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2" r:id="rId4"/>
  </p:sldMasterIdLst>
  <p:sldIdLst>
    <p:sldId id="256" r:id="rId5"/>
    <p:sldId id="276" r:id="rId6"/>
    <p:sldId id="257" r:id="rId7"/>
    <p:sldId id="258" r:id="rId8"/>
    <p:sldId id="261" r:id="rId9"/>
    <p:sldId id="259" r:id="rId10"/>
    <p:sldId id="260" r:id="rId11"/>
    <p:sldId id="262" r:id="rId12"/>
    <p:sldId id="263" r:id="rId13"/>
    <p:sldId id="280" r:id="rId14"/>
    <p:sldId id="281" r:id="rId15"/>
    <p:sldId id="285" r:id="rId16"/>
    <p:sldId id="286" r:id="rId17"/>
    <p:sldId id="279" r:id="rId18"/>
    <p:sldId id="267" r:id="rId19"/>
    <p:sldId id="268" r:id="rId20"/>
    <p:sldId id="275" r:id="rId21"/>
    <p:sldId id="266" r:id="rId22"/>
    <p:sldId id="277" r:id="rId23"/>
    <p:sldId id="287" r:id="rId24"/>
    <p:sldId id="270" r:id="rId25"/>
    <p:sldId id="265" r:id="rId26"/>
    <p:sldId id="264" r:id="rId27"/>
    <p:sldId id="271" r:id="rId28"/>
    <p:sldId id="274" r:id="rId29"/>
  </p:sldIdLst>
  <p:sldSz cx="12192000" cy="6858000"/>
  <p:notesSz cx="6858000" cy="9144000"/>
  <p:embeddedFontLst>
    <p:embeddedFont>
      <p:font typeface="Söhne Halbfett" panose="020B0703030202060203" pitchFamily="34" charset="0"/>
      <p:regular r:id="rId30"/>
      <p:bold r:id="rId31"/>
    </p:embeddedFont>
    <p:embeddedFont>
      <p:font typeface="Söhne Leicht" panose="020B0303030202060203" pitchFamily="34"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EB5"/>
    <a:srgbClr val="FF6900"/>
    <a:srgbClr val="E6DCD2"/>
    <a:srgbClr val="EDAEFF"/>
    <a:srgbClr val="14E6FF"/>
    <a:srgbClr val="44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8ADD90-BAB1-5C03-A135-CF946560E12F}" v="12" dt="2025-11-14T15:36:00.8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2148" autoAdjust="0"/>
    <p:restoredTop sz="94660"/>
  </p:normalViewPr>
  <p:slideViewPr>
    <p:cSldViewPr snapToGrid="0">
      <p:cViewPr varScale="1">
        <p:scale>
          <a:sx n="103" d="100"/>
          <a:sy n="103" d="100"/>
        </p:scale>
        <p:origin x="114" y="3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 Barwell" userId="S::dan.barwell@educationcompany.co.uk::2a7f1cc5-30e4-4c59-9ee5-4339f4163110" providerId="AD" clId="Web-{908ADD90-BAB1-5C03-A135-CF946560E12F}"/>
    <pc:docChg chg="modSld">
      <pc:chgData name="Dan Barwell" userId="S::dan.barwell@educationcompany.co.uk::2a7f1cc5-30e4-4c59-9ee5-4339f4163110" providerId="AD" clId="Web-{908ADD90-BAB1-5C03-A135-CF946560E12F}" dt="2025-11-14T15:36:00.838" v="11" actId="20577"/>
      <pc:docMkLst>
        <pc:docMk/>
      </pc:docMkLst>
      <pc:sldChg chg="modSp">
        <pc:chgData name="Dan Barwell" userId="S::dan.barwell@educationcompany.co.uk::2a7f1cc5-30e4-4c59-9ee5-4339f4163110" providerId="AD" clId="Web-{908ADD90-BAB1-5C03-A135-CF946560E12F}" dt="2025-11-14T15:36:00.838" v="11" actId="20577"/>
        <pc:sldMkLst>
          <pc:docMk/>
          <pc:sldMk cId="3215153214" sldId="281"/>
        </pc:sldMkLst>
        <pc:spChg chg="mod">
          <ac:chgData name="Dan Barwell" userId="S::dan.barwell@educationcompany.co.uk::2a7f1cc5-30e4-4c59-9ee5-4339f4163110" providerId="AD" clId="Web-{908ADD90-BAB1-5C03-A135-CF946560E12F}" dt="2025-11-14T15:36:00.838" v="11" actId="20577"/>
          <ac:spMkLst>
            <pc:docMk/>
            <pc:sldMk cId="3215153214" sldId="281"/>
            <ac:spMk id="7" creationId="{41BF1FF8-F9CD-1F61-CCC6-D6EB62622AA1}"/>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21F13-85D5-C1C3-2836-7BD111576CC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CD4C79A2-A754-9DA0-7DA1-F2AE7B2AB1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31A4EF5-35D3-D1D4-507E-168893DFDE16}"/>
              </a:ext>
            </a:extLst>
          </p:cNvPr>
          <p:cNvSpPr>
            <a:spLocks noGrp="1"/>
          </p:cNvSpPr>
          <p:nvPr>
            <p:ph type="dt" sz="half" idx="10"/>
          </p:nvPr>
        </p:nvSpPr>
        <p:spPr/>
        <p:txBody>
          <a:bodyPr/>
          <a:lstStyle/>
          <a:p>
            <a:fld id="{846CE7D5-CF57-46EF-B807-FDD0502418D4}" type="datetimeFigureOut">
              <a:rPr lang="en-GB" smtClean="0"/>
              <a:t>05/03/2026</a:t>
            </a:fld>
            <a:endParaRPr lang="en-GB"/>
          </a:p>
        </p:txBody>
      </p:sp>
      <p:sp>
        <p:nvSpPr>
          <p:cNvPr id="5" name="Footer Placeholder 4">
            <a:extLst>
              <a:ext uri="{FF2B5EF4-FFF2-40B4-BE49-F238E27FC236}">
                <a16:creationId xmlns:a16="http://schemas.microsoft.com/office/drawing/2014/main" id="{67D50C09-9DBE-B3CC-19F3-0496CBBC16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943209-BE67-07F6-9D25-28D58C79DBF3}"/>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029266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3EAEE-6D59-C6D2-AC9C-52EC8B03B7E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E17E8B8-5D4E-6280-09B4-886AECAAF884}"/>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F360477-7A1F-E723-8492-4ACD57C56DCD}"/>
              </a:ext>
            </a:extLst>
          </p:cNvPr>
          <p:cNvSpPr>
            <a:spLocks noGrp="1"/>
          </p:cNvSpPr>
          <p:nvPr>
            <p:ph type="dt" sz="half" idx="10"/>
          </p:nvPr>
        </p:nvSpPr>
        <p:spPr/>
        <p:txBody>
          <a:bodyPr/>
          <a:lstStyle/>
          <a:p>
            <a:fld id="{846CE7D5-CF57-46EF-B807-FDD0502418D4}" type="datetimeFigureOut">
              <a:rPr lang="en-GB" smtClean="0"/>
              <a:t>05/03/2026</a:t>
            </a:fld>
            <a:endParaRPr lang="en-GB"/>
          </a:p>
        </p:txBody>
      </p:sp>
      <p:sp>
        <p:nvSpPr>
          <p:cNvPr id="5" name="Footer Placeholder 4">
            <a:extLst>
              <a:ext uri="{FF2B5EF4-FFF2-40B4-BE49-F238E27FC236}">
                <a16:creationId xmlns:a16="http://schemas.microsoft.com/office/drawing/2014/main" id="{FE0ECDEA-9510-0A8E-4F41-F4C2BD41EBE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63E484-1DD3-A8AD-7E06-2188A2F0199F}"/>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593928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49F1C8-36E2-D507-9811-7829DD05987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5D3056E-DCB7-DF24-DACC-E13CBD6C9D2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E15D702-EA0A-2AF3-37FB-5CB92E008A0E}"/>
              </a:ext>
            </a:extLst>
          </p:cNvPr>
          <p:cNvSpPr>
            <a:spLocks noGrp="1"/>
          </p:cNvSpPr>
          <p:nvPr>
            <p:ph type="dt" sz="half" idx="10"/>
          </p:nvPr>
        </p:nvSpPr>
        <p:spPr/>
        <p:txBody>
          <a:bodyPr/>
          <a:lstStyle/>
          <a:p>
            <a:fld id="{846CE7D5-CF57-46EF-B807-FDD0502418D4}" type="datetimeFigureOut">
              <a:rPr lang="en-GB" smtClean="0"/>
              <a:t>05/03/2026</a:t>
            </a:fld>
            <a:endParaRPr lang="en-GB"/>
          </a:p>
        </p:txBody>
      </p:sp>
      <p:sp>
        <p:nvSpPr>
          <p:cNvPr id="5" name="Footer Placeholder 4">
            <a:extLst>
              <a:ext uri="{FF2B5EF4-FFF2-40B4-BE49-F238E27FC236}">
                <a16:creationId xmlns:a16="http://schemas.microsoft.com/office/drawing/2014/main" id="{CCBD56BC-64A7-7F33-9C6D-BC711311DA8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F4656AC-B3F5-90DE-E38B-2B2E44C8A1E1}"/>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828656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C9DBD-10EA-561F-911F-D0B50480782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2260022-311C-6A47-53F1-E0224158878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DE38E69-C2D9-4D4A-68A7-5408B2424CB8}"/>
              </a:ext>
            </a:extLst>
          </p:cNvPr>
          <p:cNvSpPr>
            <a:spLocks noGrp="1"/>
          </p:cNvSpPr>
          <p:nvPr>
            <p:ph type="dt" sz="half" idx="10"/>
          </p:nvPr>
        </p:nvSpPr>
        <p:spPr/>
        <p:txBody>
          <a:bodyPr/>
          <a:lstStyle/>
          <a:p>
            <a:fld id="{846CE7D5-CF57-46EF-B807-FDD0502418D4}" type="datetimeFigureOut">
              <a:rPr lang="en-GB" smtClean="0"/>
              <a:t>05/03/2026</a:t>
            </a:fld>
            <a:endParaRPr lang="en-GB"/>
          </a:p>
        </p:txBody>
      </p:sp>
      <p:sp>
        <p:nvSpPr>
          <p:cNvPr id="5" name="Footer Placeholder 4">
            <a:extLst>
              <a:ext uri="{FF2B5EF4-FFF2-40B4-BE49-F238E27FC236}">
                <a16:creationId xmlns:a16="http://schemas.microsoft.com/office/drawing/2014/main" id="{8596E5A9-378D-F47E-E1E7-19F578B875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95B9E1-1314-75FC-CF15-E61B82E6EF34}"/>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65643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B0E62-C6B0-1836-69EF-5EF898C9E88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7A6551C5-3378-5298-1C52-2F7EC3F955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773759D2-E3D6-4D46-0AA8-01F2DCAC38BD}"/>
              </a:ext>
            </a:extLst>
          </p:cNvPr>
          <p:cNvSpPr>
            <a:spLocks noGrp="1"/>
          </p:cNvSpPr>
          <p:nvPr>
            <p:ph type="dt" sz="half" idx="10"/>
          </p:nvPr>
        </p:nvSpPr>
        <p:spPr/>
        <p:txBody>
          <a:bodyPr/>
          <a:lstStyle/>
          <a:p>
            <a:fld id="{846CE7D5-CF57-46EF-B807-FDD0502418D4}" type="datetimeFigureOut">
              <a:rPr lang="en-GB" smtClean="0"/>
              <a:t>05/03/2026</a:t>
            </a:fld>
            <a:endParaRPr lang="en-GB"/>
          </a:p>
        </p:txBody>
      </p:sp>
      <p:sp>
        <p:nvSpPr>
          <p:cNvPr id="5" name="Footer Placeholder 4">
            <a:extLst>
              <a:ext uri="{FF2B5EF4-FFF2-40B4-BE49-F238E27FC236}">
                <a16:creationId xmlns:a16="http://schemas.microsoft.com/office/drawing/2014/main" id="{2DAEC85E-C148-52F3-69B1-E024BA647CF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BDDFFF2-44C6-D855-3634-CB6F7A043102}"/>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655367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995B3-E938-4CEA-7636-3936930B55E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5A34B8E-EE53-3636-D0D9-287B951C16F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6FBBF119-B7CB-1562-3C68-609849EB617D}"/>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1D92DA0-84A2-18BB-C31F-D5AFBA73F07C}"/>
              </a:ext>
            </a:extLst>
          </p:cNvPr>
          <p:cNvSpPr>
            <a:spLocks noGrp="1"/>
          </p:cNvSpPr>
          <p:nvPr>
            <p:ph type="dt" sz="half" idx="10"/>
          </p:nvPr>
        </p:nvSpPr>
        <p:spPr/>
        <p:txBody>
          <a:bodyPr/>
          <a:lstStyle/>
          <a:p>
            <a:fld id="{846CE7D5-CF57-46EF-B807-FDD0502418D4}" type="datetimeFigureOut">
              <a:rPr lang="en-GB" smtClean="0"/>
              <a:t>05/03/2026</a:t>
            </a:fld>
            <a:endParaRPr lang="en-GB"/>
          </a:p>
        </p:txBody>
      </p:sp>
      <p:sp>
        <p:nvSpPr>
          <p:cNvPr id="6" name="Footer Placeholder 5">
            <a:extLst>
              <a:ext uri="{FF2B5EF4-FFF2-40B4-BE49-F238E27FC236}">
                <a16:creationId xmlns:a16="http://schemas.microsoft.com/office/drawing/2014/main" id="{FE312251-8729-0507-1ACE-A001D3ACE00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F244DA0-AF83-F218-482E-1F5B714ACACD}"/>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443793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E7F3C-770B-00B5-8FA5-E4827A7874F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90A50FA-E8D9-37CE-DB02-436D417848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A4BFE99-17A2-5650-CB80-29C21D5CCA9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282B6CE-72E6-AA8C-B35A-A4ED33D808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ABD8ADD-55E7-C25E-50FA-F5EC42FB68A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578FCC7-0584-59E6-4188-27B7358C8601}"/>
              </a:ext>
            </a:extLst>
          </p:cNvPr>
          <p:cNvSpPr>
            <a:spLocks noGrp="1"/>
          </p:cNvSpPr>
          <p:nvPr>
            <p:ph type="dt" sz="half" idx="10"/>
          </p:nvPr>
        </p:nvSpPr>
        <p:spPr/>
        <p:txBody>
          <a:bodyPr/>
          <a:lstStyle/>
          <a:p>
            <a:fld id="{846CE7D5-CF57-46EF-B807-FDD0502418D4}" type="datetimeFigureOut">
              <a:rPr lang="en-GB" smtClean="0"/>
              <a:t>05/03/2026</a:t>
            </a:fld>
            <a:endParaRPr lang="en-GB"/>
          </a:p>
        </p:txBody>
      </p:sp>
      <p:sp>
        <p:nvSpPr>
          <p:cNvPr id="8" name="Footer Placeholder 7">
            <a:extLst>
              <a:ext uri="{FF2B5EF4-FFF2-40B4-BE49-F238E27FC236}">
                <a16:creationId xmlns:a16="http://schemas.microsoft.com/office/drawing/2014/main" id="{767E61B1-B2D7-3A56-4128-9B01D42EFC65}"/>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6E1D2B5-22CC-3962-502E-CA9E7DE0E98F}"/>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802903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2F430-DDAD-B854-5CAE-BD0DE6E30C47}"/>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038F84FC-5556-060F-CB2D-D1CD17D64C1B}"/>
              </a:ext>
            </a:extLst>
          </p:cNvPr>
          <p:cNvSpPr>
            <a:spLocks noGrp="1"/>
          </p:cNvSpPr>
          <p:nvPr>
            <p:ph type="dt" sz="half" idx="10"/>
          </p:nvPr>
        </p:nvSpPr>
        <p:spPr/>
        <p:txBody>
          <a:bodyPr/>
          <a:lstStyle/>
          <a:p>
            <a:fld id="{846CE7D5-CF57-46EF-B807-FDD0502418D4}" type="datetimeFigureOut">
              <a:rPr lang="en-GB" smtClean="0"/>
              <a:t>05/03/2026</a:t>
            </a:fld>
            <a:endParaRPr lang="en-GB"/>
          </a:p>
        </p:txBody>
      </p:sp>
      <p:sp>
        <p:nvSpPr>
          <p:cNvPr id="4" name="Footer Placeholder 3">
            <a:extLst>
              <a:ext uri="{FF2B5EF4-FFF2-40B4-BE49-F238E27FC236}">
                <a16:creationId xmlns:a16="http://schemas.microsoft.com/office/drawing/2014/main" id="{B98AF677-14D3-9AB9-DA2F-D556179A5B0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16C5239-7C13-9F8E-5CA0-B21AA3D96CF1}"/>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42164018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8848F1-0FB5-10CA-3ABE-EAE0D6350FDB}"/>
              </a:ext>
            </a:extLst>
          </p:cNvPr>
          <p:cNvSpPr>
            <a:spLocks noGrp="1"/>
          </p:cNvSpPr>
          <p:nvPr>
            <p:ph type="dt" sz="half" idx="10"/>
          </p:nvPr>
        </p:nvSpPr>
        <p:spPr/>
        <p:txBody>
          <a:bodyPr/>
          <a:lstStyle/>
          <a:p>
            <a:fld id="{846CE7D5-CF57-46EF-B807-FDD0502418D4}" type="datetimeFigureOut">
              <a:rPr lang="en-GB" smtClean="0"/>
              <a:t>05/03/2026</a:t>
            </a:fld>
            <a:endParaRPr lang="en-GB"/>
          </a:p>
        </p:txBody>
      </p:sp>
      <p:sp>
        <p:nvSpPr>
          <p:cNvPr id="3" name="Footer Placeholder 2">
            <a:extLst>
              <a:ext uri="{FF2B5EF4-FFF2-40B4-BE49-F238E27FC236}">
                <a16:creationId xmlns:a16="http://schemas.microsoft.com/office/drawing/2014/main" id="{77BC4C33-3AA6-F43D-0AED-B17F526ABBF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05957B4-E3BC-DA65-FB6B-B8F0A863E0CE}"/>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963843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770E8-5D61-58D1-E174-00CB8FC03FB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8495A5E-F30F-40DE-CF5D-EAD34491A5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28ABDA4-FB00-B5E9-362A-63C85117CC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99D4987-C92F-9367-109D-FBF11A2A209D}"/>
              </a:ext>
            </a:extLst>
          </p:cNvPr>
          <p:cNvSpPr>
            <a:spLocks noGrp="1"/>
          </p:cNvSpPr>
          <p:nvPr>
            <p:ph type="dt" sz="half" idx="10"/>
          </p:nvPr>
        </p:nvSpPr>
        <p:spPr/>
        <p:txBody>
          <a:bodyPr/>
          <a:lstStyle/>
          <a:p>
            <a:fld id="{846CE7D5-CF57-46EF-B807-FDD0502418D4}" type="datetimeFigureOut">
              <a:rPr lang="en-GB" smtClean="0"/>
              <a:t>05/03/2026</a:t>
            </a:fld>
            <a:endParaRPr lang="en-GB"/>
          </a:p>
        </p:txBody>
      </p:sp>
      <p:sp>
        <p:nvSpPr>
          <p:cNvPr id="6" name="Footer Placeholder 5">
            <a:extLst>
              <a:ext uri="{FF2B5EF4-FFF2-40B4-BE49-F238E27FC236}">
                <a16:creationId xmlns:a16="http://schemas.microsoft.com/office/drawing/2014/main" id="{45E19B62-FAA8-EF90-BEA2-061FE1125BA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B5DA19B-1152-63E4-4629-AE72FF36F8A0}"/>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03049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5CAE1-4930-7391-DCCD-8569350DF1F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8D8D8E0-204F-5EA8-8B15-162B2B9B54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661AEFB-BB4F-21D1-5BF4-9A71AE0188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C1370A3-D15B-33DA-7665-F528B1B9EDE7}"/>
              </a:ext>
            </a:extLst>
          </p:cNvPr>
          <p:cNvSpPr>
            <a:spLocks noGrp="1"/>
          </p:cNvSpPr>
          <p:nvPr>
            <p:ph type="dt" sz="half" idx="10"/>
          </p:nvPr>
        </p:nvSpPr>
        <p:spPr/>
        <p:txBody>
          <a:bodyPr/>
          <a:lstStyle/>
          <a:p>
            <a:fld id="{846CE7D5-CF57-46EF-B807-FDD0502418D4}" type="datetimeFigureOut">
              <a:rPr lang="en-GB" smtClean="0"/>
              <a:t>05/03/2026</a:t>
            </a:fld>
            <a:endParaRPr lang="en-GB"/>
          </a:p>
        </p:txBody>
      </p:sp>
      <p:sp>
        <p:nvSpPr>
          <p:cNvPr id="6" name="Footer Placeholder 5">
            <a:extLst>
              <a:ext uri="{FF2B5EF4-FFF2-40B4-BE49-F238E27FC236}">
                <a16:creationId xmlns:a16="http://schemas.microsoft.com/office/drawing/2014/main" id="{6EF8D3C3-EB26-88FB-CA31-32B292048E2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2DCDEB6-C654-7233-E794-672F587934E9}"/>
              </a:ext>
            </a:extLst>
          </p:cNvPr>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443831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2AE4FF-9E61-8F85-E2FD-96D5BF151C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9CF9C85-CD85-D7BF-FA33-D437E8DC16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1E15CEB-D56F-359F-A74E-F534587AE6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05/03/2026</a:t>
            </a:fld>
            <a:endParaRPr lang="en-GB"/>
          </a:p>
        </p:txBody>
      </p:sp>
      <p:sp>
        <p:nvSpPr>
          <p:cNvPr id="5" name="Footer Placeholder 4">
            <a:extLst>
              <a:ext uri="{FF2B5EF4-FFF2-40B4-BE49-F238E27FC236}">
                <a16:creationId xmlns:a16="http://schemas.microsoft.com/office/drawing/2014/main" id="{50E110F3-18D0-F1CF-7C6B-9FDD6FFDB8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4DE59CC-82D6-5CCD-7294-7687CB4E85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2144609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jpe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jpe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jpeg"/><Relationship Id="rId11" Type="http://schemas.openxmlformats.org/officeDocument/2006/relationships/image" Target="../media/image52.png"/><Relationship Id="rId5" Type="http://schemas.openxmlformats.org/officeDocument/2006/relationships/image" Target="../media/image46.jpe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jpeg"/></Relationships>
</file>

<file path=ppt/slides/_rels/slide2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40099"/>
        </a:solidFill>
        <a:effectLst/>
      </p:bgPr>
    </p:bg>
    <p:spTree>
      <p:nvGrpSpPr>
        <p:cNvPr id="1" name=""/>
        <p:cNvGrpSpPr/>
        <p:nvPr/>
      </p:nvGrpSpPr>
      <p:grpSpPr>
        <a:xfrm>
          <a:off x="0" y="0"/>
          <a:ext cx="0" cy="0"/>
          <a:chOff x="0" y="0"/>
          <a:chExt cx="0" cy="0"/>
        </a:xfrm>
      </p:grpSpPr>
      <p:pic>
        <p:nvPicPr>
          <p:cNvPr id="6" name="Picture 5" descr="A purple and white sign&#10;&#10;AI-generated content may be incorrect.">
            <a:extLst>
              <a:ext uri="{FF2B5EF4-FFF2-40B4-BE49-F238E27FC236}">
                <a16:creationId xmlns:a16="http://schemas.microsoft.com/office/drawing/2014/main" id="{11F013DA-D94B-3995-A77B-1BD76C3EC1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1" y="0"/>
            <a:ext cx="12174278" cy="6858000"/>
          </a:xfrm>
          <a:prstGeom prst="rect">
            <a:avLst/>
          </a:prstGeom>
        </p:spPr>
      </p:pic>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440099"/>
        </a:solidFill>
        <a:effectLst/>
      </p:bgPr>
    </p:bg>
    <p:spTree>
      <p:nvGrpSpPr>
        <p:cNvPr id="1" name=""/>
        <p:cNvGrpSpPr/>
        <p:nvPr/>
      </p:nvGrpSpPr>
      <p:grpSpPr>
        <a:xfrm>
          <a:off x="0" y="0"/>
          <a:ext cx="0" cy="0"/>
          <a:chOff x="0" y="0"/>
          <a:chExt cx="0" cy="0"/>
        </a:xfrm>
      </p:grpSpPr>
      <p:pic>
        <p:nvPicPr>
          <p:cNvPr id="3" name="Picture 2" descr="A pink rectangular object on a black background&#10;&#10;AI-generated content may be incorrect.">
            <a:extLst>
              <a:ext uri="{FF2B5EF4-FFF2-40B4-BE49-F238E27FC236}">
                <a16:creationId xmlns:a16="http://schemas.microsoft.com/office/drawing/2014/main" id="{EC33BBF2-A906-12B1-A139-F7CA45D4A4D7}"/>
              </a:ext>
            </a:extLst>
          </p:cNvPr>
          <p:cNvPicPr>
            <a:picLocks noChangeAspect="1"/>
          </p:cNvPicPr>
          <p:nvPr/>
        </p:nvPicPr>
        <p:blipFill>
          <a:blip r:embed="rId2">
            <a:extLst>
              <a:ext uri="{28A0092B-C50C-407E-A947-70E740481C1C}">
                <a14:useLocalDpi xmlns:a14="http://schemas.microsoft.com/office/drawing/2010/main" val="0"/>
              </a:ext>
            </a:extLst>
          </a:blip>
          <a:srcRect t="39167" b="41159"/>
          <a:stretch>
            <a:fillRect/>
          </a:stretch>
        </p:blipFill>
        <p:spPr>
          <a:xfrm>
            <a:off x="2006191" y="1739583"/>
            <a:ext cx="4976660" cy="1768713"/>
          </a:xfrm>
          <a:prstGeom prst="rect">
            <a:avLst/>
          </a:prstGeom>
        </p:spPr>
      </p:pic>
      <p:sp>
        <p:nvSpPr>
          <p:cNvPr id="4" name="Title 1">
            <a:extLst>
              <a:ext uri="{FF2B5EF4-FFF2-40B4-BE49-F238E27FC236}">
                <a16:creationId xmlns:a16="http://schemas.microsoft.com/office/drawing/2014/main" id="{F70BFE3E-B240-AE4F-8B66-B22B904A6E4F}"/>
              </a:ext>
            </a:extLst>
          </p:cNvPr>
          <p:cNvSpPr txBox="1">
            <a:spLocks/>
          </p:cNvSpPr>
          <p:nvPr/>
        </p:nvSpPr>
        <p:spPr>
          <a:xfrm>
            <a:off x="2346305" y="2049075"/>
            <a:ext cx="4327936" cy="11497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8000" b="1" dirty="0">
                <a:solidFill>
                  <a:schemeClr val="bg1"/>
                </a:solidFill>
                <a:latin typeface="Söhne Halbfett" panose="020B0303030202060203" pitchFamily="34" charset="77"/>
                <a:cs typeface="Calibri Light"/>
              </a:rPr>
              <a:t>Asthma:</a:t>
            </a:r>
            <a:endParaRPr lang="en-GB" sz="8000" b="1" dirty="0">
              <a:solidFill>
                <a:schemeClr val="bg1"/>
              </a:solidFill>
              <a:latin typeface="Söhne Halbfett" panose="020B0303030202060203" pitchFamily="34" charset="77"/>
            </a:endParaRPr>
          </a:p>
        </p:txBody>
      </p:sp>
      <p:pic>
        <p:nvPicPr>
          <p:cNvPr id="5" name="Picture 4" descr="A pink rectangular object on a black background&#10;&#10;AI-generated content may be incorrect.">
            <a:extLst>
              <a:ext uri="{FF2B5EF4-FFF2-40B4-BE49-F238E27FC236}">
                <a16:creationId xmlns:a16="http://schemas.microsoft.com/office/drawing/2014/main" id="{3807A33B-D9A3-F296-E127-735C6E0B405F}"/>
              </a:ext>
            </a:extLst>
          </p:cNvPr>
          <p:cNvPicPr>
            <a:picLocks noChangeAspect="1"/>
          </p:cNvPicPr>
          <p:nvPr/>
        </p:nvPicPr>
        <p:blipFill>
          <a:blip r:embed="rId2">
            <a:extLst>
              <a:ext uri="{28A0092B-C50C-407E-A947-70E740481C1C}">
                <a14:useLocalDpi xmlns:a14="http://schemas.microsoft.com/office/drawing/2010/main" val="0"/>
              </a:ext>
            </a:extLst>
          </a:blip>
          <a:srcRect t="39167" b="41159"/>
          <a:stretch>
            <a:fillRect/>
          </a:stretch>
        </p:blipFill>
        <p:spPr>
          <a:xfrm rot="10800000">
            <a:off x="4887350" y="3429000"/>
            <a:ext cx="4976661" cy="1768713"/>
          </a:xfrm>
          <a:prstGeom prst="rect">
            <a:avLst/>
          </a:prstGeom>
        </p:spPr>
      </p:pic>
      <p:sp>
        <p:nvSpPr>
          <p:cNvPr id="6" name="Title 1">
            <a:extLst>
              <a:ext uri="{FF2B5EF4-FFF2-40B4-BE49-F238E27FC236}">
                <a16:creationId xmlns:a16="http://schemas.microsoft.com/office/drawing/2014/main" id="{4A529EB3-8043-FAE4-FF1E-89910EBD6C7B}"/>
              </a:ext>
            </a:extLst>
          </p:cNvPr>
          <p:cNvSpPr txBox="1">
            <a:spLocks/>
          </p:cNvSpPr>
          <p:nvPr/>
        </p:nvSpPr>
        <p:spPr>
          <a:xfrm>
            <a:off x="5376962" y="3898466"/>
            <a:ext cx="4177077" cy="8976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8000" b="1" dirty="0">
                <a:solidFill>
                  <a:schemeClr val="bg1"/>
                </a:solidFill>
                <a:latin typeface="Söhne Halbfett" panose="020B0303030202060203" pitchFamily="34" charset="77"/>
                <a:cs typeface="Calibri Light"/>
              </a:rPr>
              <a:t>the facts</a:t>
            </a:r>
            <a:endParaRPr lang="en-GB" sz="8000" b="1" dirty="0">
              <a:solidFill>
                <a:schemeClr val="bg1"/>
              </a:solidFill>
              <a:latin typeface="Söhne Halbfett" panose="020B0303030202060203" pitchFamily="34" charset="77"/>
            </a:endParaRPr>
          </a:p>
        </p:txBody>
      </p:sp>
    </p:spTree>
    <p:extLst>
      <p:ext uri="{BB962C8B-B14F-4D97-AF65-F5344CB8AC3E}">
        <p14:creationId xmlns:p14="http://schemas.microsoft.com/office/powerpoint/2010/main" val="21488379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400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3CF1C-0434-D27F-B48E-EC54FB6EBE59}"/>
              </a:ext>
            </a:extLst>
          </p:cNvPr>
          <p:cNvSpPr>
            <a:spLocks noGrp="1"/>
          </p:cNvSpPr>
          <p:nvPr>
            <p:ph type="title"/>
          </p:nvPr>
        </p:nvSpPr>
        <p:spPr>
          <a:xfrm>
            <a:off x="405624" y="672532"/>
            <a:ext cx="10522206" cy="1359138"/>
          </a:xfrm>
        </p:spPr>
        <p:txBody>
          <a:bodyPr>
            <a:normAutofit fontScale="90000"/>
          </a:bodyPr>
          <a:lstStyle/>
          <a:p>
            <a:pPr marL="0" indent="0">
              <a:lnSpc>
                <a:spcPct val="100000"/>
              </a:lnSpc>
              <a:buFont typeface="Arial" panose="020B0604020202020204" pitchFamily="34" charset="0"/>
              <a:buNone/>
            </a:pPr>
            <a:r>
              <a:rPr lang="en-GB" sz="4400" b="1" dirty="0">
                <a:solidFill>
                  <a:schemeClr val="bg1"/>
                </a:solidFill>
                <a:latin typeface="Söhne Halbfett" panose="020B0303030202060203" pitchFamily="34" charset="77"/>
                <a:cs typeface="Calibri" panose="020F0502020204030204"/>
              </a:rPr>
              <a:t>Asthma is a </a:t>
            </a:r>
            <a:r>
              <a:rPr lang="en-GB" sz="4400" b="1" dirty="0">
                <a:solidFill>
                  <a:srgbClr val="FF3EB5"/>
                </a:solidFill>
                <a:latin typeface="Söhne Halbfett" panose="020B0303030202060203" pitchFamily="34" charset="77"/>
                <a:cs typeface="Calibri" panose="020F0502020204030204"/>
              </a:rPr>
              <a:t>lung condition </a:t>
            </a:r>
            <a:r>
              <a:rPr lang="en-GB" sz="4400" b="1" dirty="0">
                <a:solidFill>
                  <a:schemeClr val="bg1"/>
                </a:solidFill>
                <a:latin typeface="Söhne Halbfett" panose="020B0303030202060203" pitchFamily="34" charset="77"/>
                <a:cs typeface="Calibri" panose="020F0502020204030204"/>
              </a:rPr>
              <a:t>that causes difficulty breathing</a:t>
            </a:r>
          </a:p>
        </p:txBody>
      </p:sp>
      <p:sp>
        <p:nvSpPr>
          <p:cNvPr id="6" name="Content Placeholder 2">
            <a:extLst>
              <a:ext uri="{FF2B5EF4-FFF2-40B4-BE49-F238E27FC236}">
                <a16:creationId xmlns:a16="http://schemas.microsoft.com/office/drawing/2014/main" id="{F7986BA2-431E-3D96-59EE-ED0A2E6C0FC7}"/>
              </a:ext>
            </a:extLst>
          </p:cNvPr>
          <p:cNvSpPr txBox="1">
            <a:spLocks/>
          </p:cNvSpPr>
          <p:nvPr/>
        </p:nvSpPr>
        <p:spPr>
          <a:xfrm>
            <a:off x="405623" y="2429894"/>
            <a:ext cx="5456349" cy="418166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GB" sz="2200" dirty="0">
                <a:solidFill>
                  <a:schemeClr val="bg1"/>
                </a:solidFill>
                <a:latin typeface="Söhne Leicht"/>
              </a:rPr>
              <a:t>Asthma is one of the most common non-communicable (can't be passed from person to person) diseases. </a:t>
            </a:r>
          </a:p>
          <a:p>
            <a:pPr marL="0" indent="0">
              <a:lnSpc>
                <a:spcPct val="100000"/>
              </a:lnSpc>
              <a:buNone/>
            </a:pPr>
            <a:endParaRPr lang="en-GB" sz="2200" dirty="0">
              <a:solidFill>
                <a:schemeClr val="bg1"/>
              </a:solidFill>
              <a:latin typeface="Söhne Leicht" panose="020B0303030202060203" pitchFamily="34" charset="77"/>
              <a:cs typeface="Calibri" panose="020F0502020204030204"/>
            </a:endParaRPr>
          </a:p>
          <a:p>
            <a:pPr marL="0" indent="0" fontAlgn="base">
              <a:lnSpc>
                <a:spcPct val="100000"/>
              </a:lnSpc>
              <a:buNone/>
            </a:pPr>
            <a:r>
              <a:rPr lang="en-GB" sz="2200" dirty="0">
                <a:solidFill>
                  <a:schemeClr val="bg1"/>
                </a:solidFill>
                <a:latin typeface="Söhne Leicht"/>
              </a:rPr>
              <a:t>The air passages leading to and from the lungs become inflamed, swollen and narrow, making it difficult for air to pass through them. The inflammation is the main reason asthma gets worse. </a:t>
            </a:r>
            <a:r>
              <a:rPr lang="en-US" sz="2200" dirty="0">
                <a:solidFill>
                  <a:schemeClr val="bg1"/>
                </a:solidFill>
                <a:latin typeface="Söhne Leicht"/>
              </a:rPr>
              <a:t>​</a:t>
            </a:r>
            <a:endParaRPr lang="en-GB" sz="2200" dirty="0">
              <a:solidFill>
                <a:schemeClr val="bg1"/>
              </a:solidFill>
              <a:latin typeface="Söhne Leicht"/>
              <a:cs typeface="Calibri" panose="020F0502020204030204"/>
            </a:endParaRPr>
          </a:p>
        </p:txBody>
      </p:sp>
      <p:sp>
        <p:nvSpPr>
          <p:cNvPr id="16" name="Content Placeholder 2">
            <a:extLst>
              <a:ext uri="{FF2B5EF4-FFF2-40B4-BE49-F238E27FC236}">
                <a16:creationId xmlns:a16="http://schemas.microsoft.com/office/drawing/2014/main" id="{2AF7D063-030D-DBC0-463D-9E0530FEE6E0}"/>
              </a:ext>
            </a:extLst>
          </p:cNvPr>
          <p:cNvSpPr txBox="1">
            <a:spLocks/>
          </p:cNvSpPr>
          <p:nvPr/>
        </p:nvSpPr>
        <p:spPr>
          <a:xfrm>
            <a:off x="6330027" y="3741259"/>
            <a:ext cx="7604238" cy="46801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400" dirty="0">
                <a:solidFill>
                  <a:schemeClr val="bg1"/>
                </a:solidFill>
                <a:latin typeface="Söhne Leicht" panose="020B0303030202060203" pitchFamily="34" charset="77"/>
                <a:cs typeface="Calibri" panose="020F0502020204030204"/>
              </a:rPr>
              <a:t>Breathlessness</a:t>
            </a:r>
          </a:p>
        </p:txBody>
      </p:sp>
      <p:sp>
        <p:nvSpPr>
          <p:cNvPr id="3" name="Content Placeholder 2">
            <a:extLst>
              <a:ext uri="{FF2B5EF4-FFF2-40B4-BE49-F238E27FC236}">
                <a16:creationId xmlns:a16="http://schemas.microsoft.com/office/drawing/2014/main" id="{CD231820-5688-5230-42DC-C67E43C63851}"/>
              </a:ext>
            </a:extLst>
          </p:cNvPr>
          <p:cNvSpPr txBox="1">
            <a:spLocks/>
          </p:cNvSpPr>
          <p:nvPr/>
        </p:nvSpPr>
        <p:spPr>
          <a:xfrm>
            <a:off x="6330027" y="5268526"/>
            <a:ext cx="7604238" cy="46801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400" dirty="0">
                <a:solidFill>
                  <a:schemeClr val="bg1"/>
                </a:solidFill>
                <a:latin typeface="Söhne Leicht" panose="020B0303030202060203" pitchFamily="34" charset="77"/>
                <a:cs typeface="Calibri" panose="020F0502020204030204"/>
              </a:rPr>
              <a:t>Wheezing</a:t>
            </a:r>
            <a:endParaRPr lang="en-GB" sz="1600" dirty="0">
              <a:solidFill>
                <a:schemeClr val="bg1"/>
              </a:solidFill>
              <a:cs typeface="Calibri" panose="020F0502020204030204"/>
            </a:endParaRPr>
          </a:p>
        </p:txBody>
      </p:sp>
      <p:sp>
        <p:nvSpPr>
          <p:cNvPr id="4" name="Content Placeholder 2">
            <a:extLst>
              <a:ext uri="{FF2B5EF4-FFF2-40B4-BE49-F238E27FC236}">
                <a16:creationId xmlns:a16="http://schemas.microsoft.com/office/drawing/2014/main" id="{F5F9CF2A-5DA2-935A-9DDE-5E63825C1474}"/>
              </a:ext>
            </a:extLst>
          </p:cNvPr>
          <p:cNvSpPr txBox="1">
            <a:spLocks/>
          </p:cNvSpPr>
          <p:nvPr/>
        </p:nvSpPr>
        <p:spPr>
          <a:xfrm>
            <a:off x="6330027" y="4250348"/>
            <a:ext cx="7604238" cy="46801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400" dirty="0">
                <a:solidFill>
                  <a:schemeClr val="bg1"/>
                </a:solidFill>
                <a:latin typeface="Söhne Leicht" panose="020B0303030202060203" pitchFamily="34" charset="77"/>
                <a:cs typeface="Calibri" panose="020F0502020204030204"/>
              </a:rPr>
              <a:t>Coughing</a:t>
            </a:r>
          </a:p>
        </p:txBody>
      </p:sp>
      <p:sp>
        <p:nvSpPr>
          <p:cNvPr id="5" name="Content Placeholder 2">
            <a:extLst>
              <a:ext uri="{FF2B5EF4-FFF2-40B4-BE49-F238E27FC236}">
                <a16:creationId xmlns:a16="http://schemas.microsoft.com/office/drawing/2014/main" id="{2A5C48D2-97B0-50FC-E650-D9603D9D2085}"/>
              </a:ext>
            </a:extLst>
          </p:cNvPr>
          <p:cNvSpPr txBox="1">
            <a:spLocks/>
          </p:cNvSpPr>
          <p:nvPr/>
        </p:nvSpPr>
        <p:spPr>
          <a:xfrm>
            <a:off x="6330027" y="4759437"/>
            <a:ext cx="7604238" cy="46801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2400" dirty="0">
                <a:solidFill>
                  <a:schemeClr val="bg1"/>
                </a:solidFill>
                <a:latin typeface="Söhne Leicht" panose="020B0303030202060203" pitchFamily="34" charset="77"/>
                <a:cs typeface="Calibri" panose="020F0502020204030204"/>
              </a:rPr>
              <a:t>Chest pain</a:t>
            </a:r>
          </a:p>
        </p:txBody>
      </p:sp>
      <p:sp>
        <p:nvSpPr>
          <p:cNvPr id="7" name="Content Placeholder 2">
            <a:extLst>
              <a:ext uri="{FF2B5EF4-FFF2-40B4-BE49-F238E27FC236}">
                <a16:creationId xmlns:a16="http://schemas.microsoft.com/office/drawing/2014/main" id="{41BF1FF8-F9CD-1F61-CCC6-D6EB62622AA1}"/>
              </a:ext>
            </a:extLst>
          </p:cNvPr>
          <p:cNvSpPr txBox="1">
            <a:spLocks/>
          </p:cNvSpPr>
          <p:nvPr/>
        </p:nvSpPr>
        <p:spPr>
          <a:xfrm>
            <a:off x="6330027" y="2412711"/>
            <a:ext cx="5456349" cy="345575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buNone/>
            </a:pPr>
            <a:r>
              <a:rPr lang="en-GB" sz="2200" dirty="0">
                <a:solidFill>
                  <a:schemeClr val="bg1"/>
                </a:solidFill>
                <a:latin typeface="Söhne Leicht"/>
              </a:rPr>
              <a:t>There are some common signs of asthma below but every person can have their own set of symptoms.  </a:t>
            </a:r>
            <a:endParaRPr lang="en-US" sz="2200" dirty="0">
              <a:solidFill>
                <a:schemeClr val="bg1"/>
              </a:solidFill>
              <a:latin typeface="Söhne Leicht"/>
            </a:endParaRPr>
          </a:p>
          <a:p>
            <a:pPr marL="0" indent="0">
              <a:lnSpc>
                <a:spcPct val="100000"/>
              </a:lnSpc>
              <a:buNone/>
            </a:pPr>
            <a:endParaRPr lang="en-GB" sz="2200" dirty="0">
              <a:solidFill>
                <a:schemeClr val="bg1"/>
              </a:solidFill>
              <a:latin typeface="Söhne Leicht" panose="020B0303030202060203" pitchFamily="34" charset="77"/>
              <a:cs typeface="Calibri" panose="020F0502020204030204"/>
            </a:endParaRPr>
          </a:p>
        </p:txBody>
      </p:sp>
    </p:spTree>
    <p:extLst>
      <p:ext uri="{BB962C8B-B14F-4D97-AF65-F5344CB8AC3E}">
        <p14:creationId xmlns:p14="http://schemas.microsoft.com/office/powerpoint/2010/main" val="321515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ppt_y</p:attrName>
                                        </p:attrNameLst>
                                      </p:cBhvr>
                                      <p:tavLst>
                                        <p:tav tm="0">
                                          <p:val>
                                            <p:strVal val="#ppt_y+#ppt_h*1.125000"/>
                                          </p:val>
                                        </p:tav>
                                        <p:tav tm="100000">
                                          <p:val>
                                            <p:strVal val="#ppt_y"/>
                                          </p:val>
                                        </p:tav>
                                      </p:tavLst>
                                    </p:anim>
                                    <p:animEffect transition="in" filter="wipe(up)">
                                      <p:cBhvr>
                                        <p:cTn id="8" dur="500"/>
                                        <p:tgtEl>
                                          <p:spTgt spid="1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ppt_y</p:attrName>
                                        </p:attrNameLst>
                                      </p:cBhvr>
                                      <p:tavLst>
                                        <p:tav tm="0">
                                          <p:val>
                                            <p:strVal val="#ppt_y+#ppt_h*1.125000"/>
                                          </p:val>
                                        </p:tav>
                                        <p:tav tm="100000">
                                          <p:val>
                                            <p:strVal val="#ppt_y"/>
                                          </p:val>
                                        </p:tav>
                                      </p:tavLst>
                                    </p:anim>
                                    <p:animEffect transition="in" filter="wipe(up)">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p:tgtEl>
                                          <p:spTgt spid="5"/>
                                        </p:tgtEl>
                                        <p:attrNameLst>
                                          <p:attrName>ppt_y</p:attrName>
                                        </p:attrNameLst>
                                      </p:cBhvr>
                                      <p:tavLst>
                                        <p:tav tm="0">
                                          <p:val>
                                            <p:strVal val="#ppt_y+#ppt_h*1.125000"/>
                                          </p:val>
                                        </p:tav>
                                        <p:tav tm="100000">
                                          <p:val>
                                            <p:strVal val="#ppt_y"/>
                                          </p:val>
                                        </p:tav>
                                      </p:tavLst>
                                    </p:anim>
                                    <p:animEffect transition="in" filter="wipe(up)">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p:tgtEl>
                                          <p:spTgt spid="3"/>
                                        </p:tgtEl>
                                        <p:attrNameLst>
                                          <p:attrName>ppt_y</p:attrName>
                                        </p:attrNameLst>
                                      </p:cBhvr>
                                      <p:tavLst>
                                        <p:tav tm="0">
                                          <p:val>
                                            <p:strVal val="#ppt_y+#ppt_h*1.125000"/>
                                          </p:val>
                                        </p:tav>
                                        <p:tav tm="100000">
                                          <p:val>
                                            <p:strVal val="#ppt_y"/>
                                          </p:val>
                                        </p:tav>
                                      </p:tavLst>
                                    </p:anim>
                                    <p:animEffect transition="in" filter="wipe(up)">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 grpId="0"/>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40099"/>
        </a:solidFill>
        <a:effectLst/>
      </p:bgPr>
    </p:bg>
    <p:spTree>
      <p:nvGrpSpPr>
        <p:cNvPr id="1" name="">
          <a:extLst>
            <a:ext uri="{FF2B5EF4-FFF2-40B4-BE49-F238E27FC236}">
              <a16:creationId xmlns:a16="http://schemas.microsoft.com/office/drawing/2014/main" id="{F15B1B4F-8F09-91F1-7F8D-21EBBB3792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9B2FB0-E5DF-916D-5386-DC3FFBDB9EA4}"/>
              </a:ext>
            </a:extLst>
          </p:cNvPr>
          <p:cNvSpPr>
            <a:spLocks noGrp="1"/>
          </p:cNvSpPr>
          <p:nvPr>
            <p:ph type="title"/>
          </p:nvPr>
        </p:nvSpPr>
        <p:spPr>
          <a:xfrm>
            <a:off x="405623" y="365852"/>
            <a:ext cx="10522206" cy="946406"/>
          </a:xfrm>
        </p:spPr>
        <p:txBody>
          <a:bodyPr>
            <a:normAutofit/>
          </a:bodyPr>
          <a:lstStyle/>
          <a:p>
            <a:pPr marL="0" indent="0">
              <a:lnSpc>
                <a:spcPct val="100000"/>
              </a:lnSpc>
              <a:buFont typeface="Arial" panose="020B0604020202020204" pitchFamily="34" charset="0"/>
              <a:buNone/>
            </a:pPr>
            <a:r>
              <a:rPr lang="en-GB" sz="4400" b="1" dirty="0">
                <a:solidFill>
                  <a:schemeClr val="bg1"/>
                </a:solidFill>
                <a:latin typeface="Söhne Halbfett" panose="020B0303030202060203" pitchFamily="34" charset="77"/>
                <a:cs typeface="Calibri" panose="020F0502020204030204"/>
              </a:rPr>
              <a:t>Asthma </a:t>
            </a:r>
            <a:r>
              <a:rPr lang="en-GB" sz="4400" b="1" dirty="0">
                <a:solidFill>
                  <a:srgbClr val="FF3EB5"/>
                </a:solidFill>
                <a:latin typeface="Söhne Halbfett" panose="020B0303030202060203" pitchFamily="34" charset="77"/>
                <a:cs typeface="Calibri" panose="020F0502020204030204"/>
              </a:rPr>
              <a:t>triggers</a:t>
            </a:r>
          </a:p>
        </p:txBody>
      </p:sp>
      <p:sp>
        <p:nvSpPr>
          <p:cNvPr id="6" name="Content Placeholder 2">
            <a:extLst>
              <a:ext uri="{FF2B5EF4-FFF2-40B4-BE49-F238E27FC236}">
                <a16:creationId xmlns:a16="http://schemas.microsoft.com/office/drawing/2014/main" id="{F844F2B5-DA82-3EC6-6B5F-DC612AC6AE34}"/>
              </a:ext>
            </a:extLst>
          </p:cNvPr>
          <p:cNvSpPr txBox="1">
            <a:spLocks/>
          </p:cNvSpPr>
          <p:nvPr/>
        </p:nvSpPr>
        <p:spPr>
          <a:xfrm>
            <a:off x="373143" y="1489687"/>
            <a:ext cx="11380753" cy="168326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buNone/>
            </a:pPr>
            <a:r>
              <a:rPr lang="en-GB" sz="2400" dirty="0">
                <a:solidFill>
                  <a:schemeClr val="bg1"/>
                </a:solidFill>
                <a:latin typeface="Söhne Leicht" panose="020B0303030202060203" pitchFamily="34" charset="77"/>
              </a:rPr>
              <a:t>People with asthma don't have trouble breathing all the time. </a:t>
            </a:r>
            <a:r>
              <a:rPr lang="en-US" sz="2400" dirty="0">
                <a:solidFill>
                  <a:schemeClr val="bg1"/>
                </a:solidFill>
                <a:latin typeface="Söhne Leicht" panose="020B0303030202060203" pitchFamily="34" charset="77"/>
              </a:rPr>
              <a:t>​</a:t>
            </a:r>
          </a:p>
          <a:p>
            <a:pPr marL="0" indent="0" fontAlgn="base">
              <a:lnSpc>
                <a:spcPct val="100000"/>
              </a:lnSpc>
              <a:buNone/>
            </a:pPr>
            <a:r>
              <a:rPr lang="en-GB" sz="2400" dirty="0">
                <a:solidFill>
                  <a:schemeClr val="bg1"/>
                </a:solidFill>
                <a:latin typeface="Söhne Leicht" panose="020B0303030202060203" pitchFamily="34" charset="77"/>
              </a:rPr>
              <a:t>Often there is a trigger – something to make a person's asthma worse. Different people with asthma have different triggers.</a:t>
            </a:r>
            <a:r>
              <a:rPr lang="en-US" sz="2400" dirty="0">
                <a:solidFill>
                  <a:schemeClr val="bg1"/>
                </a:solidFill>
                <a:latin typeface="Söhne Leicht" panose="020B0303030202060203" pitchFamily="34" charset="77"/>
              </a:rPr>
              <a:t>​</a:t>
            </a:r>
          </a:p>
          <a:p>
            <a:pPr marL="0" indent="0" fontAlgn="base">
              <a:lnSpc>
                <a:spcPct val="100000"/>
              </a:lnSpc>
              <a:buNone/>
            </a:pPr>
            <a:r>
              <a:rPr lang="en-GB" sz="2400" dirty="0">
                <a:solidFill>
                  <a:schemeClr val="bg1"/>
                </a:solidFill>
                <a:latin typeface="Söhne Leicht" panose="020B0303030202060203" pitchFamily="34" charset="77"/>
              </a:rPr>
              <a:t>Common triggers include: </a:t>
            </a:r>
          </a:p>
        </p:txBody>
      </p:sp>
      <p:grpSp>
        <p:nvGrpSpPr>
          <p:cNvPr id="22" name="Group 21">
            <a:extLst>
              <a:ext uri="{FF2B5EF4-FFF2-40B4-BE49-F238E27FC236}">
                <a16:creationId xmlns:a16="http://schemas.microsoft.com/office/drawing/2014/main" id="{C69CAF95-5A48-B2C4-5F41-2427A35646BD}"/>
              </a:ext>
            </a:extLst>
          </p:cNvPr>
          <p:cNvGrpSpPr/>
          <p:nvPr/>
        </p:nvGrpSpPr>
        <p:grpSpPr>
          <a:xfrm>
            <a:off x="405624" y="3559491"/>
            <a:ext cx="5565686" cy="1286024"/>
            <a:chOff x="405624" y="3461015"/>
            <a:chExt cx="5565686" cy="1286024"/>
          </a:xfrm>
        </p:grpSpPr>
        <p:sp>
          <p:nvSpPr>
            <p:cNvPr id="10" name="Rectangle 9">
              <a:extLst>
                <a:ext uri="{FF2B5EF4-FFF2-40B4-BE49-F238E27FC236}">
                  <a16:creationId xmlns:a16="http://schemas.microsoft.com/office/drawing/2014/main" id="{EBA54934-935C-1571-D371-3D81268816F7}"/>
                </a:ext>
              </a:extLst>
            </p:cNvPr>
            <p:cNvSpPr/>
            <p:nvPr/>
          </p:nvSpPr>
          <p:spPr>
            <a:xfrm>
              <a:off x="405624" y="3461015"/>
              <a:ext cx="5559572" cy="1286024"/>
            </a:xfrm>
            <a:prstGeom prst="rect">
              <a:avLst/>
            </a:prstGeom>
            <a:solidFill>
              <a:srgbClr val="14E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2">
              <a:extLst>
                <a:ext uri="{FF2B5EF4-FFF2-40B4-BE49-F238E27FC236}">
                  <a16:creationId xmlns:a16="http://schemas.microsoft.com/office/drawing/2014/main" id="{BC52B53B-633E-2604-CCFC-6D32B55D23B0}"/>
                </a:ext>
              </a:extLst>
            </p:cNvPr>
            <p:cNvSpPr txBox="1">
              <a:spLocks/>
            </p:cNvSpPr>
            <p:nvPr/>
          </p:nvSpPr>
          <p:spPr>
            <a:xfrm>
              <a:off x="495563" y="3502261"/>
              <a:ext cx="5475747" cy="120353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buNone/>
              </a:pPr>
              <a:r>
                <a:rPr lang="en-GB" sz="2400" dirty="0">
                  <a:latin typeface="Söhne Leicht" panose="020B0303030202060203" pitchFamily="34" charset="77"/>
                </a:rPr>
                <a:t>breathing in things that cause allergies (called allergens), such as dust, pollen, animal fur, and mould</a:t>
              </a:r>
              <a:r>
                <a:rPr lang="en-US" sz="2400" dirty="0">
                  <a:latin typeface="Söhne Leicht" panose="020B0303030202060203" pitchFamily="34" charset="77"/>
                </a:rPr>
                <a:t>​</a:t>
              </a:r>
              <a:endParaRPr lang="en-GB" sz="2400" dirty="0">
                <a:latin typeface="Söhne Leicht" panose="020B0303030202060203" pitchFamily="34" charset="77"/>
              </a:endParaRPr>
            </a:p>
          </p:txBody>
        </p:sp>
      </p:grpSp>
      <p:grpSp>
        <p:nvGrpSpPr>
          <p:cNvPr id="23" name="Group 22">
            <a:extLst>
              <a:ext uri="{FF2B5EF4-FFF2-40B4-BE49-F238E27FC236}">
                <a16:creationId xmlns:a16="http://schemas.microsoft.com/office/drawing/2014/main" id="{A12B1242-2041-2B1D-D6FF-D92DE2280720}"/>
              </a:ext>
            </a:extLst>
          </p:cNvPr>
          <p:cNvGrpSpPr/>
          <p:nvPr/>
        </p:nvGrpSpPr>
        <p:grpSpPr>
          <a:xfrm>
            <a:off x="405623" y="4928007"/>
            <a:ext cx="5559572" cy="1286024"/>
            <a:chOff x="405623" y="4829531"/>
            <a:chExt cx="5559572" cy="1286024"/>
          </a:xfrm>
        </p:grpSpPr>
        <p:sp>
          <p:nvSpPr>
            <p:cNvPr id="11" name="Rectangle 10">
              <a:extLst>
                <a:ext uri="{FF2B5EF4-FFF2-40B4-BE49-F238E27FC236}">
                  <a16:creationId xmlns:a16="http://schemas.microsoft.com/office/drawing/2014/main" id="{E3AE78A6-3B99-AF30-7D6C-A6B139F5E07C}"/>
                </a:ext>
              </a:extLst>
            </p:cNvPr>
            <p:cNvSpPr/>
            <p:nvPr/>
          </p:nvSpPr>
          <p:spPr>
            <a:xfrm>
              <a:off x="405623" y="4829531"/>
              <a:ext cx="5559572" cy="1286024"/>
            </a:xfrm>
            <a:prstGeom prst="rect">
              <a:avLst/>
            </a:prstGeom>
            <a:solidFill>
              <a:srgbClr val="FF3E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2">
              <a:extLst>
                <a:ext uri="{FF2B5EF4-FFF2-40B4-BE49-F238E27FC236}">
                  <a16:creationId xmlns:a16="http://schemas.microsoft.com/office/drawing/2014/main" id="{1B052964-1A96-63EB-31A4-C6E01A8A7BD3}"/>
                </a:ext>
              </a:extLst>
            </p:cNvPr>
            <p:cNvSpPr txBox="1">
              <a:spLocks/>
            </p:cNvSpPr>
            <p:nvPr/>
          </p:nvSpPr>
          <p:spPr>
            <a:xfrm>
              <a:off x="495563" y="4871631"/>
              <a:ext cx="5245670" cy="120353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buNone/>
              </a:pPr>
              <a:r>
                <a:rPr lang="en-GB" sz="2400" dirty="0">
                  <a:solidFill>
                    <a:schemeClr val="bg1"/>
                  </a:solidFill>
                  <a:latin typeface="Söhne Leicht" panose="020B0303030202060203" pitchFamily="34" charset="77"/>
                </a:rPr>
                <a:t>breathing in things that irritate your airways, like cigarette smoke, perfume, car fumes and chalk dust</a:t>
              </a:r>
              <a:r>
                <a:rPr lang="en-US" sz="2400" dirty="0">
                  <a:solidFill>
                    <a:schemeClr val="bg1"/>
                  </a:solidFill>
                  <a:latin typeface="Söhne Leicht" panose="020B0303030202060203" pitchFamily="34" charset="77"/>
                </a:rPr>
                <a:t>​</a:t>
              </a:r>
            </a:p>
          </p:txBody>
        </p:sp>
      </p:grpSp>
      <p:grpSp>
        <p:nvGrpSpPr>
          <p:cNvPr id="24" name="Group 23">
            <a:extLst>
              <a:ext uri="{FF2B5EF4-FFF2-40B4-BE49-F238E27FC236}">
                <a16:creationId xmlns:a16="http://schemas.microsoft.com/office/drawing/2014/main" id="{B8C93454-8A3B-68F3-25B9-893096B78255}"/>
              </a:ext>
            </a:extLst>
          </p:cNvPr>
          <p:cNvGrpSpPr/>
          <p:nvPr/>
        </p:nvGrpSpPr>
        <p:grpSpPr>
          <a:xfrm>
            <a:off x="6055134" y="3559491"/>
            <a:ext cx="5567958" cy="712318"/>
            <a:chOff x="6055134" y="3461015"/>
            <a:chExt cx="5567958" cy="712318"/>
          </a:xfrm>
        </p:grpSpPr>
        <p:sp>
          <p:nvSpPr>
            <p:cNvPr id="13" name="Rectangle 12">
              <a:extLst>
                <a:ext uri="{FF2B5EF4-FFF2-40B4-BE49-F238E27FC236}">
                  <a16:creationId xmlns:a16="http://schemas.microsoft.com/office/drawing/2014/main" id="{578D8385-BD17-3C34-A6C2-9D25129C0A8B}"/>
                </a:ext>
              </a:extLst>
            </p:cNvPr>
            <p:cNvSpPr/>
            <p:nvPr/>
          </p:nvSpPr>
          <p:spPr>
            <a:xfrm>
              <a:off x="6055134" y="3461015"/>
              <a:ext cx="5567958" cy="712318"/>
            </a:xfrm>
            <a:prstGeom prst="rect">
              <a:avLst/>
            </a:prstGeom>
            <a:solidFill>
              <a:srgbClr val="EDAE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2">
              <a:extLst>
                <a:ext uri="{FF2B5EF4-FFF2-40B4-BE49-F238E27FC236}">
                  <a16:creationId xmlns:a16="http://schemas.microsoft.com/office/drawing/2014/main" id="{64CB9484-C89F-1FDF-8B96-A2F791861F3D}"/>
                </a:ext>
              </a:extLst>
            </p:cNvPr>
            <p:cNvSpPr txBox="1">
              <a:spLocks/>
            </p:cNvSpPr>
            <p:nvPr/>
          </p:nvSpPr>
          <p:spPr>
            <a:xfrm>
              <a:off x="6145073" y="3561082"/>
              <a:ext cx="4523644" cy="49052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buNone/>
              </a:pPr>
              <a:r>
                <a:rPr lang="en-US" sz="2200" dirty="0">
                  <a:latin typeface="Söhne Leicht"/>
                </a:rPr>
                <a:t>infections, like a cold or the flu</a:t>
              </a:r>
            </a:p>
          </p:txBody>
        </p:sp>
      </p:grpSp>
      <p:grpSp>
        <p:nvGrpSpPr>
          <p:cNvPr id="25" name="Group 24">
            <a:extLst>
              <a:ext uri="{FF2B5EF4-FFF2-40B4-BE49-F238E27FC236}">
                <a16:creationId xmlns:a16="http://schemas.microsoft.com/office/drawing/2014/main" id="{81BF167B-DEB8-7A6B-B8EC-24A2DF0729A0}"/>
              </a:ext>
            </a:extLst>
          </p:cNvPr>
          <p:cNvGrpSpPr/>
          <p:nvPr/>
        </p:nvGrpSpPr>
        <p:grpSpPr>
          <a:xfrm>
            <a:off x="6063520" y="4370382"/>
            <a:ext cx="5559572" cy="712318"/>
            <a:chOff x="6063520" y="4271906"/>
            <a:chExt cx="5559572" cy="712318"/>
          </a:xfrm>
        </p:grpSpPr>
        <p:sp>
          <p:nvSpPr>
            <p:cNvPr id="15" name="Rectangle 14">
              <a:extLst>
                <a:ext uri="{FF2B5EF4-FFF2-40B4-BE49-F238E27FC236}">
                  <a16:creationId xmlns:a16="http://schemas.microsoft.com/office/drawing/2014/main" id="{8805814A-F19A-A8CC-8089-A0A243836944}"/>
                </a:ext>
              </a:extLst>
            </p:cNvPr>
            <p:cNvSpPr/>
            <p:nvPr/>
          </p:nvSpPr>
          <p:spPr>
            <a:xfrm>
              <a:off x="6063520" y="4271906"/>
              <a:ext cx="5559572" cy="712318"/>
            </a:xfrm>
            <a:prstGeom prst="rect">
              <a:avLst/>
            </a:prstGeom>
            <a:solidFill>
              <a:srgbClr val="FF69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ontent Placeholder 2">
              <a:extLst>
                <a:ext uri="{FF2B5EF4-FFF2-40B4-BE49-F238E27FC236}">
                  <a16:creationId xmlns:a16="http://schemas.microsoft.com/office/drawing/2014/main" id="{90554AF9-A2AA-C2B0-8320-8C99ABC3AE22}"/>
                </a:ext>
              </a:extLst>
            </p:cNvPr>
            <p:cNvSpPr txBox="1">
              <a:spLocks/>
            </p:cNvSpPr>
            <p:nvPr/>
          </p:nvSpPr>
          <p:spPr>
            <a:xfrm>
              <a:off x="6145073" y="4382802"/>
              <a:ext cx="4216044" cy="49052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buNone/>
              </a:pPr>
              <a:r>
                <a:rPr lang="en-US" sz="2400" dirty="0">
                  <a:solidFill>
                    <a:schemeClr val="bg1"/>
                  </a:solidFill>
                  <a:latin typeface="Söhne Leicht" panose="020B0303030202060203" pitchFamily="34" charset="77"/>
                </a:rPr>
                <a:t>exercising</a:t>
              </a:r>
            </a:p>
          </p:txBody>
        </p:sp>
      </p:grpSp>
      <p:grpSp>
        <p:nvGrpSpPr>
          <p:cNvPr id="26" name="Group 25">
            <a:extLst>
              <a:ext uri="{FF2B5EF4-FFF2-40B4-BE49-F238E27FC236}">
                <a16:creationId xmlns:a16="http://schemas.microsoft.com/office/drawing/2014/main" id="{E4919101-7411-D4F5-C43F-9C6EA7227A46}"/>
              </a:ext>
            </a:extLst>
          </p:cNvPr>
          <p:cNvGrpSpPr/>
          <p:nvPr/>
        </p:nvGrpSpPr>
        <p:grpSpPr>
          <a:xfrm>
            <a:off x="6055134" y="5177637"/>
            <a:ext cx="5565686" cy="1036394"/>
            <a:chOff x="6055134" y="5079161"/>
            <a:chExt cx="5565686" cy="1036394"/>
          </a:xfrm>
        </p:grpSpPr>
        <p:sp>
          <p:nvSpPr>
            <p:cNvPr id="18" name="Rectangle 17">
              <a:extLst>
                <a:ext uri="{FF2B5EF4-FFF2-40B4-BE49-F238E27FC236}">
                  <a16:creationId xmlns:a16="http://schemas.microsoft.com/office/drawing/2014/main" id="{F3CF898D-4C29-E3A8-5305-32DA76BC8DC6}"/>
                </a:ext>
              </a:extLst>
            </p:cNvPr>
            <p:cNvSpPr/>
            <p:nvPr/>
          </p:nvSpPr>
          <p:spPr>
            <a:xfrm>
              <a:off x="6055134" y="5079161"/>
              <a:ext cx="5559572" cy="1036394"/>
            </a:xfrm>
            <a:prstGeom prst="rect">
              <a:avLst/>
            </a:prstGeom>
            <a:solidFill>
              <a:srgbClr val="E6DC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ontent Placeholder 2">
              <a:extLst>
                <a:ext uri="{FF2B5EF4-FFF2-40B4-BE49-F238E27FC236}">
                  <a16:creationId xmlns:a16="http://schemas.microsoft.com/office/drawing/2014/main" id="{2B5AC193-5A52-F52A-009B-328C04CBE3D0}"/>
                </a:ext>
              </a:extLst>
            </p:cNvPr>
            <p:cNvSpPr txBox="1">
              <a:spLocks/>
            </p:cNvSpPr>
            <p:nvPr/>
          </p:nvSpPr>
          <p:spPr>
            <a:xfrm>
              <a:off x="6145073" y="5161653"/>
              <a:ext cx="5475747" cy="86555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buNone/>
              </a:pPr>
              <a:r>
                <a:rPr lang="en-GB" sz="2400" dirty="0">
                  <a:latin typeface="Söhne Leicht" panose="020B0303030202060203" pitchFamily="34" charset="77"/>
                </a:rPr>
                <a:t>breathing in cold air, or changes in temperature</a:t>
              </a:r>
              <a:r>
                <a:rPr lang="en-US" sz="2400" dirty="0">
                  <a:latin typeface="Söhne Leicht" panose="020B0303030202060203" pitchFamily="34" charset="77"/>
                </a:rPr>
                <a:t>​</a:t>
              </a:r>
            </a:p>
          </p:txBody>
        </p:sp>
      </p:grpSp>
    </p:spTree>
    <p:extLst>
      <p:ext uri="{BB962C8B-B14F-4D97-AF65-F5344CB8AC3E}">
        <p14:creationId xmlns:p14="http://schemas.microsoft.com/office/powerpoint/2010/main" val="1812505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500" fill="hold"/>
                                        <p:tgtEl>
                                          <p:spTgt spid="24"/>
                                        </p:tgtEl>
                                        <p:attrNameLst>
                                          <p:attrName>ppt_x</p:attrName>
                                        </p:attrNameLst>
                                      </p:cBhvr>
                                      <p:tavLst>
                                        <p:tav tm="0">
                                          <p:val>
                                            <p:strVal val="#ppt_x"/>
                                          </p:val>
                                        </p:tav>
                                        <p:tav tm="100000">
                                          <p:val>
                                            <p:strVal val="#ppt_x"/>
                                          </p:val>
                                        </p:tav>
                                      </p:tavLst>
                                    </p:anim>
                                    <p:anim calcmode="lin" valueType="num">
                                      <p:cBhvr additive="base">
                                        <p:cTn id="2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ppt_x"/>
                                          </p:val>
                                        </p:tav>
                                        <p:tav tm="100000">
                                          <p:val>
                                            <p:strVal val="#ppt_x"/>
                                          </p:val>
                                        </p:tav>
                                      </p:tavLst>
                                    </p:anim>
                                    <p:anim calcmode="lin" valueType="num">
                                      <p:cBhvr additive="base">
                                        <p:cTn id="3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440099"/>
        </a:solidFill>
        <a:effectLst/>
      </p:bgPr>
    </p:bg>
    <p:spTree>
      <p:nvGrpSpPr>
        <p:cNvPr id="1" name="">
          <a:extLst>
            <a:ext uri="{FF2B5EF4-FFF2-40B4-BE49-F238E27FC236}">
              <a16:creationId xmlns:a16="http://schemas.microsoft.com/office/drawing/2014/main" id="{EFF4559D-33B7-71DB-28B1-E33855D481EF}"/>
            </a:ext>
          </a:extLst>
        </p:cNvPr>
        <p:cNvGrpSpPr/>
        <p:nvPr/>
      </p:nvGrpSpPr>
      <p:grpSpPr>
        <a:xfrm>
          <a:off x="0" y="0"/>
          <a:ext cx="0" cy="0"/>
          <a:chOff x="0" y="0"/>
          <a:chExt cx="0" cy="0"/>
        </a:xfrm>
      </p:grpSpPr>
      <p:pic>
        <p:nvPicPr>
          <p:cNvPr id="10" name="Picture 9" descr="A child holding an inhaler&#10;&#10;AI-generated content may be incorrect.">
            <a:extLst>
              <a:ext uri="{FF2B5EF4-FFF2-40B4-BE49-F238E27FC236}">
                <a16:creationId xmlns:a16="http://schemas.microsoft.com/office/drawing/2014/main" id="{EFDE1D66-CCD7-DCE2-D306-822454D836EF}"/>
              </a:ext>
            </a:extLst>
          </p:cNvPr>
          <p:cNvPicPr>
            <a:picLocks noChangeAspect="1"/>
          </p:cNvPicPr>
          <p:nvPr/>
        </p:nvPicPr>
        <p:blipFill>
          <a:blip r:embed="rId2" cstate="print">
            <a:extLst>
              <a:ext uri="{28A0092B-C50C-407E-A947-70E740481C1C}">
                <a14:useLocalDpi xmlns:a14="http://schemas.microsoft.com/office/drawing/2010/main" val="0"/>
              </a:ext>
            </a:extLst>
          </a:blip>
          <a:srcRect l="3013" r="13393"/>
          <a:stretch>
            <a:fillRect/>
          </a:stretch>
        </p:blipFill>
        <p:spPr>
          <a:xfrm>
            <a:off x="7715692" y="0"/>
            <a:ext cx="4476307" cy="6858000"/>
          </a:xfrm>
          <a:prstGeom prst="rect">
            <a:avLst/>
          </a:prstGeom>
        </p:spPr>
      </p:pic>
      <p:sp>
        <p:nvSpPr>
          <p:cNvPr id="2" name="Title 1">
            <a:extLst>
              <a:ext uri="{FF2B5EF4-FFF2-40B4-BE49-F238E27FC236}">
                <a16:creationId xmlns:a16="http://schemas.microsoft.com/office/drawing/2014/main" id="{11D1B7DC-E795-AFC2-86CC-97C9EB7EABC1}"/>
              </a:ext>
            </a:extLst>
          </p:cNvPr>
          <p:cNvSpPr>
            <a:spLocks noGrp="1"/>
          </p:cNvSpPr>
          <p:nvPr>
            <p:ph type="title"/>
          </p:nvPr>
        </p:nvSpPr>
        <p:spPr>
          <a:xfrm>
            <a:off x="359076" y="426890"/>
            <a:ext cx="7546966" cy="1247165"/>
          </a:xfrm>
        </p:spPr>
        <p:txBody>
          <a:bodyPr>
            <a:normAutofit/>
          </a:bodyPr>
          <a:lstStyle/>
          <a:p>
            <a:pPr marL="0" indent="0">
              <a:lnSpc>
                <a:spcPct val="100000"/>
              </a:lnSpc>
              <a:buFont typeface="Arial" panose="020B0604020202020204" pitchFamily="34" charset="0"/>
              <a:buNone/>
            </a:pPr>
            <a:r>
              <a:rPr lang="en-GB" sz="4400" b="1" dirty="0">
                <a:solidFill>
                  <a:schemeClr val="bg1"/>
                </a:solidFill>
                <a:latin typeface="Söhne Halbfett" panose="020B0303030202060203" pitchFamily="34" charset="77"/>
                <a:cs typeface="Calibri" panose="020F0502020204030204"/>
              </a:rPr>
              <a:t>What is an </a:t>
            </a:r>
            <a:r>
              <a:rPr lang="en-GB" sz="4400" b="1" dirty="0">
                <a:solidFill>
                  <a:srgbClr val="FF3EB5"/>
                </a:solidFill>
                <a:latin typeface="Söhne Halbfett" panose="020B0303030202060203" pitchFamily="34" charset="77"/>
                <a:cs typeface="Calibri" panose="020F0502020204030204"/>
              </a:rPr>
              <a:t>Asthma Attack</a:t>
            </a:r>
            <a:r>
              <a:rPr lang="en-GB" sz="4400" b="1" dirty="0">
                <a:solidFill>
                  <a:schemeClr val="bg1"/>
                </a:solidFill>
                <a:latin typeface="Söhne Halbfett" panose="020B0303030202060203" pitchFamily="34" charset="77"/>
                <a:cs typeface="Calibri" panose="020F0502020204030204"/>
              </a:rPr>
              <a:t>?</a:t>
            </a:r>
            <a:endParaRPr lang="en-GB" sz="4400" b="1" dirty="0">
              <a:solidFill>
                <a:srgbClr val="FF3EB5"/>
              </a:solidFill>
              <a:latin typeface="Söhne Halbfett" panose="020B0303030202060203" pitchFamily="34" charset="77"/>
              <a:cs typeface="Calibri" panose="020F0502020204030204"/>
            </a:endParaRPr>
          </a:p>
        </p:txBody>
      </p:sp>
      <p:sp>
        <p:nvSpPr>
          <p:cNvPr id="6" name="Content Placeholder 2">
            <a:extLst>
              <a:ext uri="{FF2B5EF4-FFF2-40B4-BE49-F238E27FC236}">
                <a16:creationId xmlns:a16="http://schemas.microsoft.com/office/drawing/2014/main" id="{1068EB0B-C3DB-A95C-30DC-D93F972BB0C6}"/>
              </a:ext>
            </a:extLst>
          </p:cNvPr>
          <p:cNvSpPr txBox="1">
            <a:spLocks/>
          </p:cNvSpPr>
          <p:nvPr/>
        </p:nvSpPr>
        <p:spPr>
          <a:xfrm>
            <a:off x="359077" y="1674055"/>
            <a:ext cx="7195274" cy="506302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00000"/>
              </a:lnSpc>
              <a:buNone/>
            </a:pPr>
            <a:r>
              <a:rPr lang="en-GB" sz="2400" dirty="0">
                <a:solidFill>
                  <a:schemeClr val="bg1"/>
                </a:solidFill>
                <a:latin typeface="Söhne Leicht" panose="020B0303030202060203" pitchFamily="34" charset="77"/>
              </a:rPr>
              <a:t>When asthma symptoms get worse, this can be an asthma attack. </a:t>
            </a:r>
            <a:r>
              <a:rPr lang="en-US" sz="2400" dirty="0">
                <a:solidFill>
                  <a:schemeClr val="bg1"/>
                </a:solidFill>
                <a:latin typeface="Söhne Leicht" panose="020B0303030202060203" pitchFamily="34" charset="77"/>
              </a:rPr>
              <a:t>​</a:t>
            </a:r>
          </a:p>
          <a:p>
            <a:pPr marL="0" indent="0" fontAlgn="base">
              <a:lnSpc>
                <a:spcPct val="100000"/>
              </a:lnSpc>
              <a:buNone/>
            </a:pPr>
            <a:r>
              <a:rPr lang="en-GB" sz="2400" dirty="0">
                <a:solidFill>
                  <a:schemeClr val="bg1"/>
                </a:solidFill>
                <a:latin typeface="Söhne Leicht" panose="020B0303030202060203" pitchFamily="34" charset="77"/>
              </a:rPr>
              <a:t>​</a:t>
            </a:r>
          </a:p>
          <a:p>
            <a:pPr marL="0" indent="0" fontAlgn="base">
              <a:lnSpc>
                <a:spcPct val="100000"/>
              </a:lnSpc>
              <a:buNone/>
            </a:pPr>
            <a:r>
              <a:rPr lang="en-GB" sz="2400" dirty="0">
                <a:solidFill>
                  <a:schemeClr val="bg1"/>
                </a:solidFill>
                <a:latin typeface="Söhne Leicht" panose="020B0303030202060203" pitchFamily="34" charset="77"/>
              </a:rPr>
              <a:t>Asthma attacks can be distressing for the person having the attack as well as the people that care for them. </a:t>
            </a:r>
            <a:r>
              <a:rPr lang="en-US" sz="2400" dirty="0">
                <a:solidFill>
                  <a:schemeClr val="bg1"/>
                </a:solidFill>
                <a:latin typeface="Söhne Leicht" panose="020B0303030202060203" pitchFamily="34" charset="77"/>
              </a:rPr>
              <a:t>​</a:t>
            </a:r>
          </a:p>
          <a:p>
            <a:pPr marL="0" indent="0" fontAlgn="base">
              <a:lnSpc>
                <a:spcPct val="100000"/>
              </a:lnSpc>
              <a:buNone/>
            </a:pPr>
            <a:r>
              <a:rPr lang="en-GB" sz="2400" dirty="0">
                <a:solidFill>
                  <a:schemeClr val="bg1"/>
                </a:solidFill>
                <a:latin typeface="Söhne Leicht" panose="020B0303030202060203" pitchFamily="34" charset="77"/>
              </a:rPr>
              <a:t>​</a:t>
            </a:r>
          </a:p>
          <a:p>
            <a:pPr marL="0" indent="0" fontAlgn="base">
              <a:lnSpc>
                <a:spcPct val="100000"/>
              </a:lnSpc>
              <a:buNone/>
            </a:pPr>
            <a:r>
              <a:rPr lang="en-GB" sz="2400" dirty="0">
                <a:solidFill>
                  <a:schemeClr val="bg1"/>
                </a:solidFill>
                <a:latin typeface="Söhne Leicht" panose="020B0303030202060203" pitchFamily="34" charset="77"/>
              </a:rPr>
              <a:t>When someone has an asthma attack, it is very important that they get help from a trained medical person very quickly. Sometimes, they might need to go to the hospital to be treated. </a:t>
            </a:r>
            <a:endParaRPr lang="en-US" sz="2400" dirty="0">
              <a:solidFill>
                <a:schemeClr val="bg1"/>
              </a:solidFill>
              <a:latin typeface="Söhne Leicht" panose="020B0303030202060203" pitchFamily="34" charset="77"/>
            </a:endParaRPr>
          </a:p>
        </p:txBody>
      </p:sp>
    </p:spTree>
    <p:extLst>
      <p:ext uri="{BB962C8B-B14F-4D97-AF65-F5344CB8AC3E}">
        <p14:creationId xmlns:p14="http://schemas.microsoft.com/office/powerpoint/2010/main" val="6990500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40099"/>
        </a:solidFill>
        <a:effectLst/>
      </p:bgPr>
    </p:bg>
    <p:spTree>
      <p:nvGrpSpPr>
        <p:cNvPr id="1" name=""/>
        <p:cNvGrpSpPr/>
        <p:nvPr/>
      </p:nvGrpSpPr>
      <p:grpSpPr>
        <a:xfrm>
          <a:off x="0" y="0"/>
          <a:ext cx="0" cy="0"/>
          <a:chOff x="0" y="0"/>
          <a:chExt cx="0" cy="0"/>
        </a:xfrm>
      </p:grpSpPr>
      <p:pic>
        <p:nvPicPr>
          <p:cNvPr id="3" name="Picture 2" descr="A pink rectangular object on a black background&#10;&#10;AI-generated content may be incorrect.">
            <a:extLst>
              <a:ext uri="{FF2B5EF4-FFF2-40B4-BE49-F238E27FC236}">
                <a16:creationId xmlns:a16="http://schemas.microsoft.com/office/drawing/2014/main" id="{F40AFFF4-E023-6713-CE1F-14E2D2A76238}"/>
              </a:ext>
            </a:extLst>
          </p:cNvPr>
          <p:cNvPicPr>
            <a:picLocks noChangeAspect="1"/>
          </p:cNvPicPr>
          <p:nvPr/>
        </p:nvPicPr>
        <p:blipFill>
          <a:blip r:embed="rId2">
            <a:extLst>
              <a:ext uri="{28A0092B-C50C-407E-A947-70E740481C1C}">
                <a14:useLocalDpi xmlns:a14="http://schemas.microsoft.com/office/drawing/2010/main" val="0"/>
              </a:ext>
            </a:extLst>
          </a:blip>
          <a:srcRect t="39167" b="41159"/>
          <a:stretch>
            <a:fillRect/>
          </a:stretch>
        </p:blipFill>
        <p:spPr>
          <a:xfrm>
            <a:off x="2006191" y="1739583"/>
            <a:ext cx="8376674" cy="1768713"/>
          </a:xfrm>
          <a:prstGeom prst="rect">
            <a:avLst/>
          </a:prstGeom>
        </p:spPr>
      </p:pic>
      <p:sp>
        <p:nvSpPr>
          <p:cNvPr id="4" name="Title 1">
            <a:extLst>
              <a:ext uri="{FF2B5EF4-FFF2-40B4-BE49-F238E27FC236}">
                <a16:creationId xmlns:a16="http://schemas.microsoft.com/office/drawing/2014/main" id="{F9C0BDAC-C723-61A6-983C-A559D298662F}"/>
              </a:ext>
            </a:extLst>
          </p:cNvPr>
          <p:cNvSpPr txBox="1">
            <a:spLocks/>
          </p:cNvSpPr>
          <p:nvPr/>
        </p:nvSpPr>
        <p:spPr>
          <a:xfrm>
            <a:off x="2316009" y="2049075"/>
            <a:ext cx="7757037" cy="11497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8000" b="1" dirty="0">
                <a:solidFill>
                  <a:schemeClr val="bg1"/>
                </a:solidFill>
                <a:latin typeface="Söhne Halbfett" panose="020B0303030202060203" pitchFamily="34" charset="77"/>
                <a:cs typeface="Calibri Light"/>
              </a:rPr>
              <a:t>Misconceptions</a:t>
            </a:r>
            <a:endParaRPr lang="en-GB" sz="8000" b="1" dirty="0">
              <a:solidFill>
                <a:schemeClr val="bg1"/>
              </a:solidFill>
              <a:latin typeface="Söhne Halbfett" panose="020B0303030202060203" pitchFamily="34" charset="77"/>
            </a:endParaRPr>
          </a:p>
        </p:txBody>
      </p:sp>
      <p:pic>
        <p:nvPicPr>
          <p:cNvPr id="5" name="Picture 4" descr="A pink rectangular object on a black background&#10;&#10;AI-generated content may be incorrect.">
            <a:extLst>
              <a:ext uri="{FF2B5EF4-FFF2-40B4-BE49-F238E27FC236}">
                <a16:creationId xmlns:a16="http://schemas.microsoft.com/office/drawing/2014/main" id="{480B196A-A8AD-AB95-6EAF-B6784E350401}"/>
              </a:ext>
            </a:extLst>
          </p:cNvPr>
          <p:cNvPicPr>
            <a:picLocks noChangeAspect="1"/>
          </p:cNvPicPr>
          <p:nvPr/>
        </p:nvPicPr>
        <p:blipFill>
          <a:blip r:embed="rId2">
            <a:extLst>
              <a:ext uri="{28A0092B-C50C-407E-A947-70E740481C1C}">
                <a14:useLocalDpi xmlns:a14="http://schemas.microsoft.com/office/drawing/2010/main" val="0"/>
              </a:ext>
            </a:extLst>
          </a:blip>
          <a:srcRect t="39167" b="41159"/>
          <a:stretch>
            <a:fillRect/>
          </a:stretch>
        </p:blipFill>
        <p:spPr>
          <a:xfrm rot="10800000">
            <a:off x="2607311" y="3429000"/>
            <a:ext cx="7307009" cy="1768713"/>
          </a:xfrm>
          <a:prstGeom prst="rect">
            <a:avLst/>
          </a:prstGeom>
        </p:spPr>
      </p:pic>
      <p:sp>
        <p:nvSpPr>
          <p:cNvPr id="6" name="Title 1">
            <a:extLst>
              <a:ext uri="{FF2B5EF4-FFF2-40B4-BE49-F238E27FC236}">
                <a16:creationId xmlns:a16="http://schemas.microsoft.com/office/drawing/2014/main" id="{EBC295BE-4179-6C6E-FA08-99623555FCD3}"/>
              </a:ext>
            </a:extLst>
          </p:cNvPr>
          <p:cNvSpPr txBox="1">
            <a:spLocks/>
          </p:cNvSpPr>
          <p:nvPr/>
        </p:nvSpPr>
        <p:spPr>
          <a:xfrm>
            <a:off x="2991125" y="3898467"/>
            <a:ext cx="6521582" cy="8976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8000" b="1" dirty="0">
                <a:solidFill>
                  <a:schemeClr val="bg1"/>
                </a:solidFill>
                <a:latin typeface="Söhne Halbfett" panose="020B0303030202060203" pitchFamily="34" charset="77"/>
                <a:cs typeface="Calibri Light"/>
              </a:rPr>
              <a:t>about asthma</a:t>
            </a:r>
            <a:endParaRPr lang="en-GB" sz="8000" b="1" dirty="0">
              <a:solidFill>
                <a:schemeClr val="bg1"/>
              </a:solidFill>
              <a:latin typeface="Söhne Halbfett" panose="020B0303030202060203" pitchFamily="34" charset="77"/>
            </a:endParaRPr>
          </a:p>
        </p:txBody>
      </p:sp>
    </p:spTree>
    <p:extLst>
      <p:ext uri="{BB962C8B-B14F-4D97-AF65-F5344CB8AC3E}">
        <p14:creationId xmlns:p14="http://schemas.microsoft.com/office/powerpoint/2010/main" val="19611536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4400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DD06B-3A02-5B3B-5FD0-EC791C1016D3}"/>
              </a:ext>
            </a:extLst>
          </p:cNvPr>
          <p:cNvSpPr>
            <a:spLocks noGrp="1"/>
          </p:cNvSpPr>
          <p:nvPr>
            <p:ph type="title"/>
          </p:nvPr>
        </p:nvSpPr>
        <p:spPr>
          <a:xfrm>
            <a:off x="373488" y="398753"/>
            <a:ext cx="8897121" cy="1325563"/>
          </a:xfrm>
        </p:spPr>
        <p:txBody>
          <a:bodyPr/>
          <a:lstStyle/>
          <a:p>
            <a:pPr marL="0" indent="0">
              <a:buNone/>
            </a:pPr>
            <a:r>
              <a:rPr lang="en-GB" sz="4400" b="1" dirty="0">
                <a:solidFill>
                  <a:schemeClr val="bg1"/>
                </a:solidFill>
                <a:latin typeface="Söhne Halbfett" panose="020B0303030202060203" pitchFamily="34" charset="77"/>
                <a:cs typeface="Calibri"/>
              </a:rPr>
              <a:t>It's important to know </a:t>
            </a:r>
            <a:r>
              <a:rPr lang="en-GB" sz="4400" b="1" dirty="0">
                <a:solidFill>
                  <a:srgbClr val="FF3EB5"/>
                </a:solidFill>
                <a:latin typeface="Söhne Halbfett" panose="020B0303030202060203" pitchFamily="34" charset="77"/>
                <a:cs typeface="Calibri"/>
              </a:rPr>
              <a:t>the truth </a:t>
            </a:r>
            <a:r>
              <a:rPr lang="en-GB" sz="4400" b="1" dirty="0">
                <a:solidFill>
                  <a:schemeClr val="bg1"/>
                </a:solidFill>
                <a:latin typeface="Söhne Halbfett" panose="020B0303030202060203" pitchFamily="34" charset="77"/>
                <a:cs typeface="Calibri"/>
              </a:rPr>
              <a:t>about asthma</a:t>
            </a:r>
            <a:endParaRPr lang="en-US" sz="4400" b="1" dirty="0">
              <a:solidFill>
                <a:schemeClr val="bg1"/>
              </a:solidFill>
              <a:latin typeface="Söhne Halbfett" panose="020B0303030202060203" pitchFamily="34" charset="77"/>
            </a:endParaRPr>
          </a:p>
        </p:txBody>
      </p:sp>
      <p:sp>
        <p:nvSpPr>
          <p:cNvPr id="5" name="Content Placeholder 2">
            <a:extLst>
              <a:ext uri="{FF2B5EF4-FFF2-40B4-BE49-F238E27FC236}">
                <a16:creationId xmlns:a16="http://schemas.microsoft.com/office/drawing/2014/main" id="{B4E4826A-461A-C83F-3806-CD0499DF4F00}"/>
              </a:ext>
            </a:extLst>
          </p:cNvPr>
          <p:cNvSpPr txBox="1">
            <a:spLocks/>
          </p:cNvSpPr>
          <p:nvPr/>
        </p:nvSpPr>
        <p:spPr>
          <a:xfrm>
            <a:off x="439852" y="1885071"/>
            <a:ext cx="10521049" cy="57207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buClr>
                <a:srgbClr val="FF3EB5"/>
              </a:buClr>
            </a:pPr>
            <a:r>
              <a:rPr lang="en-GB" sz="2300" dirty="0">
                <a:solidFill>
                  <a:schemeClr val="bg1"/>
                </a:solidFill>
                <a:latin typeface="Söhne Leicht" panose="020B0303030202060203" pitchFamily="34" charset="77"/>
              </a:rPr>
              <a:t>Asthma is not infectious – you can't catch it from another person.</a:t>
            </a:r>
            <a:endParaRPr lang="en-US" sz="2300" dirty="0">
              <a:solidFill>
                <a:schemeClr val="bg1"/>
              </a:solidFill>
              <a:latin typeface="Söhne Leicht" panose="020B0303030202060203" pitchFamily="34" charset="77"/>
            </a:endParaRPr>
          </a:p>
        </p:txBody>
      </p:sp>
      <p:sp>
        <p:nvSpPr>
          <p:cNvPr id="12" name="Content Placeholder 2">
            <a:extLst>
              <a:ext uri="{FF2B5EF4-FFF2-40B4-BE49-F238E27FC236}">
                <a16:creationId xmlns:a16="http://schemas.microsoft.com/office/drawing/2014/main" id="{89DC7314-007C-B552-17DC-5D91B7EEC084}"/>
              </a:ext>
            </a:extLst>
          </p:cNvPr>
          <p:cNvSpPr txBox="1">
            <a:spLocks/>
          </p:cNvSpPr>
          <p:nvPr/>
        </p:nvSpPr>
        <p:spPr>
          <a:xfrm>
            <a:off x="373490" y="2556802"/>
            <a:ext cx="11077612" cy="135519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buClr>
                <a:srgbClr val="FF3EB5"/>
              </a:buClr>
            </a:pPr>
            <a:r>
              <a:rPr lang="en-GB" sz="2300" dirty="0">
                <a:solidFill>
                  <a:schemeClr val="bg1"/>
                </a:solidFill>
                <a:latin typeface="Söhne Leicht" panose="020B0303030202060203" pitchFamily="34" charset="77"/>
              </a:rPr>
              <a:t>People with asthma can and should exercise -keeping fit helps your lungs to stay healthy. Some top athletes have asthma but manage it while still competing at professional and Olympic levels.</a:t>
            </a:r>
            <a:r>
              <a:rPr lang="en-US" sz="2300" dirty="0">
                <a:solidFill>
                  <a:schemeClr val="bg1"/>
                </a:solidFill>
                <a:latin typeface="Söhne Leicht" panose="020B0303030202060203" pitchFamily="34" charset="77"/>
              </a:rPr>
              <a:t>​</a:t>
            </a:r>
          </a:p>
        </p:txBody>
      </p:sp>
      <p:sp>
        <p:nvSpPr>
          <p:cNvPr id="15" name="Content Placeholder 2">
            <a:extLst>
              <a:ext uri="{FF2B5EF4-FFF2-40B4-BE49-F238E27FC236}">
                <a16:creationId xmlns:a16="http://schemas.microsoft.com/office/drawing/2014/main" id="{4D9F0740-D581-474E-17B3-E5F05125267D}"/>
              </a:ext>
            </a:extLst>
          </p:cNvPr>
          <p:cNvSpPr txBox="1">
            <a:spLocks/>
          </p:cNvSpPr>
          <p:nvPr/>
        </p:nvSpPr>
        <p:spPr>
          <a:xfrm>
            <a:off x="439852" y="3821152"/>
            <a:ext cx="10521049" cy="51580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buClr>
                <a:srgbClr val="FF3EB5"/>
              </a:buClr>
            </a:pPr>
            <a:r>
              <a:rPr lang="en-GB" sz="2300" dirty="0">
                <a:solidFill>
                  <a:schemeClr val="bg1"/>
                </a:solidFill>
                <a:latin typeface="Söhne Leicht"/>
              </a:rPr>
              <a:t>Some people's symptoms lessen or even seem to stop completely for months or years, but others don't.</a:t>
            </a:r>
            <a:endParaRPr lang="en-US" sz="2300" dirty="0">
              <a:solidFill>
                <a:schemeClr val="bg1"/>
              </a:solidFill>
              <a:latin typeface="Söhne Leicht"/>
            </a:endParaRPr>
          </a:p>
        </p:txBody>
      </p:sp>
      <p:sp>
        <p:nvSpPr>
          <p:cNvPr id="18" name="Content Placeholder 2">
            <a:extLst>
              <a:ext uri="{FF2B5EF4-FFF2-40B4-BE49-F238E27FC236}">
                <a16:creationId xmlns:a16="http://schemas.microsoft.com/office/drawing/2014/main" id="{4DBD5416-1F27-4793-B2AB-CAEB8BD9350F}"/>
              </a:ext>
            </a:extLst>
          </p:cNvPr>
          <p:cNvSpPr txBox="1">
            <a:spLocks/>
          </p:cNvSpPr>
          <p:nvPr/>
        </p:nvSpPr>
        <p:spPr>
          <a:xfrm>
            <a:off x="439852" y="4627111"/>
            <a:ext cx="10549185" cy="91907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buClr>
                <a:srgbClr val="FF3EB5"/>
              </a:buClr>
            </a:pPr>
            <a:r>
              <a:rPr lang="en-GB" sz="2300" dirty="0">
                <a:solidFill>
                  <a:schemeClr val="bg1"/>
                </a:solidFill>
                <a:latin typeface="Söhne Leicht" panose="020B0303030202060203" pitchFamily="34" charset="77"/>
              </a:rPr>
              <a:t>Not everyone with asthma takes the same medication in the same way – what's right for one person may not be right for another.</a:t>
            </a:r>
            <a:endParaRPr lang="en-US" sz="2300" dirty="0">
              <a:solidFill>
                <a:schemeClr val="bg1"/>
              </a:solidFill>
              <a:latin typeface="Söhne Leicht" panose="020B0303030202060203" pitchFamily="34" charset="77"/>
            </a:endParaRPr>
          </a:p>
        </p:txBody>
      </p:sp>
      <p:sp>
        <p:nvSpPr>
          <p:cNvPr id="21" name="Content Placeholder 2">
            <a:extLst>
              <a:ext uri="{FF2B5EF4-FFF2-40B4-BE49-F238E27FC236}">
                <a16:creationId xmlns:a16="http://schemas.microsoft.com/office/drawing/2014/main" id="{1B93A36D-97AC-B86B-C73C-5BE4C0BF6EDE}"/>
              </a:ext>
            </a:extLst>
          </p:cNvPr>
          <p:cNvSpPr txBox="1">
            <a:spLocks/>
          </p:cNvSpPr>
          <p:nvPr/>
        </p:nvSpPr>
        <p:spPr>
          <a:xfrm>
            <a:off x="439852" y="5645836"/>
            <a:ext cx="10549185" cy="91907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buClr>
                <a:srgbClr val="FF3EB5"/>
              </a:buClr>
            </a:pPr>
            <a:r>
              <a:rPr lang="en-GB" sz="2300" dirty="0">
                <a:solidFill>
                  <a:schemeClr val="bg1"/>
                </a:solidFill>
                <a:latin typeface="Söhne Leicht"/>
              </a:rPr>
              <a:t>Most people with asthma can live a </a:t>
            </a:r>
            <a:r>
              <a:rPr lang="en-GB" sz="2300" dirty="0" err="1">
                <a:solidFill>
                  <a:schemeClr val="bg1"/>
                </a:solidFill>
                <a:latin typeface="Söhne Leicht"/>
              </a:rPr>
              <a:t>full</a:t>
            </a:r>
            <a:r>
              <a:rPr lang="en-GB" sz="1100" dirty="0" err="1">
                <a:solidFill>
                  <a:srgbClr val="242424"/>
                </a:solidFill>
                <a:latin typeface="Aptos"/>
              </a:rPr>
              <a:t>l</a:t>
            </a:r>
            <a:r>
              <a:rPr lang="en-GB" sz="2300" dirty="0" err="1">
                <a:solidFill>
                  <a:schemeClr val="bg1"/>
                </a:solidFill>
                <a:latin typeface="Söhne Leicht"/>
              </a:rPr>
              <a:t>life</a:t>
            </a:r>
            <a:r>
              <a:rPr lang="en-GB" sz="2300" dirty="0">
                <a:solidFill>
                  <a:schemeClr val="bg1"/>
                </a:solidFill>
                <a:latin typeface="Söhne Leicht"/>
              </a:rPr>
              <a:t> – they don’t have to miss out on fun activities.</a:t>
            </a:r>
            <a:endParaRPr lang="en-US" sz="2300" dirty="0">
              <a:solidFill>
                <a:schemeClr val="bg1"/>
              </a:solidFill>
              <a:latin typeface="Söhne Leicht"/>
            </a:endParaRPr>
          </a:p>
        </p:txBody>
      </p:sp>
    </p:spTree>
    <p:extLst>
      <p:ext uri="{BB962C8B-B14F-4D97-AF65-F5344CB8AC3E}">
        <p14:creationId xmlns:p14="http://schemas.microsoft.com/office/powerpoint/2010/main" val="17034260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6DCD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D9BDA7-929F-1851-E941-E9F4D6E72450}"/>
              </a:ext>
            </a:extLst>
          </p:cNvPr>
          <p:cNvSpPr>
            <a:spLocks noGrp="1"/>
          </p:cNvSpPr>
          <p:nvPr>
            <p:ph type="title"/>
          </p:nvPr>
        </p:nvSpPr>
        <p:spPr>
          <a:xfrm>
            <a:off x="488244" y="376414"/>
            <a:ext cx="4264378" cy="1441097"/>
          </a:xfrm>
        </p:spPr>
        <p:txBody>
          <a:bodyPr vert="horz" lIns="91440" tIns="45720" rIns="91440" bIns="45720" rtlCol="0" anchor="ctr">
            <a:noAutofit/>
          </a:bodyPr>
          <a:lstStyle/>
          <a:p>
            <a:r>
              <a:rPr lang="en-US" b="1" dirty="0">
                <a:solidFill>
                  <a:srgbClr val="FF3EB5"/>
                </a:solidFill>
                <a:latin typeface="Söhne Halbfett" panose="020B0303030202060203" pitchFamily="34" charset="77"/>
              </a:rPr>
              <a:t>Asthma</a:t>
            </a:r>
            <a:r>
              <a:rPr lang="en-US" b="1" dirty="0">
                <a:latin typeface="Söhne Halbfett" panose="020B0303030202060203" pitchFamily="34" charset="77"/>
              </a:rPr>
              <a:t> and the </a:t>
            </a:r>
            <a:r>
              <a:rPr lang="en-US" b="1" dirty="0">
                <a:solidFill>
                  <a:srgbClr val="FF3EB5"/>
                </a:solidFill>
                <a:latin typeface="Söhne Halbfett" panose="020B0303030202060203" pitchFamily="34" charset="77"/>
              </a:rPr>
              <a:t>environment</a:t>
            </a:r>
          </a:p>
        </p:txBody>
      </p:sp>
      <p:pic>
        <p:nvPicPr>
          <p:cNvPr id="4" name="Picture 4">
            <a:extLst>
              <a:ext uri="{FF2B5EF4-FFF2-40B4-BE49-F238E27FC236}">
                <a16:creationId xmlns:a16="http://schemas.microsoft.com/office/drawing/2014/main" id="{38462CA9-C810-4E8A-6D5D-DDC304BEA174}"/>
              </a:ext>
            </a:extLst>
          </p:cNvPr>
          <p:cNvPicPr>
            <a:picLocks noGrp="1" noChangeAspect="1"/>
          </p:cNvPicPr>
          <p:nvPr>
            <p:ph idx="1"/>
          </p:nvPr>
        </p:nvPicPr>
        <p:blipFill rotWithShape="1">
          <a:blip r:embed="rId2"/>
          <a:srcRect l="16247" t="-1" r="18245" b="-1"/>
          <a:stretch/>
        </p:blipFill>
        <p:spPr>
          <a:xfrm>
            <a:off x="5461416" y="0"/>
            <a:ext cx="6730584" cy="6858000"/>
          </a:xfrm>
          <a:prstGeom prst="rect">
            <a:avLst/>
          </a:prstGeom>
        </p:spPr>
      </p:pic>
      <p:sp>
        <p:nvSpPr>
          <p:cNvPr id="5" name="TextBox 4">
            <a:extLst>
              <a:ext uri="{FF2B5EF4-FFF2-40B4-BE49-F238E27FC236}">
                <a16:creationId xmlns:a16="http://schemas.microsoft.com/office/drawing/2014/main" id="{54EFA5AA-020B-FB53-1C81-E643A282AD1A}"/>
              </a:ext>
            </a:extLst>
          </p:cNvPr>
          <p:cNvSpPr txBox="1"/>
          <p:nvPr/>
        </p:nvSpPr>
        <p:spPr>
          <a:xfrm>
            <a:off x="488243" y="2020141"/>
            <a:ext cx="4456289" cy="4319704"/>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a:spcAft>
                <a:spcPts val="600"/>
              </a:spcAft>
            </a:pPr>
            <a:r>
              <a:rPr lang="en-US" sz="2200" dirty="0">
                <a:latin typeface="Söhne Leicht"/>
              </a:rPr>
              <a:t>Clean air is really important for everyone but especially for people with a lung condition.</a:t>
            </a:r>
          </a:p>
          <a:p>
            <a:pPr>
              <a:spcAft>
                <a:spcPts val="600"/>
              </a:spcAft>
            </a:pPr>
            <a:endParaRPr lang="en-US" sz="2200" dirty="0">
              <a:latin typeface="Söhne Leicht" panose="020B0303030202060203" pitchFamily="34" charset="77"/>
              <a:cs typeface="Calibri"/>
            </a:endParaRPr>
          </a:p>
          <a:p>
            <a:pPr>
              <a:spcAft>
                <a:spcPts val="600"/>
              </a:spcAft>
            </a:pPr>
            <a:r>
              <a:rPr lang="en-US" sz="2200" dirty="0">
                <a:latin typeface="Söhne Leicht"/>
                <a:cs typeface="Calibri"/>
              </a:rPr>
              <a:t>Pollution in the air from factories and car fumes can cause asthma and make it worse.</a:t>
            </a:r>
          </a:p>
          <a:p>
            <a:pPr>
              <a:spcAft>
                <a:spcPts val="600"/>
              </a:spcAft>
            </a:pPr>
            <a:endParaRPr lang="en-US" sz="2200" dirty="0">
              <a:latin typeface="Söhne Leicht" panose="020B0303030202060203" pitchFamily="34" charset="77"/>
              <a:cs typeface="Calibri"/>
            </a:endParaRPr>
          </a:p>
          <a:p>
            <a:pPr>
              <a:spcAft>
                <a:spcPts val="600"/>
              </a:spcAft>
            </a:pPr>
            <a:r>
              <a:rPr lang="en-US" sz="2200" b="1" dirty="0">
                <a:latin typeface="Söhne Halbfett" panose="020B0303030202060203" pitchFamily="34" charset="77"/>
                <a:cs typeface="Calibri"/>
              </a:rPr>
              <a:t>Can you think of ways in which we can all help reduce air pollution?</a:t>
            </a:r>
          </a:p>
        </p:txBody>
      </p:sp>
    </p:spTree>
    <p:extLst>
      <p:ext uri="{BB962C8B-B14F-4D97-AF65-F5344CB8AC3E}">
        <p14:creationId xmlns:p14="http://schemas.microsoft.com/office/powerpoint/2010/main" val="22106156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6DCD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37893-740E-E9A5-22DB-7E7D087ADD95}"/>
              </a:ext>
            </a:extLst>
          </p:cNvPr>
          <p:cNvSpPr>
            <a:spLocks noGrp="1"/>
          </p:cNvSpPr>
          <p:nvPr>
            <p:ph type="title"/>
          </p:nvPr>
        </p:nvSpPr>
        <p:spPr>
          <a:xfrm>
            <a:off x="725404" y="32201"/>
            <a:ext cx="10515600" cy="1325563"/>
          </a:xfrm>
        </p:spPr>
        <p:txBody>
          <a:bodyPr/>
          <a:lstStyle/>
          <a:p>
            <a:pPr algn="ctr"/>
            <a:r>
              <a:rPr lang="en-GB" b="1" dirty="0">
                <a:latin typeface="Söhne Halbfett" panose="020B0303030202060203" pitchFamily="34" charset="77"/>
                <a:cs typeface="Calibri Light"/>
              </a:rPr>
              <a:t>What can </a:t>
            </a:r>
            <a:r>
              <a:rPr lang="en-GB" b="1" dirty="0">
                <a:solidFill>
                  <a:srgbClr val="FF3EB5"/>
                </a:solidFill>
                <a:latin typeface="Söhne Halbfett" panose="020B0303030202060203" pitchFamily="34" charset="77"/>
                <a:cs typeface="Calibri Light"/>
              </a:rPr>
              <a:t>we</a:t>
            </a:r>
            <a:r>
              <a:rPr lang="en-GB" b="1" dirty="0">
                <a:latin typeface="Söhne Halbfett" panose="020B0303030202060203" pitchFamily="34" charset="77"/>
                <a:cs typeface="Calibri Light"/>
              </a:rPr>
              <a:t> do about </a:t>
            </a:r>
            <a:r>
              <a:rPr lang="en-GB" b="1" dirty="0">
                <a:solidFill>
                  <a:srgbClr val="FF3EB5"/>
                </a:solidFill>
                <a:latin typeface="Söhne Halbfett" panose="020B0303030202060203" pitchFamily="34" charset="77"/>
                <a:cs typeface="Calibri Light"/>
              </a:rPr>
              <a:t>air pollution</a:t>
            </a:r>
            <a:r>
              <a:rPr lang="en-GB" b="1" dirty="0">
                <a:latin typeface="Söhne Halbfett" panose="020B0303030202060203" pitchFamily="34" charset="77"/>
                <a:cs typeface="Calibri Light"/>
              </a:rPr>
              <a:t>?</a:t>
            </a:r>
            <a:endParaRPr lang="en-GB" b="1" dirty="0">
              <a:latin typeface="Söhne Halbfett" panose="020B0303030202060203" pitchFamily="34" charset="77"/>
            </a:endParaRPr>
          </a:p>
        </p:txBody>
      </p:sp>
      <p:grpSp>
        <p:nvGrpSpPr>
          <p:cNvPr id="11" name="Group 10">
            <a:extLst>
              <a:ext uri="{FF2B5EF4-FFF2-40B4-BE49-F238E27FC236}">
                <a16:creationId xmlns:a16="http://schemas.microsoft.com/office/drawing/2014/main" id="{77A0583F-1621-A1CC-8928-BB93E56C1BBF}"/>
              </a:ext>
            </a:extLst>
          </p:cNvPr>
          <p:cNvGrpSpPr/>
          <p:nvPr/>
        </p:nvGrpSpPr>
        <p:grpSpPr>
          <a:xfrm>
            <a:off x="8430812" y="1302011"/>
            <a:ext cx="2906237" cy="2516742"/>
            <a:chOff x="8430812" y="1302011"/>
            <a:chExt cx="2906237" cy="2516742"/>
          </a:xfrm>
        </p:grpSpPr>
        <p:pic>
          <p:nvPicPr>
            <p:cNvPr id="18" name="Picture 17" descr="A picture containing television, monitor, screen, indoor&#10;&#10;Description automatically generated">
              <a:extLst>
                <a:ext uri="{FF2B5EF4-FFF2-40B4-BE49-F238E27FC236}">
                  <a16:creationId xmlns:a16="http://schemas.microsoft.com/office/drawing/2014/main" id="{5C4927F5-0639-9FA4-FD61-2812E69096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66845">
              <a:off x="8520193" y="1302011"/>
              <a:ext cx="2727476" cy="851922"/>
            </a:xfrm>
            <a:prstGeom prst="rect">
              <a:avLst/>
            </a:prstGeom>
          </p:spPr>
        </p:pic>
        <p:sp>
          <p:nvSpPr>
            <p:cNvPr id="25" name="Content Placeholder 2">
              <a:extLst>
                <a:ext uri="{FF2B5EF4-FFF2-40B4-BE49-F238E27FC236}">
                  <a16:creationId xmlns:a16="http://schemas.microsoft.com/office/drawing/2014/main" id="{5E0E2669-61EF-3E09-97A4-E989A2351D8F}"/>
                </a:ext>
              </a:extLst>
            </p:cNvPr>
            <p:cNvSpPr txBox="1">
              <a:spLocks/>
            </p:cNvSpPr>
            <p:nvPr/>
          </p:nvSpPr>
          <p:spPr>
            <a:xfrm>
              <a:off x="8430812" y="1537008"/>
              <a:ext cx="2906237" cy="4434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900" b="1" dirty="0">
                  <a:solidFill>
                    <a:schemeClr val="bg1"/>
                  </a:solidFill>
                  <a:latin typeface="Söhne Halbfett" panose="020B0303030202060203" pitchFamily="34" charset="77"/>
                  <a:cs typeface="Calibri"/>
                </a:rPr>
                <a:t>Reduce, reuse, recycle</a:t>
              </a:r>
            </a:p>
          </p:txBody>
        </p:sp>
        <p:pic>
          <p:nvPicPr>
            <p:cNvPr id="4" name="Picture 3" descr="A picture containing grass, outdoor, tree, person&#10;&#10;Description automatically generated">
              <a:extLst>
                <a:ext uri="{FF2B5EF4-FFF2-40B4-BE49-F238E27FC236}">
                  <a16:creationId xmlns:a16="http://schemas.microsoft.com/office/drawing/2014/main" id="{6EBEAD24-DDCA-C421-07CB-206B720B6C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66700" y="2144487"/>
              <a:ext cx="2635618" cy="1674266"/>
            </a:xfrm>
            <a:prstGeom prst="rect">
              <a:avLst/>
            </a:prstGeom>
          </p:spPr>
        </p:pic>
      </p:grpSp>
      <p:grpSp>
        <p:nvGrpSpPr>
          <p:cNvPr id="5" name="Group 4">
            <a:extLst>
              <a:ext uri="{FF2B5EF4-FFF2-40B4-BE49-F238E27FC236}">
                <a16:creationId xmlns:a16="http://schemas.microsoft.com/office/drawing/2014/main" id="{C1DB9DB3-7FE8-4AA1-82BE-B938BABBA92A}"/>
              </a:ext>
            </a:extLst>
          </p:cNvPr>
          <p:cNvGrpSpPr/>
          <p:nvPr/>
        </p:nvGrpSpPr>
        <p:grpSpPr>
          <a:xfrm>
            <a:off x="4504728" y="1264278"/>
            <a:ext cx="2857192" cy="2542739"/>
            <a:chOff x="4504728" y="1264278"/>
            <a:chExt cx="2857192" cy="2542739"/>
          </a:xfrm>
        </p:grpSpPr>
        <p:pic>
          <p:nvPicPr>
            <p:cNvPr id="17" name="Picture 16" descr="A picture containing television, monitor, screen, indoor&#10;&#10;Description automatically generated">
              <a:extLst>
                <a:ext uri="{FF2B5EF4-FFF2-40B4-BE49-F238E27FC236}">
                  <a16:creationId xmlns:a16="http://schemas.microsoft.com/office/drawing/2014/main" id="{5825E78A-678C-C6B6-170B-047C302CA8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22128">
              <a:off x="4504728" y="1264278"/>
              <a:ext cx="2857192" cy="851922"/>
            </a:xfrm>
            <a:prstGeom prst="rect">
              <a:avLst/>
            </a:prstGeom>
          </p:spPr>
        </p:pic>
        <p:sp>
          <p:nvSpPr>
            <p:cNvPr id="24" name="Content Placeholder 2">
              <a:extLst>
                <a:ext uri="{FF2B5EF4-FFF2-40B4-BE49-F238E27FC236}">
                  <a16:creationId xmlns:a16="http://schemas.microsoft.com/office/drawing/2014/main" id="{3574F407-6EDA-6800-3342-97269BA60303}"/>
                </a:ext>
              </a:extLst>
            </p:cNvPr>
            <p:cNvSpPr txBox="1">
              <a:spLocks/>
            </p:cNvSpPr>
            <p:nvPr/>
          </p:nvSpPr>
          <p:spPr>
            <a:xfrm>
              <a:off x="4537057" y="1547388"/>
              <a:ext cx="2792979" cy="443437"/>
            </a:xfrm>
            <a:prstGeom prst="rect">
              <a:avLst/>
            </a:prstGeom>
          </p:spPr>
          <p:txBody>
            <a:bodyPr vert="horz" lIns="91440" tIns="45720" rIns="91440" bIns="45720" rtlCol="0" anchor="t">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2400" b="1" dirty="0">
                  <a:solidFill>
                    <a:schemeClr val="bg1"/>
                  </a:solidFill>
                  <a:latin typeface="Söhne Halbfett" panose="020B0303030202060203" pitchFamily="34" charset="77"/>
                  <a:cs typeface="Calibri"/>
                </a:rPr>
                <a:t>Plant and care for trees</a:t>
              </a:r>
            </a:p>
          </p:txBody>
        </p:sp>
        <p:pic>
          <p:nvPicPr>
            <p:cNvPr id="6" name="Picture 5" descr="A picture containing outdoor, tree, grass, person&#10;&#10;Description automatically generated">
              <a:extLst>
                <a:ext uri="{FF2B5EF4-FFF2-40B4-BE49-F238E27FC236}">
                  <a16:creationId xmlns:a16="http://schemas.microsoft.com/office/drawing/2014/main" id="{9F7723C7-9C0A-FEE7-D414-BD499D8C262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56754" y="2132751"/>
              <a:ext cx="2596172" cy="1674266"/>
            </a:xfrm>
            <a:prstGeom prst="rect">
              <a:avLst/>
            </a:prstGeom>
          </p:spPr>
        </p:pic>
      </p:grpSp>
      <p:grpSp>
        <p:nvGrpSpPr>
          <p:cNvPr id="12" name="Group 11">
            <a:extLst>
              <a:ext uri="{FF2B5EF4-FFF2-40B4-BE49-F238E27FC236}">
                <a16:creationId xmlns:a16="http://schemas.microsoft.com/office/drawing/2014/main" id="{5400EA5D-16F2-AE08-4EAB-33164907BD1B}"/>
              </a:ext>
            </a:extLst>
          </p:cNvPr>
          <p:cNvGrpSpPr/>
          <p:nvPr/>
        </p:nvGrpSpPr>
        <p:grpSpPr>
          <a:xfrm>
            <a:off x="8566700" y="4197522"/>
            <a:ext cx="2792979" cy="2530627"/>
            <a:chOff x="8566700" y="4197522"/>
            <a:chExt cx="2792979" cy="2530627"/>
          </a:xfrm>
        </p:grpSpPr>
        <p:pic>
          <p:nvPicPr>
            <p:cNvPr id="23" name="Picture 22" descr="A picture containing television, monitor, screen, indoor&#10;&#10;Description automatically generated">
              <a:extLst>
                <a:ext uri="{FF2B5EF4-FFF2-40B4-BE49-F238E27FC236}">
                  <a16:creationId xmlns:a16="http://schemas.microsoft.com/office/drawing/2014/main" id="{DC4D0907-DADC-906E-BB16-909DF44C0B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22128">
              <a:off x="8663058" y="4197522"/>
              <a:ext cx="2586006" cy="851922"/>
            </a:xfrm>
            <a:prstGeom prst="rect">
              <a:avLst/>
            </a:prstGeom>
          </p:spPr>
        </p:pic>
        <p:sp>
          <p:nvSpPr>
            <p:cNvPr id="28" name="Content Placeholder 2">
              <a:extLst>
                <a:ext uri="{FF2B5EF4-FFF2-40B4-BE49-F238E27FC236}">
                  <a16:creationId xmlns:a16="http://schemas.microsoft.com/office/drawing/2014/main" id="{21AEA9BB-89D3-7628-1721-287C0C14A913}"/>
                </a:ext>
              </a:extLst>
            </p:cNvPr>
            <p:cNvSpPr txBox="1">
              <a:spLocks/>
            </p:cNvSpPr>
            <p:nvPr/>
          </p:nvSpPr>
          <p:spPr>
            <a:xfrm>
              <a:off x="8566700" y="4427322"/>
              <a:ext cx="2792979" cy="4434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900" b="1" dirty="0">
                  <a:solidFill>
                    <a:schemeClr val="bg1"/>
                  </a:solidFill>
                  <a:latin typeface="Söhne Halbfett" panose="020B0303030202060203" pitchFamily="34" charset="77"/>
                  <a:cs typeface="Calibri"/>
                </a:rPr>
                <a:t>Walk, cycle or scoot</a:t>
              </a:r>
            </a:p>
          </p:txBody>
        </p:sp>
        <p:pic>
          <p:nvPicPr>
            <p:cNvPr id="9" name="Picture 8" descr="A picture containing outdoor, person, bicycle&#10;&#10;Description automatically generated">
              <a:extLst>
                <a:ext uri="{FF2B5EF4-FFF2-40B4-BE49-F238E27FC236}">
                  <a16:creationId xmlns:a16="http://schemas.microsoft.com/office/drawing/2014/main" id="{AE1206EF-48E8-9728-8281-A88DCCE28C8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74251" y="5044999"/>
              <a:ext cx="2620601" cy="1683150"/>
            </a:xfrm>
            <a:prstGeom prst="rect">
              <a:avLst/>
            </a:prstGeom>
          </p:spPr>
        </p:pic>
      </p:grpSp>
      <p:grpSp>
        <p:nvGrpSpPr>
          <p:cNvPr id="10" name="Group 9">
            <a:extLst>
              <a:ext uri="{FF2B5EF4-FFF2-40B4-BE49-F238E27FC236}">
                <a16:creationId xmlns:a16="http://schemas.microsoft.com/office/drawing/2014/main" id="{6A5BD714-A02F-8E90-E8D1-B5641678E962}"/>
              </a:ext>
            </a:extLst>
          </p:cNvPr>
          <p:cNvGrpSpPr/>
          <p:nvPr/>
        </p:nvGrpSpPr>
        <p:grpSpPr>
          <a:xfrm>
            <a:off x="4648126" y="4181341"/>
            <a:ext cx="2793032" cy="2546807"/>
            <a:chOff x="4648126" y="4181341"/>
            <a:chExt cx="2793032" cy="2546807"/>
          </a:xfrm>
        </p:grpSpPr>
        <p:pic>
          <p:nvPicPr>
            <p:cNvPr id="22" name="Picture 21" descr="A picture containing television, monitor, screen, indoor&#10;&#10;Description automatically generated">
              <a:extLst>
                <a:ext uri="{FF2B5EF4-FFF2-40B4-BE49-F238E27FC236}">
                  <a16:creationId xmlns:a16="http://schemas.microsoft.com/office/drawing/2014/main" id="{19EB50E3-81BB-25C6-9935-CC8686B198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09044" y="4181341"/>
              <a:ext cx="2586006" cy="851922"/>
            </a:xfrm>
            <a:prstGeom prst="rect">
              <a:avLst/>
            </a:prstGeom>
          </p:spPr>
        </p:pic>
        <p:sp>
          <p:nvSpPr>
            <p:cNvPr id="27" name="Content Placeholder 2">
              <a:extLst>
                <a:ext uri="{FF2B5EF4-FFF2-40B4-BE49-F238E27FC236}">
                  <a16:creationId xmlns:a16="http://schemas.microsoft.com/office/drawing/2014/main" id="{883F9590-C244-F310-67D4-8812255EFB0C}"/>
                </a:ext>
              </a:extLst>
            </p:cNvPr>
            <p:cNvSpPr txBox="1">
              <a:spLocks/>
            </p:cNvSpPr>
            <p:nvPr/>
          </p:nvSpPr>
          <p:spPr>
            <a:xfrm>
              <a:off x="4648179" y="4470130"/>
              <a:ext cx="2792979" cy="323602"/>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900" b="1" dirty="0">
                  <a:solidFill>
                    <a:schemeClr val="bg1"/>
                  </a:solidFill>
                  <a:latin typeface="Söhne Halbfett" panose="020B0303030202060203" pitchFamily="34" charset="77"/>
                  <a:cs typeface="Calibri"/>
                </a:rPr>
                <a:t>Use less energy</a:t>
              </a:r>
            </a:p>
          </p:txBody>
        </p:sp>
        <p:pic>
          <p:nvPicPr>
            <p:cNvPr id="20" name="Picture 19" descr="A group of students in a library&#10;&#10;Description automatically generated with low confidence">
              <a:extLst>
                <a:ext uri="{FF2B5EF4-FFF2-40B4-BE49-F238E27FC236}">
                  <a16:creationId xmlns:a16="http://schemas.microsoft.com/office/drawing/2014/main" id="{B82B0862-7148-2BAE-119F-4DA4B3B3801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48126" y="5048824"/>
              <a:ext cx="2620601" cy="1679324"/>
            </a:xfrm>
            <a:prstGeom prst="rect">
              <a:avLst/>
            </a:prstGeom>
          </p:spPr>
        </p:pic>
      </p:grpSp>
      <p:grpSp>
        <p:nvGrpSpPr>
          <p:cNvPr id="3" name="Group 2">
            <a:extLst>
              <a:ext uri="{FF2B5EF4-FFF2-40B4-BE49-F238E27FC236}">
                <a16:creationId xmlns:a16="http://schemas.microsoft.com/office/drawing/2014/main" id="{1EC8F3E4-1657-DEFE-C56C-24666E1DA8F2}"/>
              </a:ext>
            </a:extLst>
          </p:cNvPr>
          <p:cNvGrpSpPr/>
          <p:nvPr/>
        </p:nvGrpSpPr>
        <p:grpSpPr>
          <a:xfrm>
            <a:off x="719641" y="1330073"/>
            <a:ext cx="2591769" cy="2494561"/>
            <a:chOff x="719641" y="1330073"/>
            <a:chExt cx="2591769" cy="2494561"/>
          </a:xfrm>
        </p:grpSpPr>
        <p:pic>
          <p:nvPicPr>
            <p:cNvPr id="8" name="Picture 7" descr="A picture containing television, monitor, screen, indoor&#10;&#10;Description automatically generated">
              <a:extLst>
                <a:ext uri="{FF2B5EF4-FFF2-40B4-BE49-F238E27FC236}">
                  <a16:creationId xmlns:a16="http://schemas.microsoft.com/office/drawing/2014/main" id="{BA04B5C8-035F-638E-2AA4-07DFAD6A42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5404" y="1330073"/>
              <a:ext cx="2586006" cy="851922"/>
            </a:xfrm>
            <a:prstGeom prst="rect">
              <a:avLst/>
            </a:prstGeom>
          </p:spPr>
        </p:pic>
        <p:sp>
          <p:nvSpPr>
            <p:cNvPr id="14" name="Content Placeholder 2">
              <a:extLst>
                <a:ext uri="{FF2B5EF4-FFF2-40B4-BE49-F238E27FC236}">
                  <a16:creationId xmlns:a16="http://schemas.microsoft.com/office/drawing/2014/main" id="{5A965ABC-4954-5C98-D13A-368626AE4C34}"/>
                </a:ext>
              </a:extLst>
            </p:cNvPr>
            <p:cNvSpPr txBox="1">
              <a:spLocks/>
            </p:cNvSpPr>
            <p:nvPr/>
          </p:nvSpPr>
          <p:spPr>
            <a:xfrm>
              <a:off x="895342" y="1574494"/>
              <a:ext cx="2271083" cy="4434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900" b="1" dirty="0">
                  <a:solidFill>
                    <a:schemeClr val="bg1"/>
                  </a:solidFill>
                  <a:latin typeface="Söhne Halbfett" panose="020B0303030202060203" pitchFamily="34" charset="77"/>
                  <a:cs typeface="Calibri"/>
                </a:rPr>
                <a:t>Car share</a:t>
              </a:r>
            </a:p>
          </p:txBody>
        </p:sp>
        <p:pic>
          <p:nvPicPr>
            <p:cNvPr id="30" name="Picture 29" descr="A group of people in a car&#10;&#10;Description automatically generated">
              <a:extLst>
                <a:ext uri="{FF2B5EF4-FFF2-40B4-BE49-F238E27FC236}">
                  <a16:creationId xmlns:a16="http://schemas.microsoft.com/office/drawing/2014/main" id="{5C4C7AA6-B387-86B2-CF25-E392EE3C369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9641" y="2138604"/>
              <a:ext cx="2551788" cy="1686030"/>
            </a:xfrm>
            <a:prstGeom prst="rect">
              <a:avLst/>
            </a:prstGeom>
          </p:spPr>
        </p:pic>
      </p:grpSp>
      <p:grpSp>
        <p:nvGrpSpPr>
          <p:cNvPr id="7" name="Group 6">
            <a:extLst>
              <a:ext uri="{FF2B5EF4-FFF2-40B4-BE49-F238E27FC236}">
                <a16:creationId xmlns:a16="http://schemas.microsoft.com/office/drawing/2014/main" id="{F4CAFD96-6E4F-5DFF-1A3D-B65241F2EAA5}"/>
              </a:ext>
            </a:extLst>
          </p:cNvPr>
          <p:cNvGrpSpPr/>
          <p:nvPr/>
        </p:nvGrpSpPr>
        <p:grpSpPr>
          <a:xfrm>
            <a:off x="623881" y="4173289"/>
            <a:ext cx="2792979" cy="2544083"/>
            <a:chOff x="623881" y="4173289"/>
            <a:chExt cx="2792979" cy="2544083"/>
          </a:xfrm>
        </p:grpSpPr>
        <p:pic>
          <p:nvPicPr>
            <p:cNvPr id="21" name="Picture 20" descr="A picture containing television, monitor, screen, indoor&#10;&#10;Description automatically generated">
              <a:extLst>
                <a:ext uri="{FF2B5EF4-FFF2-40B4-BE49-F238E27FC236}">
                  <a16:creationId xmlns:a16="http://schemas.microsoft.com/office/drawing/2014/main" id="{52508B9A-989E-6F71-301D-116F563B334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74745">
              <a:off x="684689" y="4173289"/>
              <a:ext cx="2710394" cy="851922"/>
            </a:xfrm>
            <a:prstGeom prst="rect">
              <a:avLst/>
            </a:prstGeom>
          </p:spPr>
        </p:pic>
        <p:sp>
          <p:nvSpPr>
            <p:cNvPr id="26" name="Content Placeholder 2">
              <a:extLst>
                <a:ext uri="{FF2B5EF4-FFF2-40B4-BE49-F238E27FC236}">
                  <a16:creationId xmlns:a16="http://schemas.microsoft.com/office/drawing/2014/main" id="{FAD305FE-EF21-8295-021A-661194573175}"/>
                </a:ext>
              </a:extLst>
            </p:cNvPr>
            <p:cNvSpPr txBox="1">
              <a:spLocks/>
            </p:cNvSpPr>
            <p:nvPr/>
          </p:nvSpPr>
          <p:spPr>
            <a:xfrm>
              <a:off x="623881" y="4414208"/>
              <a:ext cx="2792979" cy="44343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1900" b="1" dirty="0">
                  <a:solidFill>
                    <a:schemeClr val="bg1"/>
                  </a:solidFill>
                  <a:latin typeface="Söhne Halbfett" panose="020B0303030202060203" pitchFamily="34" charset="77"/>
                  <a:cs typeface="Calibri"/>
                </a:rPr>
                <a:t>Use public transport</a:t>
              </a:r>
            </a:p>
          </p:txBody>
        </p:sp>
        <p:pic>
          <p:nvPicPr>
            <p:cNvPr id="32" name="Picture 31" descr="A picture containing person&#10;&#10;Description automatically generated">
              <a:extLst>
                <a:ext uri="{FF2B5EF4-FFF2-40B4-BE49-F238E27FC236}">
                  <a16:creationId xmlns:a16="http://schemas.microsoft.com/office/drawing/2014/main" id="{0DB96C77-4C93-749A-1D68-B2E3869A069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19641" y="5055776"/>
              <a:ext cx="2508041" cy="1661596"/>
            </a:xfrm>
            <a:prstGeom prst="rect">
              <a:avLst/>
            </a:prstGeom>
          </p:spPr>
        </p:pic>
      </p:grpSp>
    </p:spTree>
    <p:extLst>
      <p:ext uri="{BB962C8B-B14F-4D97-AF65-F5344CB8AC3E}">
        <p14:creationId xmlns:p14="http://schemas.microsoft.com/office/powerpoint/2010/main" val="269643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p:tgtEl>
                                          <p:spTgt spid="11"/>
                                        </p:tgtEl>
                                        <p:attrNameLst>
                                          <p:attrName>ppt_y</p:attrName>
                                        </p:attrNameLst>
                                      </p:cBhvr>
                                      <p:tavLst>
                                        <p:tav tm="0">
                                          <p:val>
                                            <p:strVal val="#ppt_y+#ppt_h*1.125000"/>
                                          </p:val>
                                        </p:tav>
                                        <p:tav tm="100000">
                                          <p:val>
                                            <p:strVal val="#ppt_y"/>
                                          </p:val>
                                        </p:tav>
                                      </p:tavLst>
                                    </p:anim>
                                    <p:animEffect transition="in" filter="wipe(up)">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p:tgtEl>
                                          <p:spTgt spid="7"/>
                                        </p:tgtEl>
                                        <p:attrNameLst>
                                          <p:attrName>ppt_y</p:attrName>
                                        </p:attrNameLst>
                                      </p:cBhvr>
                                      <p:tavLst>
                                        <p:tav tm="0">
                                          <p:val>
                                            <p:strVal val="#ppt_y+#ppt_h*1.125000"/>
                                          </p:val>
                                        </p:tav>
                                        <p:tav tm="100000">
                                          <p:val>
                                            <p:strVal val="#ppt_y"/>
                                          </p:val>
                                        </p:tav>
                                      </p:tavLst>
                                    </p:anim>
                                    <p:animEffect transition="in" filter="wipe(up)">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p:tgtEl>
                                          <p:spTgt spid="10"/>
                                        </p:tgtEl>
                                        <p:attrNameLst>
                                          <p:attrName>ppt_y</p:attrName>
                                        </p:attrNameLst>
                                      </p:cBhvr>
                                      <p:tavLst>
                                        <p:tav tm="0">
                                          <p:val>
                                            <p:strVal val="#ppt_y+#ppt_h*1.125000"/>
                                          </p:val>
                                        </p:tav>
                                        <p:tav tm="100000">
                                          <p:val>
                                            <p:strVal val="#ppt_y"/>
                                          </p:val>
                                        </p:tav>
                                      </p:tavLst>
                                    </p:anim>
                                    <p:animEffect transition="in" filter="wipe(up)">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p:tgtEl>
                                          <p:spTgt spid="12"/>
                                        </p:tgtEl>
                                        <p:attrNameLst>
                                          <p:attrName>ppt_y</p:attrName>
                                        </p:attrNameLst>
                                      </p:cBhvr>
                                      <p:tavLst>
                                        <p:tav tm="0">
                                          <p:val>
                                            <p:strVal val="#ppt_y+#ppt_h*1.125000"/>
                                          </p:val>
                                        </p:tav>
                                        <p:tav tm="100000">
                                          <p:val>
                                            <p:strVal val="#ppt_y"/>
                                          </p:val>
                                        </p:tav>
                                      </p:tavLst>
                                    </p:anim>
                                    <p:animEffect transition="in" filter="wipe(up)">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40099"/>
        </a:solidFill>
        <a:effectLst/>
      </p:bgPr>
    </p:bg>
    <p:spTree>
      <p:nvGrpSpPr>
        <p:cNvPr id="1" name=""/>
        <p:cNvGrpSpPr/>
        <p:nvPr/>
      </p:nvGrpSpPr>
      <p:grpSpPr>
        <a:xfrm>
          <a:off x="0" y="0"/>
          <a:ext cx="0" cy="0"/>
          <a:chOff x="0" y="0"/>
          <a:chExt cx="0" cy="0"/>
        </a:xfrm>
      </p:grpSpPr>
      <p:pic>
        <p:nvPicPr>
          <p:cNvPr id="8" name="Picture 7" descr="A pink rectangular object on a black background&#10;&#10;AI-generated content may be incorrect.">
            <a:extLst>
              <a:ext uri="{FF2B5EF4-FFF2-40B4-BE49-F238E27FC236}">
                <a16:creationId xmlns:a16="http://schemas.microsoft.com/office/drawing/2014/main" id="{B70BEB16-6B70-4A28-101C-7F28DA5D16A9}"/>
              </a:ext>
            </a:extLst>
          </p:cNvPr>
          <p:cNvPicPr>
            <a:picLocks noChangeAspect="1"/>
          </p:cNvPicPr>
          <p:nvPr/>
        </p:nvPicPr>
        <p:blipFill>
          <a:blip r:embed="rId2">
            <a:extLst>
              <a:ext uri="{28A0092B-C50C-407E-A947-70E740481C1C}">
                <a14:useLocalDpi xmlns:a14="http://schemas.microsoft.com/office/drawing/2010/main" val="0"/>
              </a:ext>
            </a:extLst>
          </a:blip>
          <a:srcRect t="39167" b="41159"/>
          <a:stretch>
            <a:fillRect/>
          </a:stretch>
        </p:blipFill>
        <p:spPr>
          <a:xfrm rot="10800000">
            <a:off x="3025878" y="1699103"/>
            <a:ext cx="5867399" cy="1768713"/>
          </a:xfrm>
          <a:prstGeom prst="rect">
            <a:avLst/>
          </a:prstGeom>
        </p:spPr>
      </p:pic>
      <p:pic>
        <p:nvPicPr>
          <p:cNvPr id="10" name="Picture 9" descr="A pink rectangular object on a black background&#10;&#10;AI-generated content may be incorrect.">
            <a:extLst>
              <a:ext uri="{FF2B5EF4-FFF2-40B4-BE49-F238E27FC236}">
                <a16:creationId xmlns:a16="http://schemas.microsoft.com/office/drawing/2014/main" id="{EA56A5F1-5FCF-15EE-04A5-4605B04582F0}"/>
              </a:ext>
            </a:extLst>
          </p:cNvPr>
          <p:cNvPicPr>
            <a:picLocks noChangeAspect="1"/>
          </p:cNvPicPr>
          <p:nvPr/>
        </p:nvPicPr>
        <p:blipFill>
          <a:blip r:embed="rId3">
            <a:extLst>
              <a:ext uri="{28A0092B-C50C-407E-A947-70E740481C1C}">
                <a14:useLocalDpi xmlns:a14="http://schemas.microsoft.com/office/drawing/2010/main" val="0"/>
              </a:ext>
            </a:extLst>
          </a:blip>
          <a:srcRect t="35322" b="43390"/>
          <a:stretch>
            <a:fillRect/>
          </a:stretch>
        </p:blipFill>
        <p:spPr>
          <a:xfrm>
            <a:off x="3930235" y="3440839"/>
            <a:ext cx="4601706" cy="1836044"/>
          </a:xfrm>
          <a:prstGeom prst="rect">
            <a:avLst/>
          </a:prstGeom>
        </p:spPr>
      </p:pic>
      <p:sp>
        <p:nvSpPr>
          <p:cNvPr id="7" name="Title 1">
            <a:extLst>
              <a:ext uri="{FF2B5EF4-FFF2-40B4-BE49-F238E27FC236}">
                <a16:creationId xmlns:a16="http://schemas.microsoft.com/office/drawing/2014/main" id="{6F8B13DF-B8C0-E612-D0A8-A8E9044DB4C3}"/>
              </a:ext>
            </a:extLst>
          </p:cNvPr>
          <p:cNvSpPr txBox="1">
            <a:spLocks/>
          </p:cNvSpPr>
          <p:nvPr/>
        </p:nvSpPr>
        <p:spPr>
          <a:xfrm>
            <a:off x="3245213" y="2080199"/>
            <a:ext cx="5323598" cy="114972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8000" b="1" dirty="0">
                <a:solidFill>
                  <a:schemeClr val="bg1"/>
                </a:solidFill>
                <a:latin typeface="Söhne Halbfett" panose="020B0303030202060203" pitchFamily="34" charset="77"/>
                <a:cs typeface="Calibri Light"/>
              </a:rPr>
              <a:t>Living with</a:t>
            </a:r>
            <a:endParaRPr lang="en-GB" sz="8000" b="1" dirty="0">
              <a:solidFill>
                <a:schemeClr val="bg1"/>
              </a:solidFill>
              <a:latin typeface="Söhne Halbfett" panose="020B0303030202060203" pitchFamily="34" charset="77"/>
            </a:endParaRPr>
          </a:p>
        </p:txBody>
      </p:sp>
      <p:sp>
        <p:nvSpPr>
          <p:cNvPr id="9" name="Title 1">
            <a:extLst>
              <a:ext uri="{FF2B5EF4-FFF2-40B4-BE49-F238E27FC236}">
                <a16:creationId xmlns:a16="http://schemas.microsoft.com/office/drawing/2014/main" id="{6CE09CCD-DF4F-004B-AB95-40DC5EE20107}"/>
              </a:ext>
            </a:extLst>
          </p:cNvPr>
          <p:cNvSpPr txBox="1">
            <a:spLocks/>
          </p:cNvSpPr>
          <p:nvPr/>
        </p:nvSpPr>
        <p:spPr>
          <a:xfrm>
            <a:off x="4230329" y="3889641"/>
            <a:ext cx="3903406" cy="8976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8000" b="1" dirty="0">
                <a:solidFill>
                  <a:schemeClr val="bg1"/>
                </a:solidFill>
                <a:latin typeface="Söhne Halbfett" panose="020B0303030202060203" pitchFamily="34" charset="77"/>
                <a:cs typeface="Calibri Light"/>
              </a:rPr>
              <a:t>Asthma</a:t>
            </a:r>
            <a:endParaRPr lang="en-GB" sz="8000" b="1" dirty="0">
              <a:solidFill>
                <a:schemeClr val="bg1"/>
              </a:solidFill>
              <a:latin typeface="Söhne Halbfett" panose="020B0303030202060203" pitchFamily="34" charset="77"/>
            </a:endParaRPr>
          </a:p>
        </p:txBody>
      </p:sp>
    </p:spTree>
    <p:extLst>
      <p:ext uri="{BB962C8B-B14F-4D97-AF65-F5344CB8AC3E}">
        <p14:creationId xmlns:p14="http://schemas.microsoft.com/office/powerpoint/2010/main" val="36074293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40099"/>
        </a:solidFill>
        <a:effectLst/>
      </p:bgPr>
    </p:bg>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F7986BA2-431E-3D96-59EE-ED0A2E6C0FC7}"/>
              </a:ext>
            </a:extLst>
          </p:cNvPr>
          <p:cNvSpPr txBox="1">
            <a:spLocks/>
          </p:cNvSpPr>
          <p:nvPr/>
        </p:nvSpPr>
        <p:spPr>
          <a:xfrm>
            <a:off x="268879" y="707923"/>
            <a:ext cx="7140624" cy="564863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buClr>
                <a:srgbClr val="FF3EB5"/>
              </a:buClr>
            </a:pPr>
            <a:r>
              <a:rPr lang="en-GB" sz="2400" dirty="0">
                <a:solidFill>
                  <a:schemeClr val="bg1"/>
                </a:solidFill>
                <a:latin typeface="Söhne Leicht"/>
              </a:rPr>
              <a:t>At the moment, there is no cure for asthma so some people take prescribed medicines which relieve their symptoms and control inflammation and swelling of the airways.​</a:t>
            </a:r>
            <a:br>
              <a:rPr lang="en-GB" sz="2400" dirty="0">
                <a:solidFill>
                  <a:schemeClr val="bg1"/>
                </a:solidFill>
                <a:latin typeface="Söhne Leicht"/>
              </a:rPr>
            </a:br>
            <a:endParaRPr lang="en-GB" sz="2400" dirty="0">
              <a:solidFill>
                <a:schemeClr val="bg1"/>
              </a:solidFill>
              <a:latin typeface="Söhne Leicht"/>
            </a:endParaRPr>
          </a:p>
          <a:p>
            <a:pPr fontAlgn="base">
              <a:lnSpc>
                <a:spcPct val="100000"/>
              </a:lnSpc>
              <a:buClr>
                <a:srgbClr val="FF3EB5"/>
              </a:buClr>
            </a:pPr>
            <a:r>
              <a:rPr lang="en-GB" sz="2400" dirty="0">
                <a:solidFill>
                  <a:schemeClr val="bg1"/>
                </a:solidFill>
                <a:latin typeface="Söhne Leicht"/>
              </a:rPr>
              <a:t>It's important to know and understand triggers that can bring on symptoms and make the condition worse.</a:t>
            </a:r>
            <a:r>
              <a:rPr lang="en-US" sz="2400" dirty="0">
                <a:solidFill>
                  <a:schemeClr val="bg1"/>
                </a:solidFill>
                <a:latin typeface="Söhne Leicht"/>
              </a:rPr>
              <a:t>​ </a:t>
            </a:r>
            <a:br>
              <a:rPr lang="en-US" sz="2400" dirty="0">
                <a:solidFill>
                  <a:schemeClr val="bg1"/>
                </a:solidFill>
                <a:latin typeface="Söhne Leicht"/>
              </a:rPr>
            </a:br>
            <a:endParaRPr lang="en-US" sz="2400" dirty="0">
              <a:solidFill>
                <a:schemeClr val="bg1"/>
              </a:solidFill>
              <a:latin typeface="Söhne Leicht"/>
            </a:endParaRPr>
          </a:p>
          <a:p>
            <a:pPr fontAlgn="base">
              <a:lnSpc>
                <a:spcPct val="100000"/>
              </a:lnSpc>
              <a:buClr>
                <a:srgbClr val="FF3EB5"/>
              </a:buClr>
            </a:pPr>
            <a:r>
              <a:rPr lang="en-US" sz="2400" dirty="0">
                <a:solidFill>
                  <a:schemeClr val="bg1"/>
                </a:solidFill>
                <a:latin typeface="Söhne Leicht"/>
              </a:rPr>
              <a:t>Everyone with asthma should have a review at least once a year with a medical person to talk about their asthma, check their medicines and how they take their inhaler.  Each person should have and talk about their asthma action plan. </a:t>
            </a:r>
            <a:endParaRPr lang="en-US" sz="2400" dirty="0">
              <a:solidFill>
                <a:schemeClr val="bg1"/>
              </a:solidFill>
            </a:endParaRPr>
          </a:p>
        </p:txBody>
      </p:sp>
      <p:pic>
        <p:nvPicPr>
          <p:cNvPr id="5" name="Picture 4">
            <a:extLst>
              <a:ext uri="{FF2B5EF4-FFF2-40B4-BE49-F238E27FC236}">
                <a16:creationId xmlns:a16="http://schemas.microsoft.com/office/drawing/2014/main" id="{601BB03F-0899-F663-20D3-E95E8E75EBFD}"/>
              </a:ext>
            </a:extLst>
          </p:cNvPr>
          <p:cNvPicPr>
            <a:picLocks noChangeAspect="1"/>
          </p:cNvPicPr>
          <p:nvPr/>
        </p:nvPicPr>
        <p:blipFill rotWithShape="1">
          <a:blip r:embed="rId2"/>
          <a:srcRect l="6438" t="-1" r="1194" b="2571"/>
          <a:stretch/>
        </p:blipFill>
        <p:spPr>
          <a:xfrm>
            <a:off x="7852075" y="0"/>
            <a:ext cx="4339925" cy="6858000"/>
          </a:xfrm>
          <a:prstGeom prst="rect">
            <a:avLst/>
          </a:prstGeom>
          <a:effectLst/>
        </p:spPr>
      </p:pic>
    </p:spTree>
    <p:extLst>
      <p:ext uri="{BB962C8B-B14F-4D97-AF65-F5344CB8AC3E}">
        <p14:creationId xmlns:p14="http://schemas.microsoft.com/office/powerpoint/2010/main" val="37430863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6DCD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193A8F-3631-00C1-6AD4-62E04708C2FE}"/>
              </a:ext>
            </a:extLst>
          </p:cNvPr>
          <p:cNvSpPr>
            <a:spLocks noGrp="1"/>
          </p:cNvSpPr>
          <p:nvPr>
            <p:ph idx="1"/>
          </p:nvPr>
        </p:nvSpPr>
        <p:spPr>
          <a:xfrm>
            <a:off x="795130" y="2618549"/>
            <a:ext cx="5300870" cy="3119918"/>
          </a:xfrm>
        </p:spPr>
        <p:txBody>
          <a:bodyPr vert="horz" lIns="91440" tIns="45720" rIns="91440" bIns="45720" rtlCol="0" anchor="t">
            <a:noAutofit/>
          </a:bodyPr>
          <a:lstStyle/>
          <a:p>
            <a:pPr marL="0" indent="0">
              <a:lnSpc>
                <a:spcPct val="100000"/>
              </a:lnSpc>
              <a:buNone/>
            </a:pPr>
            <a:r>
              <a:rPr lang="en-GB" sz="2400" dirty="0">
                <a:latin typeface="Söhne Leicht" panose="020B0303030202060203" pitchFamily="34" charset="77"/>
                <a:cs typeface="Calibri" panose="020F0502020204030204"/>
              </a:rPr>
              <a:t>You might know lots about asthma or you might not know anything at all. That's fine! Let's see what you think you know with a quiz...</a:t>
            </a:r>
          </a:p>
          <a:p>
            <a:pPr marL="0" indent="0">
              <a:lnSpc>
                <a:spcPct val="100000"/>
              </a:lnSpc>
              <a:buNone/>
            </a:pPr>
            <a:endParaRPr lang="en-GB" sz="2400" dirty="0">
              <a:latin typeface="Söhne Leicht" panose="020B0303030202060203" pitchFamily="34" charset="77"/>
              <a:cs typeface="Calibri" panose="020F0502020204030204"/>
            </a:endParaRPr>
          </a:p>
          <a:p>
            <a:pPr marL="0" indent="0">
              <a:lnSpc>
                <a:spcPct val="100000"/>
              </a:lnSpc>
              <a:buNone/>
            </a:pPr>
            <a:r>
              <a:rPr lang="en-GB" sz="2400" dirty="0">
                <a:latin typeface="Söhne Leicht" panose="020B0303030202060203" pitchFamily="34" charset="77"/>
                <a:cs typeface="Calibri" panose="020F0502020204030204"/>
              </a:rPr>
              <a:t>Listen to each question then you can put your hand up for the answer you want to choose.</a:t>
            </a:r>
          </a:p>
          <a:p>
            <a:pPr marL="0" indent="0">
              <a:lnSpc>
                <a:spcPct val="100000"/>
              </a:lnSpc>
              <a:buNone/>
            </a:pPr>
            <a:endParaRPr lang="en-GB" sz="1600" dirty="0">
              <a:cs typeface="Calibri" panose="020F0502020204030204"/>
            </a:endParaRPr>
          </a:p>
        </p:txBody>
      </p:sp>
      <p:pic>
        <p:nvPicPr>
          <p:cNvPr id="2" name="Picture 1">
            <a:extLst>
              <a:ext uri="{FF2B5EF4-FFF2-40B4-BE49-F238E27FC236}">
                <a16:creationId xmlns:a16="http://schemas.microsoft.com/office/drawing/2014/main" id="{08FFCD3A-8A80-1568-97ED-7D6C3A4889BD}"/>
              </a:ext>
            </a:extLst>
          </p:cNvPr>
          <p:cNvPicPr>
            <a:picLocks noChangeAspect="1"/>
          </p:cNvPicPr>
          <p:nvPr/>
        </p:nvPicPr>
        <p:blipFill>
          <a:blip r:embed="rId2">
            <a:alphaModFix/>
          </a:blip>
          <a:srcRect l="14298" t="13838" r="7582"/>
          <a:stretch>
            <a:fillRect/>
          </a:stretch>
        </p:blipFill>
        <p:spPr>
          <a:xfrm>
            <a:off x="6552076" y="-2"/>
            <a:ext cx="5639923" cy="6858001"/>
          </a:xfrm>
          <a:prstGeom prst="rect">
            <a:avLst/>
          </a:prstGeom>
        </p:spPr>
      </p:pic>
      <p:sp>
        <p:nvSpPr>
          <p:cNvPr id="10" name="Title 1">
            <a:extLst>
              <a:ext uri="{FF2B5EF4-FFF2-40B4-BE49-F238E27FC236}">
                <a16:creationId xmlns:a16="http://schemas.microsoft.com/office/drawing/2014/main" id="{EDD97FDF-C557-2754-3D7D-6C07A1C97C41}"/>
              </a:ext>
            </a:extLst>
          </p:cNvPr>
          <p:cNvSpPr>
            <a:spLocks noGrp="1"/>
          </p:cNvSpPr>
          <p:nvPr>
            <p:ph type="title"/>
          </p:nvPr>
        </p:nvSpPr>
        <p:spPr>
          <a:xfrm>
            <a:off x="795130" y="548640"/>
            <a:ext cx="5066024" cy="1860047"/>
          </a:xfrm>
        </p:spPr>
        <p:txBody>
          <a:bodyPr>
            <a:normAutofit/>
          </a:bodyPr>
          <a:lstStyle/>
          <a:p>
            <a:pPr marL="0" indent="0">
              <a:lnSpc>
                <a:spcPct val="100000"/>
              </a:lnSpc>
              <a:buFont typeface="Arial" panose="020B0604020202020204" pitchFamily="34" charset="0"/>
              <a:buNone/>
            </a:pPr>
            <a:r>
              <a:rPr lang="en-GB" sz="4400" b="1" dirty="0">
                <a:latin typeface="Söhne Halbfett" panose="020B0303030202060203" pitchFamily="34" charset="77"/>
                <a:cs typeface="Calibri" panose="020F0502020204030204"/>
              </a:rPr>
              <a:t>Asthma: what do you already know?</a:t>
            </a:r>
          </a:p>
        </p:txBody>
      </p:sp>
    </p:spTree>
    <p:extLst>
      <p:ext uri="{BB962C8B-B14F-4D97-AF65-F5344CB8AC3E}">
        <p14:creationId xmlns:p14="http://schemas.microsoft.com/office/powerpoint/2010/main" val="37036759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40099"/>
        </a:solidFill>
        <a:effectLst/>
      </p:bgPr>
    </p:bg>
    <p:spTree>
      <p:nvGrpSpPr>
        <p:cNvPr id="1" name="">
          <a:extLst>
            <a:ext uri="{FF2B5EF4-FFF2-40B4-BE49-F238E27FC236}">
              <a16:creationId xmlns:a16="http://schemas.microsoft.com/office/drawing/2014/main" id="{CC8414B7-ECBC-96FC-503E-E8BF55AD4179}"/>
            </a:ext>
          </a:extLst>
        </p:cNvPr>
        <p:cNvGrpSpPr/>
        <p:nvPr/>
      </p:nvGrpSpPr>
      <p:grpSpPr>
        <a:xfrm>
          <a:off x="0" y="0"/>
          <a:ext cx="0" cy="0"/>
          <a:chOff x="0" y="0"/>
          <a:chExt cx="0" cy="0"/>
        </a:xfrm>
      </p:grpSpPr>
      <p:pic>
        <p:nvPicPr>
          <p:cNvPr id="2" name="Picture 1" descr="A child lying on a couch drinking from a inhaler&#10;&#10;AI-generated content may be incorrect.">
            <a:extLst>
              <a:ext uri="{FF2B5EF4-FFF2-40B4-BE49-F238E27FC236}">
                <a16:creationId xmlns:a16="http://schemas.microsoft.com/office/drawing/2014/main" id="{47B6DC0E-4D47-7249-0462-5F05698AFE7C}"/>
              </a:ext>
            </a:extLst>
          </p:cNvPr>
          <p:cNvPicPr>
            <a:picLocks noChangeAspect="1"/>
          </p:cNvPicPr>
          <p:nvPr/>
        </p:nvPicPr>
        <p:blipFill>
          <a:blip r:embed="rId2">
            <a:extLst>
              <a:ext uri="{28A0092B-C50C-407E-A947-70E740481C1C}">
                <a14:useLocalDpi xmlns:a14="http://schemas.microsoft.com/office/drawing/2010/main" val="0"/>
              </a:ext>
            </a:extLst>
          </a:blip>
          <a:srcRect l="21462" t="19781" r="21033"/>
          <a:stretch>
            <a:fillRect/>
          </a:stretch>
        </p:blipFill>
        <p:spPr>
          <a:xfrm>
            <a:off x="1" y="0"/>
            <a:ext cx="4339926" cy="6858000"/>
          </a:xfrm>
          <a:prstGeom prst="rect">
            <a:avLst/>
          </a:prstGeom>
        </p:spPr>
      </p:pic>
      <p:sp>
        <p:nvSpPr>
          <p:cNvPr id="6" name="Content Placeholder 2">
            <a:extLst>
              <a:ext uri="{FF2B5EF4-FFF2-40B4-BE49-F238E27FC236}">
                <a16:creationId xmlns:a16="http://schemas.microsoft.com/office/drawing/2014/main" id="{B842D135-C474-8A5F-2A8D-989D2AF39466}"/>
              </a:ext>
            </a:extLst>
          </p:cNvPr>
          <p:cNvSpPr txBox="1">
            <a:spLocks/>
          </p:cNvSpPr>
          <p:nvPr/>
        </p:nvSpPr>
        <p:spPr>
          <a:xfrm>
            <a:off x="4607566" y="359886"/>
            <a:ext cx="7140624" cy="613822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buClr>
                <a:srgbClr val="FF3EB5"/>
              </a:buClr>
            </a:pPr>
            <a:r>
              <a:rPr lang="en-GB" sz="2400" dirty="0">
                <a:solidFill>
                  <a:schemeClr val="bg1"/>
                </a:solidFill>
                <a:latin typeface="Söhne Leicht" panose="020B0303030202060203" pitchFamily="34" charset="77"/>
              </a:rPr>
              <a:t>Those with asthma can learn to recognise when their symptoms are becoming worse.</a:t>
            </a:r>
            <a:endParaRPr lang="en-US" sz="2400" dirty="0">
              <a:solidFill>
                <a:schemeClr val="bg1"/>
              </a:solidFill>
              <a:latin typeface="Söhne Leicht" panose="020B0303030202060203" pitchFamily="34" charset="77"/>
            </a:endParaRPr>
          </a:p>
          <a:p>
            <a:pPr fontAlgn="base">
              <a:lnSpc>
                <a:spcPct val="100000"/>
              </a:lnSpc>
              <a:buClr>
                <a:srgbClr val="FF3EB5"/>
              </a:buClr>
            </a:pPr>
            <a:endParaRPr lang="en-GB" sz="2400" dirty="0">
              <a:solidFill>
                <a:schemeClr val="bg1"/>
              </a:solidFill>
              <a:latin typeface="Söhne Leicht" panose="020B0303030202060203" pitchFamily="34" charset="77"/>
            </a:endParaRPr>
          </a:p>
          <a:p>
            <a:pPr fontAlgn="base">
              <a:lnSpc>
                <a:spcPct val="100000"/>
              </a:lnSpc>
              <a:buClr>
                <a:srgbClr val="FF3EB5"/>
              </a:buClr>
            </a:pPr>
            <a:r>
              <a:rPr lang="en-GB" sz="2400" dirty="0">
                <a:solidFill>
                  <a:schemeClr val="bg1"/>
                </a:solidFill>
                <a:latin typeface="Söhne Leicht" panose="020B0303030202060203" pitchFamily="34" charset="77"/>
              </a:rPr>
              <a:t>People can prepare by always having their reliever inhaler nearby, carrying it with them, and knowing how to use it correctly. They could also carry a card which tells others about asthma and gives them instructions on how to help.</a:t>
            </a:r>
            <a:r>
              <a:rPr lang="en-US" sz="2400" dirty="0">
                <a:solidFill>
                  <a:schemeClr val="bg1"/>
                </a:solidFill>
                <a:latin typeface="Söhne Leicht" panose="020B0303030202060203" pitchFamily="34" charset="77"/>
              </a:rPr>
              <a:t>​</a:t>
            </a:r>
          </a:p>
          <a:p>
            <a:pPr fontAlgn="base">
              <a:lnSpc>
                <a:spcPct val="100000"/>
              </a:lnSpc>
              <a:buClr>
                <a:srgbClr val="FF3EB5"/>
              </a:buClr>
            </a:pPr>
            <a:endParaRPr lang="en-US" sz="2400" dirty="0">
              <a:solidFill>
                <a:schemeClr val="bg1"/>
              </a:solidFill>
              <a:latin typeface="Söhne Leicht" panose="020B0303030202060203" pitchFamily="34" charset="77"/>
            </a:endParaRPr>
          </a:p>
          <a:p>
            <a:pPr fontAlgn="base">
              <a:lnSpc>
                <a:spcPct val="100000"/>
              </a:lnSpc>
              <a:buClr>
                <a:srgbClr val="FF3EB5"/>
              </a:buClr>
            </a:pPr>
            <a:r>
              <a:rPr lang="en-GB" sz="2400" dirty="0">
                <a:solidFill>
                  <a:schemeClr val="bg1"/>
                </a:solidFill>
                <a:latin typeface="Söhne Leicht" panose="020B0303030202060203" pitchFamily="34" charset="77"/>
              </a:rPr>
              <a:t>Some people with asthma might find that they don't have symptoms for weeks or even months.</a:t>
            </a:r>
          </a:p>
          <a:p>
            <a:pPr marL="0" indent="0" fontAlgn="base">
              <a:lnSpc>
                <a:spcPct val="100000"/>
              </a:lnSpc>
              <a:buClr>
                <a:srgbClr val="FF3EB5"/>
              </a:buClr>
              <a:buNone/>
            </a:pPr>
            <a:r>
              <a:rPr lang="en-US" sz="2400" dirty="0">
                <a:solidFill>
                  <a:schemeClr val="bg1"/>
                </a:solidFill>
                <a:latin typeface="Söhne Leicht" panose="020B0303030202060203" pitchFamily="34" charset="77"/>
              </a:rPr>
              <a:t>​</a:t>
            </a:r>
          </a:p>
          <a:p>
            <a:pPr fontAlgn="base">
              <a:lnSpc>
                <a:spcPct val="100000"/>
              </a:lnSpc>
              <a:buClr>
                <a:srgbClr val="FF3EB5"/>
              </a:buClr>
            </a:pPr>
            <a:r>
              <a:rPr lang="en-GB" sz="2400" dirty="0">
                <a:solidFill>
                  <a:schemeClr val="bg1"/>
                </a:solidFill>
                <a:latin typeface="Söhne Leicht"/>
              </a:rPr>
              <a:t>If asthma is well controlled, their reliever shouldn't need to be used more than twice a week. </a:t>
            </a:r>
            <a:r>
              <a:rPr lang="en-US" sz="2400" dirty="0">
                <a:solidFill>
                  <a:schemeClr val="bg1"/>
                </a:solidFill>
                <a:latin typeface="Söhne Leicht"/>
              </a:rPr>
              <a:t>​</a:t>
            </a:r>
          </a:p>
        </p:txBody>
      </p:sp>
    </p:spTree>
    <p:extLst>
      <p:ext uri="{BB962C8B-B14F-4D97-AF65-F5344CB8AC3E}">
        <p14:creationId xmlns:p14="http://schemas.microsoft.com/office/powerpoint/2010/main" val="21480166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4400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B0782-10CF-68B2-C61E-507899F3D1DA}"/>
              </a:ext>
            </a:extLst>
          </p:cNvPr>
          <p:cNvSpPr>
            <a:spLocks noGrp="1"/>
          </p:cNvSpPr>
          <p:nvPr>
            <p:ph type="title"/>
          </p:nvPr>
        </p:nvSpPr>
        <p:spPr>
          <a:xfrm>
            <a:off x="446314" y="355389"/>
            <a:ext cx="4923692" cy="1325563"/>
          </a:xfrm>
        </p:spPr>
        <p:txBody>
          <a:bodyPr/>
          <a:lstStyle/>
          <a:p>
            <a:r>
              <a:rPr lang="en-GB" b="1" dirty="0">
                <a:solidFill>
                  <a:srgbClr val="FF3EB5"/>
                </a:solidFill>
                <a:latin typeface="Söhne Halbfett" panose="020B0303030202060203" pitchFamily="34" charset="77"/>
                <a:cs typeface="Calibri Light"/>
              </a:rPr>
              <a:t>Helping others </a:t>
            </a:r>
            <a:r>
              <a:rPr lang="en-GB" b="1" dirty="0">
                <a:solidFill>
                  <a:schemeClr val="bg1"/>
                </a:solidFill>
                <a:latin typeface="Söhne Halbfett" panose="020B0303030202060203" pitchFamily="34" charset="77"/>
                <a:cs typeface="Calibri Light"/>
              </a:rPr>
              <a:t>with asthma</a:t>
            </a:r>
            <a:endParaRPr lang="en-GB" b="1" dirty="0">
              <a:solidFill>
                <a:schemeClr val="bg1"/>
              </a:solidFill>
              <a:latin typeface="Söhne Halbfett" panose="020B0303030202060203" pitchFamily="34" charset="77"/>
            </a:endParaRPr>
          </a:p>
        </p:txBody>
      </p:sp>
      <p:pic>
        <p:nvPicPr>
          <p:cNvPr id="9" name="Picture 8" descr="A person and a child drinking from a bottle&#10;&#10;AI-generated content may be incorrect.">
            <a:extLst>
              <a:ext uri="{FF2B5EF4-FFF2-40B4-BE49-F238E27FC236}">
                <a16:creationId xmlns:a16="http://schemas.microsoft.com/office/drawing/2014/main" id="{D32A0938-FC91-6866-92C7-708185A21659}"/>
              </a:ext>
            </a:extLst>
          </p:cNvPr>
          <p:cNvPicPr>
            <a:picLocks noChangeAspect="1"/>
          </p:cNvPicPr>
          <p:nvPr/>
        </p:nvPicPr>
        <p:blipFill>
          <a:blip r:embed="rId2" cstate="print">
            <a:extLst>
              <a:ext uri="{28A0092B-C50C-407E-A947-70E740481C1C}">
                <a14:useLocalDpi xmlns:a14="http://schemas.microsoft.com/office/drawing/2010/main" val="0"/>
              </a:ext>
            </a:extLst>
          </a:blip>
          <a:srcRect l="12770" r="17492" b="15232"/>
          <a:stretch>
            <a:fillRect/>
          </a:stretch>
        </p:blipFill>
        <p:spPr>
          <a:xfrm>
            <a:off x="6521378" y="0"/>
            <a:ext cx="5670622" cy="6858000"/>
          </a:xfrm>
          <a:prstGeom prst="rect">
            <a:avLst/>
          </a:prstGeom>
        </p:spPr>
      </p:pic>
      <p:sp>
        <p:nvSpPr>
          <p:cNvPr id="3" name="Content Placeholder 2">
            <a:extLst>
              <a:ext uri="{FF2B5EF4-FFF2-40B4-BE49-F238E27FC236}">
                <a16:creationId xmlns:a16="http://schemas.microsoft.com/office/drawing/2014/main" id="{E4FCE3ED-1A79-CADC-92DA-16F47E284314}"/>
              </a:ext>
            </a:extLst>
          </p:cNvPr>
          <p:cNvSpPr>
            <a:spLocks noGrp="1"/>
          </p:cNvSpPr>
          <p:nvPr>
            <p:ph idx="1"/>
          </p:nvPr>
        </p:nvSpPr>
        <p:spPr>
          <a:xfrm>
            <a:off x="504092" y="1895962"/>
            <a:ext cx="5846466" cy="3399519"/>
          </a:xfrm>
        </p:spPr>
        <p:txBody>
          <a:bodyPr vert="horz" lIns="91440" tIns="45720" rIns="91440" bIns="45720" rtlCol="0" anchor="t">
            <a:noAutofit/>
          </a:bodyPr>
          <a:lstStyle/>
          <a:p>
            <a:pPr marL="0" indent="0">
              <a:lnSpc>
                <a:spcPct val="100000"/>
              </a:lnSpc>
              <a:buNone/>
            </a:pPr>
            <a:r>
              <a:rPr lang="en-GB" sz="2300" dirty="0">
                <a:solidFill>
                  <a:schemeClr val="bg1"/>
                </a:solidFill>
                <a:latin typeface="Söhne Leicht" panose="020B0303030202060203" pitchFamily="34" charset="77"/>
                <a:cs typeface="Calibri" panose="020F0502020204030204"/>
              </a:rPr>
              <a:t>You might think that you don't need to know about asthma if you don't have the condition. But what if a family member or friend has asthma?</a:t>
            </a:r>
          </a:p>
          <a:p>
            <a:pPr marL="0" indent="0">
              <a:lnSpc>
                <a:spcPct val="100000"/>
              </a:lnSpc>
              <a:buNone/>
            </a:pPr>
            <a:endParaRPr lang="en-GB" sz="2300" dirty="0">
              <a:solidFill>
                <a:schemeClr val="bg1"/>
              </a:solidFill>
              <a:latin typeface="Söhne Leicht" panose="020B0303030202060203" pitchFamily="34" charset="77"/>
              <a:cs typeface="Calibri" panose="020F0502020204030204"/>
            </a:endParaRPr>
          </a:p>
          <a:p>
            <a:pPr marL="0" indent="0">
              <a:lnSpc>
                <a:spcPct val="100000"/>
              </a:lnSpc>
              <a:buNone/>
            </a:pPr>
            <a:r>
              <a:rPr lang="en-GB" sz="2300" dirty="0">
                <a:solidFill>
                  <a:schemeClr val="bg1"/>
                </a:solidFill>
                <a:latin typeface="Söhne Leicht" panose="020B0303030202060203" pitchFamily="34" charset="77"/>
                <a:cs typeface="Calibri" panose="020F0502020204030204"/>
              </a:rPr>
              <a:t>If you are with someone when they have an asthma attack, the most important thing to do is to get help from a nearby trusted adult.</a:t>
            </a:r>
          </a:p>
        </p:txBody>
      </p:sp>
      <p:sp>
        <p:nvSpPr>
          <p:cNvPr id="5" name="TextBox 4">
            <a:extLst>
              <a:ext uri="{FF2B5EF4-FFF2-40B4-BE49-F238E27FC236}">
                <a16:creationId xmlns:a16="http://schemas.microsoft.com/office/drawing/2014/main" id="{6EFE8ECB-5C48-B67C-9B2E-3ABECF12CD63}"/>
              </a:ext>
            </a:extLst>
          </p:cNvPr>
          <p:cNvSpPr txBox="1"/>
          <p:nvPr/>
        </p:nvSpPr>
        <p:spPr>
          <a:xfrm>
            <a:off x="504092" y="5671614"/>
            <a:ext cx="559190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300" b="1" dirty="0">
                <a:solidFill>
                  <a:schemeClr val="bg1"/>
                </a:solidFill>
                <a:latin typeface="Söhne Halbfett" panose="020B0303030202060203" pitchFamily="34" charset="77"/>
              </a:rPr>
              <a:t>If you know they use an inhaler, you might be able to pass it to them.</a:t>
            </a:r>
          </a:p>
        </p:txBody>
      </p:sp>
    </p:spTree>
    <p:extLst>
      <p:ext uri="{BB962C8B-B14F-4D97-AF65-F5344CB8AC3E}">
        <p14:creationId xmlns:p14="http://schemas.microsoft.com/office/powerpoint/2010/main" val="29875733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4400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53DF6-D0C8-38EE-CC9D-B449047231BB}"/>
              </a:ext>
            </a:extLst>
          </p:cNvPr>
          <p:cNvSpPr>
            <a:spLocks noGrp="1"/>
          </p:cNvSpPr>
          <p:nvPr>
            <p:ph type="title"/>
          </p:nvPr>
        </p:nvSpPr>
        <p:spPr>
          <a:xfrm>
            <a:off x="519289" y="310696"/>
            <a:ext cx="10671225" cy="1325563"/>
          </a:xfrm>
        </p:spPr>
        <p:txBody>
          <a:bodyPr/>
          <a:lstStyle/>
          <a:p>
            <a:r>
              <a:rPr lang="en-GB" b="1" dirty="0">
                <a:solidFill>
                  <a:schemeClr val="bg1"/>
                </a:solidFill>
                <a:latin typeface="Söhne Halbfett" panose="020B0303030202060203" pitchFamily="34" charset="77"/>
                <a:cs typeface="Calibri Light"/>
              </a:rPr>
              <a:t>Asthma + Lung UK</a:t>
            </a:r>
            <a:endParaRPr lang="en-GB" b="1" dirty="0">
              <a:solidFill>
                <a:schemeClr val="bg1"/>
              </a:solidFill>
              <a:latin typeface="Söhne Halbfett" panose="020B0303030202060203" pitchFamily="34" charset="77"/>
            </a:endParaRPr>
          </a:p>
        </p:txBody>
      </p:sp>
      <p:sp>
        <p:nvSpPr>
          <p:cNvPr id="3" name="Content Placeholder 2">
            <a:extLst>
              <a:ext uri="{FF2B5EF4-FFF2-40B4-BE49-F238E27FC236}">
                <a16:creationId xmlns:a16="http://schemas.microsoft.com/office/drawing/2014/main" id="{39113A21-8A1D-0578-9588-2B3A74AFDF46}"/>
              </a:ext>
            </a:extLst>
          </p:cNvPr>
          <p:cNvSpPr>
            <a:spLocks noGrp="1"/>
          </p:cNvSpPr>
          <p:nvPr>
            <p:ph idx="1"/>
          </p:nvPr>
        </p:nvSpPr>
        <p:spPr>
          <a:xfrm>
            <a:off x="5222334" y="1455313"/>
            <a:ext cx="6472955" cy="5091991"/>
          </a:xfrm>
        </p:spPr>
        <p:txBody>
          <a:bodyPr vert="horz" lIns="91440" tIns="45720" rIns="91440" bIns="45720" rtlCol="0" anchor="t">
            <a:normAutofit/>
          </a:bodyPr>
          <a:lstStyle/>
          <a:p>
            <a:pPr marL="0" indent="0" fontAlgn="base">
              <a:lnSpc>
                <a:spcPct val="100000"/>
              </a:lnSpc>
              <a:buNone/>
            </a:pPr>
            <a:r>
              <a:rPr lang="en-GB" sz="2400" dirty="0">
                <a:solidFill>
                  <a:schemeClr val="bg1"/>
                </a:solidFill>
                <a:latin typeface="Söhne Leicht" panose="020B0303030202060203" pitchFamily="34" charset="77"/>
              </a:rPr>
              <a:t>Asthma + Lung UK is a charity that helps people with a lung condition.​</a:t>
            </a:r>
          </a:p>
          <a:p>
            <a:pPr marL="0" indent="0" fontAlgn="base">
              <a:lnSpc>
                <a:spcPct val="100000"/>
              </a:lnSpc>
              <a:buNone/>
            </a:pPr>
            <a:endParaRPr lang="en-GB" sz="2400" dirty="0">
              <a:solidFill>
                <a:schemeClr val="bg1"/>
              </a:solidFill>
              <a:latin typeface="Söhne Leicht" panose="020B0303030202060203" pitchFamily="34" charset="77"/>
            </a:endParaRPr>
          </a:p>
          <a:p>
            <a:pPr marL="0" indent="0" fontAlgn="base">
              <a:lnSpc>
                <a:spcPct val="100000"/>
              </a:lnSpc>
              <a:buNone/>
            </a:pPr>
            <a:r>
              <a:rPr lang="en-GB" sz="2400" dirty="0">
                <a:solidFill>
                  <a:schemeClr val="bg1"/>
                </a:solidFill>
                <a:latin typeface="Söhne Leicht" panose="020B0303030202060203" pitchFamily="34" charset="77"/>
              </a:rPr>
              <a:t>Asthma is a lung condition but there are others, too.​</a:t>
            </a:r>
          </a:p>
          <a:p>
            <a:pPr marL="0" indent="0" fontAlgn="base">
              <a:lnSpc>
                <a:spcPct val="100000"/>
              </a:lnSpc>
              <a:buNone/>
            </a:pPr>
            <a:endParaRPr lang="en-GB" sz="2400" dirty="0">
              <a:solidFill>
                <a:schemeClr val="bg1"/>
              </a:solidFill>
              <a:latin typeface="Söhne Leicht" panose="020B0303030202060203" pitchFamily="34" charset="77"/>
            </a:endParaRPr>
          </a:p>
          <a:p>
            <a:pPr marL="0" indent="0" fontAlgn="base">
              <a:lnSpc>
                <a:spcPct val="100000"/>
              </a:lnSpc>
              <a:buNone/>
            </a:pPr>
            <a:r>
              <a:rPr lang="en-GB" sz="2400" dirty="0">
                <a:solidFill>
                  <a:schemeClr val="bg1"/>
                </a:solidFill>
                <a:latin typeface="Söhne Leicht" panose="020B0303030202060203" pitchFamily="34" charset="77"/>
              </a:rPr>
              <a:t>Asthma + Lung UK raise money to help with research into lung conditions. The more we know about them, the better we can help people. Some people need special breathing equipment, some might need medication and others might require surgery.</a:t>
            </a:r>
            <a:r>
              <a:rPr lang="en-US" sz="2400" dirty="0">
                <a:solidFill>
                  <a:schemeClr val="bg1"/>
                </a:solidFill>
                <a:latin typeface="Söhne Leicht" panose="020B0303030202060203" pitchFamily="34" charset="77"/>
              </a:rPr>
              <a:t>​</a:t>
            </a:r>
          </a:p>
          <a:p>
            <a:pPr marL="0" indent="0" fontAlgn="base">
              <a:lnSpc>
                <a:spcPct val="100000"/>
              </a:lnSpc>
              <a:buNone/>
            </a:pPr>
            <a:endParaRPr lang="en-GB" sz="2400" dirty="0">
              <a:solidFill>
                <a:schemeClr val="bg1"/>
              </a:solidFill>
              <a:latin typeface="Söhne Leicht" panose="020B0303030202060203" pitchFamily="34" charset="77"/>
            </a:endParaRPr>
          </a:p>
        </p:txBody>
      </p:sp>
      <p:pic>
        <p:nvPicPr>
          <p:cNvPr id="4" name="Picture 3" descr="A picture containing text&#10;&#10;Description automatically generated">
            <a:extLst>
              <a:ext uri="{FF2B5EF4-FFF2-40B4-BE49-F238E27FC236}">
                <a16:creationId xmlns:a16="http://schemas.microsoft.com/office/drawing/2014/main" id="{F1F999DC-7879-E524-6111-994B8F2127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6711" y="1845311"/>
            <a:ext cx="4377056" cy="4141228"/>
          </a:xfrm>
          <a:prstGeom prst="rect">
            <a:avLst/>
          </a:prstGeom>
        </p:spPr>
      </p:pic>
    </p:spTree>
    <p:extLst>
      <p:ext uri="{BB962C8B-B14F-4D97-AF65-F5344CB8AC3E}">
        <p14:creationId xmlns:p14="http://schemas.microsoft.com/office/powerpoint/2010/main" val="1588851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4400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06292-57A3-5B02-FC27-02622944674D}"/>
              </a:ext>
            </a:extLst>
          </p:cNvPr>
          <p:cNvSpPr>
            <a:spLocks noGrp="1"/>
          </p:cNvSpPr>
          <p:nvPr>
            <p:ph type="title"/>
          </p:nvPr>
        </p:nvSpPr>
        <p:spPr>
          <a:xfrm>
            <a:off x="506361" y="370405"/>
            <a:ext cx="4099506" cy="1899912"/>
          </a:xfrm>
        </p:spPr>
        <p:txBody>
          <a:bodyPr>
            <a:normAutofit/>
          </a:bodyPr>
          <a:lstStyle/>
          <a:p>
            <a:r>
              <a:rPr lang="en-GB" b="1" dirty="0">
                <a:solidFill>
                  <a:schemeClr val="bg1"/>
                </a:solidFill>
                <a:latin typeface="Söhne Halbfett" panose="020B0303030202060203" pitchFamily="34" charset="77"/>
                <a:cs typeface="Calibri Light"/>
              </a:rPr>
              <a:t>What is </a:t>
            </a:r>
            <a:r>
              <a:rPr lang="en-GB" b="1" dirty="0">
                <a:solidFill>
                  <a:srgbClr val="FF3EB5"/>
                </a:solidFill>
                <a:latin typeface="Söhne Halbfett" panose="020B0303030202060203" pitchFamily="34" charset="77"/>
                <a:cs typeface="Calibri Light"/>
              </a:rPr>
              <a:t>world asthma day</a:t>
            </a:r>
            <a:r>
              <a:rPr lang="en-GB" b="1" dirty="0">
                <a:solidFill>
                  <a:schemeClr val="bg1"/>
                </a:solidFill>
                <a:latin typeface="Söhne Halbfett" panose="020B0303030202060203" pitchFamily="34" charset="77"/>
                <a:cs typeface="Calibri Light"/>
              </a:rPr>
              <a:t>?</a:t>
            </a:r>
            <a:endParaRPr lang="en-GB" b="1" dirty="0">
              <a:solidFill>
                <a:schemeClr val="bg1"/>
              </a:solidFill>
              <a:latin typeface="Söhne Halbfett" panose="020B0303030202060203" pitchFamily="34" charset="77"/>
            </a:endParaRPr>
          </a:p>
        </p:txBody>
      </p:sp>
      <p:sp>
        <p:nvSpPr>
          <p:cNvPr id="3" name="Content Placeholder 2">
            <a:extLst>
              <a:ext uri="{FF2B5EF4-FFF2-40B4-BE49-F238E27FC236}">
                <a16:creationId xmlns:a16="http://schemas.microsoft.com/office/drawing/2014/main" id="{37AC0B11-D815-44F6-A6A3-4B349EBEB691}"/>
              </a:ext>
            </a:extLst>
          </p:cNvPr>
          <p:cNvSpPr>
            <a:spLocks noGrp="1"/>
          </p:cNvSpPr>
          <p:nvPr>
            <p:ph idx="1"/>
          </p:nvPr>
        </p:nvSpPr>
        <p:spPr>
          <a:xfrm>
            <a:off x="506361" y="2360459"/>
            <a:ext cx="6046839" cy="4018570"/>
          </a:xfrm>
        </p:spPr>
        <p:txBody>
          <a:bodyPr vert="horz" lIns="91440" tIns="45720" rIns="91440" bIns="45720" rtlCol="0" anchor="t">
            <a:noAutofit/>
          </a:bodyPr>
          <a:lstStyle/>
          <a:p>
            <a:pPr marL="0" indent="0">
              <a:lnSpc>
                <a:spcPct val="100000"/>
              </a:lnSpc>
              <a:buNone/>
            </a:pPr>
            <a:r>
              <a:rPr lang="en-GB" sz="2400" dirty="0">
                <a:solidFill>
                  <a:schemeClr val="bg1"/>
                </a:solidFill>
                <a:latin typeface="Söhne Leicht" panose="020B0303030202060203" pitchFamily="34" charset="77"/>
                <a:cs typeface="Calibri" panose="020F0502020204030204"/>
              </a:rPr>
              <a:t>There are people all over the world living with asthma.</a:t>
            </a:r>
          </a:p>
          <a:p>
            <a:pPr marL="0" indent="0">
              <a:lnSpc>
                <a:spcPct val="100000"/>
              </a:lnSpc>
              <a:buNone/>
            </a:pPr>
            <a:endParaRPr lang="en-GB" sz="2400" dirty="0">
              <a:solidFill>
                <a:schemeClr val="bg1"/>
              </a:solidFill>
              <a:latin typeface="Söhne Leicht" panose="020B0303030202060203" pitchFamily="34" charset="77"/>
              <a:cs typeface="Calibri" panose="020F0502020204030204"/>
            </a:endParaRPr>
          </a:p>
          <a:p>
            <a:pPr marL="0" indent="0">
              <a:lnSpc>
                <a:spcPct val="100000"/>
              </a:lnSpc>
              <a:buNone/>
            </a:pPr>
            <a:r>
              <a:rPr lang="en-GB" sz="2400" dirty="0">
                <a:solidFill>
                  <a:schemeClr val="bg1"/>
                </a:solidFill>
                <a:latin typeface="Söhne Leicht" panose="020B0303030202060203" pitchFamily="34" charset="77"/>
                <a:cs typeface="Calibri" panose="020F0502020204030204"/>
              </a:rPr>
              <a:t>World Asthma Day is held on the first Tuesday in May. It is a chance to help more people to find out about asthma. </a:t>
            </a:r>
          </a:p>
          <a:p>
            <a:pPr marL="0" indent="0">
              <a:lnSpc>
                <a:spcPct val="100000"/>
              </a:lnSpc>
              <a:buNone/>
            </a:pPr>
            <a:endParaRPr lang="en-GB" sz="2400" dirty="0">
              <a:solidFill>
                <a:schemeClr val="bg1"/>
              </a:solidFill>
              <a:latin typeface="Söhne Leicht" panose="020B0303030202060203" pitchFamily="34" charset="77"/>
              <a:cs typeface="Calibri" panose="020F0502020204030204"/>
            </a:endParaRPr>
          </a:p>
          <a:p>
            <a:pPr marL="0" indent="0">
              <a:lnSpc>
                <a:spcPct val="100000"/>
              </a:lnSpc>
              <a:buNone/>
            </a:pPr>
            <a:r>
              <a:rPr lang="en-GB" sz="2400" dirty="0">
                <a:solidFill>
                  <a:schemeClr val="bg1"/>
                </a:solidFill>
                <a:latin typeface="Söhne Leicht" panose="020B0303030202060203" pitchFamily="34" charset="77"/>
                <a:cs typeface="Calibri" panose="020F0502020204030204"/>
              </a:rPr>
              <a:t>Many people also raise money on this day to help those people living with asthma.</a:t>
            </a:r>
          </a:p>
        </p:txBody>
      </p:sp>
      <p:pic>
        <p:nvPicPr>
          <p:cNvPr id="5" name="Picture 4">
            <a:extLst>
              <a:ext uri="{FF2B5EF4-FFF2-40B4-BE49-F238E27FC236}">
                <a16:creationId xmlns:a16="http://schemas.microsoft.com/office/drawing/2014/main" id="{6BEBAC38-E47C-1C27-6CEA-CC8A771E5DD0}"/>
              </a:ext>
            </a:extLst>
          </p:cNvPr>
          <p:cNvPicPr>
            <a:picLocks noChangeAspect="1"/>
          </p:cNvPicPr>
          <p:nvPr/>
        </p:nvPicPr>
        <p:blipFill>
          <a:blip r:embed="rId2"/>
          <a:stretch>
            <a:fillRect/>
          </a:stretch>
        </p:blipFill>
        <p:spPr>
          <a:xfrm>
            <a:off x="10537948" y="119743"/>
            <a:ext cx="1545771" cy="1667225"/>
          </a:xfrm>
          <a:prstGeom prst="rect">
            <a:avLst/>
          </a:prstGeom>
        </p:spPr>
      </p:pic>
      <p:pic>
        <p:nvPicPr>
          <p:cNvPr id="6" name="Picture 5">
            <a:extLst>
              <a:ext uri="{FF2B5EF4-FFF2-40B4-BE49-F238E27FC236}">
                <a16:creationId xmlns:a16="http://schemas.microsoft.com/office/drawing/2014/main" id="{E110B6E7-72FB-4D91-19F9-49A9A57FD67C}"/>
              </a:ext>
            </a:extLst>
          </p:cNvPr>
          <p:cNvPicPr>
            <a:picLocks noChangeAspect="1"/>
          </p:cNvPicPr>
          <p:nvPr/>
        </p:nvPicPr>
        <p:blipFill>
          <a:blip r:embed="rId3"/>
          <a:stretch>
            <a:fillRect/>
          </a:stretch>
        </p:blipFill>
        <p:spPr>
          <a:xfrm>
            <a:off x="10516751" y="1915014"/>
            <a:ext cx="1545772" cy="1195224"/>
          </a:xfrm>
          <a:prstGeom prst="rect">
            <a:avLst/>
          </a:prstGeom>
        </p:spPr>
      </p:pic>
      <p:pic>
        <p:nvPicPr>
          <p:cNvPr id="7" name="Picture 6">
            <a:extLst>
              <a:ext uri="{FF2B5EF4-FFF2-40B4-BE49-F238E27FC236}">
                <a16:creationId xmlns:a16="http://schemas.microsoft.com/office/drawing/2014/main" id="{7C7BEC4E-7A0A-DDFC-5007-E07D45FC0403}"/>
              </a:ext>
            </a:extLst>
          </p:cNvPr>
          <p:cNvPicPr>
            <a:picLocks noChangeAspect="1"/>
          </p:cNvPicPr>
          <p:nvPr/>
        </p:nvPicPr>
        <p:blipFill>
          <a:blip r:embed="rId4"/>
          <a:stretch>
            <a:fillRect/>
          </a:stretch>
        </p:blipFill>
        <p:spPr>
          <a:xfrm>
            <a:off x="8887177" y="2551436"/>
            <a:ext cx="1545772" cy="1195810"/>
          </a:xfrm>
          <a:prstGeom prst="rect">
            <a:avLst/>
          </a:prstGeom>
        </p:spPr>
      </p:pic>
      <p:pic>
        <p:nvPicPr>
          <p:cNvPr id="9" name="Picture 8" descr="A young child with her hands on her face&#10;&#10;Description automatically generated with low confidence">
            <a:extLst>
              <a:ext uri="{FF2B5EF4-FFF2-40B4-BE49-F238E27FC236}">
                <a16:creationId xmlns:a16="http://schemas.microsoft.com/office/drawing/2014/main" id="{26D6A5A6-45F9-0E2C-F5F0-B6AE22CC73F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770" r="23377"/>
          <a:stretch/>
        </p:blipFill>
        <p:spPr>
          <a:xfrm>
            <a:off x="6966857" y="3586762"/>
            <a:ext cx="1784683" cy="2021430"/>
          </a:xfrm>
          <a:prstGeom prst="rect">
            <a:avLst/>
          </a:prstGeom>
        </p:spPr>
      </p:pic>
      <p:pic>
        <p:nvPicPr>
          <p:cNvPr id="11" name="Picture 10" descr="A picture containing person, child&#10;&#10;Description automatically generated">
            <a:extLst>
              <a:ext uri="{FF2B5EF4-FFF2-40B4-BE49-F238E27FC236}">
                <a16:creationId xmlns:a16="http://schemas.microsoft.com/office/drawing/2014/main" id="{71CABCDE-249C-6D74-8D8D-ECB8BF7092D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84356" y="128108"/>
            <a:ext cx="1545772" cy="2318657"/>
          </a:xfrm>
          <a:prstGeom prst="rect">
            <a:avLst/>
          </a:prstGeom>
        </p:spPr>
      </p:pic>
      <p:pic>
        <p:nvPicPr>
          <p:cNvPr id="12" name="Picture 11">
            <a:extLst>
              <a:ext uri="{FF2B5EF4-FFF2-40B4-BE49-F238E27FC236}">
                <a16:creationId xmlns:a16="http://schemas.microsoft.com/office/drawing/2014/main" id="{A14A5131-C717-670C-3BE6-4EC4047C3096}"/>
              </a:ext>
            </a:extLst>
          </p:cNvPr>
          <p:cNvPicPr>
            <a:picLocks noChangeAspect="1"/>
          </p:cNvPicPr>
          <p:nvPr/>
        </p:nvPicPr>
        <p:blipFill rotWithShape="1">
          <a:blip r:embed="rId7"/>
          <a:srcRect t="29518"/>
          <a:stretch/>
        </p:blipFill>
        <p:spPr>
          <a:xfrm>
            <a:off x="8871858" y="5139937"/>
            <a:ext cx="1545772" cy="1611337"/>
          </a:xfrm>
          <a:prstGeom prst="rect">
            <a:avLst/>
          </a:prstGeom>
        </p:spPr>
      </p:pic>
      <p:pic>
        <p:nvPicPr>
          <p:cNvPr id="13" name="Picture 12">
            <a:extLst>
              <a:ext uri="{FF2B5EF4-FFF2-40B4-BE49-F238E27FC236}">
                <a16:creationId xmlns:a16="http://schemas.microsoft.com/office/drawing/2014/main" id="{E27951CA-612C-B6B9-0AC7-D53D87844EBA}"/>
              </a:ext>
            </a:extLst>
          </p:cNvPr>
          <p:cNvPicPr>
            <a:picLocks noChangeAspect="1"/>
          </p:cNvPicPr>
          <p:nvPr/>
        </p:nvPicPr>
        <p:blipFill rotWithShape="1">
          <a:blip r:embed="rId8"/>
          <a:srcRect t="13930" b="6209"/>
          <a:stretch/>
        </p:blipFill>
        <p:spPr>
          <a:xfrm>
            <a:off x="8871858" y="3870267"/>
            <a:ext cx="1545772" cy="1186542"/>
          </a:xfrm>
          <a:prstGeom prst="rect">
            <a:avLst/>
          </a:prstGeom>
        </p:spPr>
      </p:pic>
      <p:pic>
        <p:nvPicPr>
          <p:cNvPr id="15" name="Picture 14" descr="A person with a hat&#10;&#10;Description automatically generated with low confidence">
            <a:extLst>
              <a:ext uri="{FF2B5EF4-FFF2-40B4-BE49-F238E27FC236}">
                <a16:creationId xmlns:a16="http://schemas.microsoft.com/office/drawing/2014/main" id="{5B59A5A6-883C-8379-ADC9-5E04B308DB7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66857" y="119744"/>
            <a:ext cx="1809680" cy="1213058"/>
          </a:xfrm>
          <a:prstGeom prst="rect">
            <a:avLst/>
          </a:prstGeom>
        </p:spPr>
      </p:pic>
      <p:pic>
        <p:nvPicPr>
          <p:cNvPr id="16" name="Picture 15">
            <a:extLst>
              <a:ext uri="{FF2B5EF4-FFF2-40B4-BE49-F238E27FC236}">
                <a16:creationId xmlns:a16="http://schemas.microsoft.com/office/drawing/2014/main" id="{E5A898C2-A2A1-52A6-BCF4-F948FB99F286}"/>
              </a:ext>
            </a:extLst>
          </p:cNvPr>
          <p:cNvPicPr>
            <a:picLocks noChangeAspect="1"/>
          </p:cNvPicPr>
          <p:nvPr/>
        </p:nvPicPr>
        <p:blipFill>
          <a:blip r:embed="rId10"/>
          <a:stretch>
            <a:fillRect/>
          </a:stretch>
        </p:blipFill>
        <p:spPr>
          <a:xfrm>
            <a:off x="6989204" y="1484329"/>
            <a:ext cx="1762336" cy="1950906"/>
          </a:xfrm>
          <a:prstGeom prst="rect">
            <a:avLst/>
          </a:prstGeom>
        </p:spPr>
      </p:pic>
      <p:pic>
        <p:nvPicPr>
          <p:cNvPr id="17" name="Picture 16">
            <a:extLst>
              <a:ext uri="{FF2B5EF4-FFF2-40B4-BE49-F238E27FC236}">
                <a16:creationId xmlns:a16="http://schemas.microsoft.com/office/drawing/2014/main" id="{9E9A77BD-936E-E34B-66D9-7B710A48F1BE}"/>
              </a:ext>
            </a:extLst>
          </p:cNvPr>
          <p:cNvPicPr>
            <a:picLocks noChangeAspect="1"/>
          </p:cNvPicPr>
          <p:nvPr/>
        </p:nvPicPr>
        <p:blipFill>
          <a:blip r:embed="rId11"/>
          <a:stretch>
            <a:fillRect/>
          </a:stretch>
        </p:blipFill>
        <p:spPr>
          <a:xfrm>
            <a:off x="10539732" y="3238284"/>
            <a:ext cx="1543987" cy="1907468"/>
          </a:xfrm>
          <a:prstGeom prst="rect">
            <a:avLst/>
          </a:prstGeom>
        </p:spPr>
      </p:pic>
      <p:pic>
        <p:nvPicPr>
          <p:cNvPr id="19" name="Picture 18" descr="A person with dark hair&#10;&#10;Description automatically generated with low confidence">
            <a:extLst>
              <a:ext uri="{FF2B5EF4-FFF2-40B4-BE49-F238E27FC236}">
                <a16:creationId xmlns:a16="http://schemas.microsoft.com/office/drawing/2014/main" id="{8D54B20D-F532-2220-8DF9-6F5DB3BC5CE8}"/>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23847" b="11187"/>
          <a:stretch/>
        </p:blipFill>
        <p:spPr>
          <a:xfrm>
            <a:off x="10539732" y="5246663"/>
            <a:ext cx="1543987" cy="1504611"/>
          </a:xfrm>
          <a:prstGeom prst="rect">
            <a:avLst/>
          </a:prstGeom>
        </p:spPr>
      </p:pic>
      <p:pic>
        <p:nvPicPr>
          <p:cNvPr id="20" name="Picture 19">
            <a:extLst>
              <a:ext uri="{FF2B5EF4-FFF2-40B4-BE49-F238E27FC236}">
                <a16:creationId xmlns:a16="http://schemas.microsoft.com/office/drawing/2014/main" id="{F39DEE12-7680-309E-4C05-9E5FC6F04095}"/>
              </a:ext>
            </a:extLst>
          </p:cNvPr>
          <p:cNvPicPr>
            <a:picLocks noChangeAspect="1"/>
          </p:cNvPicPr>
          <p:nvPr/>
        </p:nvPicPr>
        <p:blipFill rotWithShape="1">
          <a:blip r:embed="rId13"/>
          <a:srcRect b="20184"/>
          <a:stretch/>
        </p:blipFill>
        <p:spPr>
          <a:xfrm>
            <a:off x="6952987" y="5689195"/>
            <a:ext cx="1796769" cy="1062079"/>
          </a:xfrm>
          <a:prstGeom prst="rect">
            <a:avLst/>
          </a:prstGeom>
        </p:spPr>
      </p:pic>
    </p:spTree>
    <p:extLst>
      <p:ext uri="{BB962C8B-B14F-4D97-AF65-F5344CB8AC3E}">
        <p14:creationId xmlns:p14="http://schemas.microsoft.com/office/powerpoint/2010/main" val="8682426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6DCD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55D4C-00D9-E847-432E-2FD996F881B9}"/>
              </a:ext>
            </a:extLst>
          </p:cNvPr>
          <p:cNvSpPr>
            <a:spLocks noGrp="1"/>
          </p:cNvSpPr>
          <p:nvPr>
            <p:ph type="title"/>
          </p:nvPr>
        </p:nvSpPr>
        <p:spPr>
          <a:xfrm>
            <a:off x="4178851" y="361068"/>
            <a:ext cx="7370894" cy="757328"/>
          </a:xfrm>
        </p:spPr>
        <p:txBody>
          <a:bodyPr anchor="b">
            <a:normAutofit/>
          </a:bodyPr>
          <a:lstStyle/>
          <a:p>
            <a:r>
              <a:rPr lang="en-GB" b="1" dirty="0">
                <a:latin typeface="Söhne Halbfett" panose="020B0303030202060203" pitchFamily="34" charset="77"/>
                <a:cs typeface="Calibri Light"/>
              </a:rPr>
              <a:t>World asthma day </a:t>
            </a:r>
            <a:r>
              <a:rPr lang="en-GB" b="1" dirty="0">
                <a:solidFill>
                  <a:srgbClr val="FF3EB5"/>
                </a:solidFill>
                <a:latin typeface="Söhne Halbfett" panose="020B0303030202060203" pitchFamily="34" charset="77"/>
                <a:cs typeface="Calibri Light"/>
              </a:rPr>
              <a:t>activities</a:t>
            </a:r>
            <a:endParaRPr lang="en-GB" b="1" dirty="0">
              <a:solidFill>
                <a:srgbClr val="FF3EB5"/>
              </a:solidFill>
              <a:latin typeface="Söhne Halbfett" panose="020B0303030202060203" pitchFamily="34" charset="77"/>
            </a:endParaRPr>
          </a:p>
        </p:txBody>
      </p:sp>
      <p:sp>
        <p:nvSpPr>
          <p:cNvPr id="3" name="Content Placeholder 2">
            <a:extLst>
              <a:ext uri="{FF2B5EF4-FFF2-40B4-BE49-F238E27FC236}">
                <a16:creationId xmlns:a16="http://schemas.microsoft.com/office/drawing/2014/main" id="{1A15666A-750C-7326-40EE-B448B5FA9D19}"/>
              </a:ext>
            </a:extLst>
          </p:cNvPr>
          <p:cNvSpPr>
            <a:spLocks noGrp="1"/>
          </p:cNvSpPr>
          <p:nvPr>
            <p:ph idx="1"/>
          </p:nvPr>
        </p:nvSpPr>
        <p:spPr>
          <a:xfrm>
            <a:off x="4178851" y="1247185"/>
            <a:ext cx="7806320" cy="4982497"/>
          </a:xfrm>
        </p:spPr>
        <p:txBody>
          <a:bodyPr vert="horz" lIns="91440" tIns="45720" rIns="91440" bIns="45720" rtlCol="0" anchor="t">
            <a:noAutofit/>
          </a:bodyPr>
          <a:lstStyle/>
          <a:p>
            <a:pPr marL="0" indent="0">
              <a:lnSpc>
                <a:spcPct val="100000"/>
              </a:lnSpc>
              <a:buNone/>
            </a:pPr>
            <a:r>
              <a:rPr lang="en-GB" sz="2600" dirty="0">
                <a:latin typeface="Söhne Leicht" panose="020B0303030202060203" pitchFamily="34" charset="77"/>
                <a:cs typeface="Calibri" panose="020F0502020204030204"/>
              </a:rPr>
              <a:t>All around the world, people will be:</a:t>
            </a:r>
            <a:endParaRPr lang="en-US" dirty="0">
              <a:latin typeface="Söhne Leicht" panose="020B0303030202060203" pitchFamily="34" charset="77"/>
            </a:endParaRPr>
          </a:p>
          <a:p>
            <a:pPr marL="457200" indent="-457200">
              <a:lnSpc>
                <a:spcPct val="100000"/>
              </a:lnSpc>
            </a:pPr>
            <a:r>
              <a:rPr lang="en-GB" sz="2600" dirty="0">
                <a:latin typeface="Söhne Leicht" panose="020B0303030202060203" pitchFamily="34" charset="77"/>
                <a:cs typeface="Calibri" panose="020F0502020204030204"/>
              </a:rPr>
              <a:t>holding cake sales</a:t>
            </a:r>
          </a:p>
          <a:p>
            <a:pPr marL="457200" indent="-457200">
              <a:lnSpc>
                <a:spcPct val="100000"/>
              </a:lnSpc>
            </a:pPr>
            <a:r>
              <a:rPr lang="en-GB" sz="2600" dirty="0">
                <a:latin typeface="Söhne Leicht" panose="020B0303030202060203" pitchFamily="34" charset="77"/>
                <a:cs typeface="Calibri" panose="020F0502020204030204"/>
              </a:rPr>
              <a:t>making posters, writing poetry and taking part in quizzes</a:t>
            </a:r>
          </a:p>
          <a:p>
            <a:pPr marL="457200" indent="-457200">
              <a:lnSpc>
                <a:spcPct val="100000"/>
              </a:lnSpc>
            </a:pPr>
            <a:r>
              <a:rPr lang="en-GB" sz="2600" dirty="0">
                <a:latin typeface="Söhne Leicht" panose="020B0303030202060203" pitchFamily="34" charset="77"/>
                <a:cs typeface="Calibri" panose="020F0502020204030204"/>
              </a:rPr>
              <a:t>running, walking, swimming or dancing to raise money for asthma charities</a:t>
            </a:r>
          </a:p>
          <a:p>
            <a:pPr marL="457200" indent="-457200">
              <a:lnSpc>
                <a:spcPct val="100000"/>
              </a:lnSpc>
            </a:pPr>
            <a:r>
              <a:rPr lang="en-GB" sz="2600" dirty="0">
                <a:latin typeface="Söhne Leicht" panose="020B0303030202060203" pitchFamily="34" charset="77"/>
                <a:cs typeface="Calibri" panose="020F0502020204030204"/>
              </a:rPr>
              <a:t>teaching others about asthma</a:t>
            </a:r>
          </a:p>
          <a:p>
            <a:pPr marL="457200" indent="-457200">
              <a:lnSpc>
                <a:spcPct val="100000"/>
              </a:lnSpc>
            </a:pPr>
            <a:r>
              <a:rPr lang="en-GB" sz="2600" dirty="0">
                <a:latin typeface="Söhne Leicht" panose="020B0303030202060203" pitchFamily="34" charset="77"/>
                <a:cs typeface="Calibri" panose="020F0502020204030204"/>
              </a:rPr>
              <a:t>writing to the government about pollution</a:t>
            </a:r>
          </a:p>
          <a:p>
            <a:pPr marL="0" indent="0">
              <a:lnSpc>
                <a:spcPct val="100000"/>
              </a:lnSpc>
              <a:buNone/>
            </a:pPr>
            <a:endParaRPr lang="en-GB" sz="2600" dirty="0">
              <a:latin typeface="Söhne Leicht" panose="020B0303030202060203" pitchFamily="34" charset="77"/>
              <a:cs typeface="Calibri" panose="020F0502020204030204"/>
            </a:endParaRPr>
          </a:p>
          <a:p>
            <a:pPr marL="0" indent="0">
              <a:lnSpc>
                <a:spcPct val="100000"/>
              </a:lnSpc>
              <a:buNone/>
            </a:pPr>
            <a:r>
              <a:rPr lang="en-GB" sz="2600" b="1" dirty="0">
                <a:latin typeface="Söhne Halbfett" panose="020B0303030202060203" pitchFamily="34" charset="77"/>
                <a:ea typeface="+mn-lt"/>
                <a:cs typeface="+mn-lt"/>
              </a:rPr>
              <a:t>Just by learning about asthma in this assembly, you have already done something great!</a:t>
            </a:r>
            <a:endParaRPr lang="en-GB" b="1" dirty="0">
              <a:latin typeface="Söhne Halbfett" panose="020B0303030202060203" pitchFamily="34" charset="77"/>
            </a:endParaRPr>
          </a:p>
        </p:txBody>
      </p:sp>
      <p:pic>
        <p:nvPicPr>
          <p:cNvPr id="4" name="Picture 4" descr="A hand holding a globe&#10;&#10;Description automatically generated">
            <a:extLst>
              <a:ext uri="{FF2B5EF4-FFF2-40B4-BE49-F238E27FC236}">
                <a16:creationId xmlns:a16="http://schemas.microsoft.com/office/drawing/2014/main" id="{3C8754FC-B6E8-47D3-0EAD-A1115B50A917}"/>
              </a:ext>
            </a:extLst>
          </p:cNvPr>
          <p:cNvPicPr>
            <a:picLocks noChangeAspect="1"/>
          </p:cNvPicPr>
          <p:nvPr/>
        </p:nvPicPr>
        <p:blipFill rotWithShape="1">
          <a:blip r:embed="rId2"/>
          <a:srcRect l="36402" r="19325" b="2"/>
          <a:stretch/>
        </p:blipFill>
        <p:spPr>
          <a:xfrm>
            <a:off x="-897174" y="10"/>
            <a:ext cx="4635571" cy="6857990"/>
          </a:xfrm>
          <a:prstGeom prst="rect">
            <a:avLst/>
          </a:prstGeom>
          <a:effectLst/>
        </p:spPr>
      </p:pic>
    </p:spTree>
    <p:extLst>
      <p:ext uri="{BB962C8B-B14F-4D97-AF65-F5344CB8AC3E}">
        <p14:creationId xmlns:p14="http://schemas.microsoft.com/office/powerpoint/2010/main" val="35346715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440099"/>
        </a:solidFill>
        <a:effectLst/>
      </p:bgPr>
    </p:bg>
    <p:spTree>
      <p:nvGrpSpPr>
        <p:cNvPr id="1" name=""/>
        <p:cNvGrpSpPr/>
        <p:nvPr/>
      </p:nvGrpSpPr>
      <p:grpSpPr>
        <a:xfrm>
          <a:off x="0" y="0"/>
          <a:ext cx="0" cy="0"/>
          <a:chOff x="0" y="0"/>
          <a:chExt cx="0" cy="0"/>
        </a:xfrm>
      </p:grpSpPr>
      <p:pic>
        <p:nvPicPr>
          <p:cNvPr id="5" name="Picture 4" descr="A purple and white sign&#10;&#10;AI-generated content may be incorrect.">
            <a:extLst>
              <a:ext uri="{FF2B5EF4-FFF2-40B4-BE49-F238E27FC236}">
                <a16:creationId xmlns:a16="http://schemas.microsoft.com/office/drawing/2014/main" id="{E2B71E01-5B59-9FCF-EEA4-3999F2009F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1" y="0"/>
            <a:ext cx="12174278" cy="6858000"/>
          </a:xfrm>
          <a:prstGeom prst="rect">
            <a:avLst/>
          </a:prstGeom>
        </p:spPr>
      </p:pic>
      <p:sp>
        <p:nvSpPr>
          <p:cNvPr id="3" name="Subtitle 2"/>
          <p:cNvSpPr>
            <a:spLocks noGrp="1"/>
          </p:cNvSpPr>
          <p:nvPr>
            <p:ph type="subTitle" idx="1"/>
          </p:nvPr>
        </p:nvSpPr>
        <p:spPr>
          <a:xfrm>
            <a:off x="2936503" y="5241837"/>
            <a:ext cx="9144000" cy="1476204"/>
          </a:xfrm>
        </p:spPr>
        <p:txBody>
          <a:bodyPr vert="horz" lIns="91440" tIns="45720" rIns="91440" bIns="45720" rtlCol="0" anchor="t">
            <a:normAutofit fontScale="32500" lnSpcReduction="20000"/>
          </a:bodyPr>
          <a:lstStyle/>
          <a:p>
            <a:pPr algn="r"/>
            <a:endParaRPr lang="en-GB" dirty="0"/>
          </a:p>
          <a:p>
            <a:pPr algn="r">
              <a:lnSpc>
                <a:spcPct val="120000"/>
              </a:lnSpc>
            </a:pPr>
            <a:r>
              <a:rPr lang="en-GB" sz="9600" dirty="0">
                <a:solidFill>
                  <a:schemeClr val="bg1"/>
                </a:solidFill>
                <a:latin typeface="Söhne Leicht" panose="020B0303030202060203" pitchFamily="34" charset="77"/>
                <a:cs typeface="Calibri"/>
              </a:rPr>
              <a:t>Asthma + Lung UK would like to thank you</a:t>
            </a:r>
          </a:p>
          <a:p>
            <a:pPr algn="r">
              <a:lnSpc>
                <a:spcPct val="120000"/>
              </a:lnSpc>
            </a:pPr>
            <a:r>
              <a:rPr lang="en-GB" sz="9600" dirty="0">
                <a:solidFill>
                  <a:schemeClr val="bg1"/>
                </a:solidFill>
                <a:latin typeface="Söhne Leicht" panose="020B0303030202060203" pitchFamily="34" charset="77"/>
                <a:cs typeface="Calibri"/>
              </a:rPr>
              <a:t> for taking part in today's assembly</a:t>
            </a:r>
          </a:p>
        </p:txBody>
      </p:sp>
    </p:spTree>
    <p:extLst>
      <p:ext uri="{BB962C8B-B14F-4D97-AF65-F5344CB8AC3E}">
        <p14:creationId xmlns:p14="http://schemas.microsoft.com/office/powerpoint/2010/main" val="40984085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3EB5"/>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63329B-6FEC-72A0-2F06-5A4A272436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752" y="2180259"/>
            <a:ext cx="10514496" cy="2355350"/>
          </a:xfrm>
          <a:prstGeom prst="rect">
            <a:avLst/>
          </a:prstGeom>
        </p:spPr>
      </p:pic>
      <p:sp>
        <p:nvSpPr>
          <p:cNvPr id="2" name="Title 1">
            <a:extLst>
              <a:ext uri="{FF2B5EF4-FFF2-40B4-BE49-F238E27FC236}">
                <a16:creationId xmlns:a16="http://schemas.microsoft.com/office/drawing/2014/main" id="{566C5A39-C00E-4075-458D-AA5CF3185C34}"/>
              </a:ext>
            </a:extLst>
          </p:cNvPr>
          <p:cNvSpPr>
            <a:spLocks noGrp="1"/>
          </p:cNvSpPr>
          <p:nvPr>
            <p:ph type="title"/>
          </p:nvPr>
        </p:nvSpPr>
        <p:spPr>
          <a:xfrm>
            <a:off x="1499397" y="2583329"/>
            <a:ext cx="9193206" cy="1549209"/>
          </a:xfrm>
        </p:spPr>
        <p:txBody>
          <a:bodyPr>
            <a:normAutofit/>
          </a:bodyPr>
          <a:lstStyle/>
          <a:p>
            <a:pPr algn="ctr"/>
            <a:r>
              <a:rPr lang="en-GB" sz="4800" b="1" dirty="0">
                <a:latin typeface="Söhne Halbfett" panose="020B0303030202060203" pitchFamily="34" charset="77"/>
                <a:cs typeface="Calibri Light"/>
              </a:rPr>
              <a:t>Quiz: what do you already know?</a:t>
            </a:r>
          </a:p>
        </p:txBody>
      </p:sp>
    </p:spTree>
    <p:extLst>
      <p:ext uri="{BB962C8B-B14F-4D97-AF65-F5344CB8AC3E}">
        <p14:creationId xmlns:p14="http://schemas.microsoft.com/office/powerpoint/2010/main" val="13910488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6DCD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75352-FF5B-D69D-3005-6039587D45D2}"/>
              </a:ext>
            </a:extLst>
          </p:cNvPr>
          <p:cNvSpPr>
            <a:spLocks noGrp="1"/>
          </p:cNvSpPr>
          <p:nvPr>
            <p:ph type="title"/>
          </p:nvPr>
        </p:nvSpPr>
        <p:spPr/>
        <p:txBody>
          <a:bodyPr/>
          <a:lstStyle/>
          <a:p>
            <a:r>
              <a:rPr lang="en-GB" b="1" dirty="0">
                <a:solidFill>
                  <a:srgbClr val="FF3EB5"/>
                </a:solidFill>
                <a:latin typeface="Söhne Halbfett" panose="020B0303030202060203" pitchFamily="34" charset="77"/>
                <a:cs typeface="Calibri Light"/>
              </a:rPr>
              <a:t>Question 1</a:t>
            </a:r>
            <a:endParaRPr lang="en-GB" b="1" dirty="0">
              <a:solidFill>
                <a:srgbClr val="FF3EB5"/>
              </a:solidFill>
              <a:latin typeface="Söhne Halbfett" panose="020B0303030202060203" pitchFamily="34" charset="77"/>
            </a:endParaRPr>
          </a:p>
        </p:txBody>
      </p:sp>
      <p:sp>
        <p:nvSpPr>
          <p:cNvPr id="3" name="Content Placeholder 2">
            <a:extLst>
              <a:ext uri="{FF2B5EF4-FFF2-40B4-BE49-F238E27FC236}">
                <a16:creationId xmlns:a16="http://schemas.microsoft.com/office/drawing/2014/main" id="{30C15520-6D99-5D0F-C478-8F660416D51B}"/>
              </a:ext>
            </a:extLst>
          </p:cNvPr>
          <p:cNvSpPr>
            <a:spLocks noGrp="1"/>
          </p:cNvSpPr>
          <p:nvPr>
            <p:ph idx="1"/>
          </p:nvPr>
        </p:nvSpPr>
        <p:spPr>
          <a:xfrm>
            <a:off x="838200" y="1825625"/>
            <a:ext cx="10515600" cy="515793"/>
          </a:xfrm>
        </p:spPr>
        <p:txBody>
          <a:bodyPr vert="horz" lIns="91440" tIns="45720" rIns="91440" bIns="45720" rtlCol="0" anchor="t">
            <a:normAutofit/>
          </a:bodyPr>
          <a:lstStyle/>
          <a:p>
            <a:pPr marL="0" indent="0">
              <a:buNone/>
            </a:pPr>
            <a:r>
              <a:rPr lang="en-GB" dirty="0">
                <a:latin typeface="Söhne Leicht" panose="020B0303030202060203" pitchFamily="34" charset="77"/>
                <a:cs typeface="Calibri"/>
              </a:rPr>
              <a:t>Asthma affects people's...</a:t>
            </a:r>
          </a:p>
          <a:p>
            <a:pPr marL="0" indent="0">
              <a:buNone/>
            </a:pPr>
            <a:endParaRPr lang="en-GB" dirty="0">
              <a:cs typeface="Calibri"/>
            </a:endParaRPr>
          </a:p>
        </p:txBody>
      </p:sp>
      <p:grpSp>
        <p:nvGrpSpPr>
          <p:cNvPr id="17" name="Group 16">
            <a:extLst>
              <a:ext uri="{FF2B5EF4-FFF2-40B4-BE49-F238E27FC236}">
                <a16:creationId xmlns:a16="http://schemas.microsoft.com/office/drawing/2014/main" id="{0FDE3370-2EEC-0842-660D-DACCA58AA569}"/>
              </a:ext>
            </a:extLst>
          </p:cNvPr>
          <p:cNvGrpSpPr/>
          <p:nvPr/>
        </p:nvGrpSpPr>
        <p:grpSpPr>
          <a:xfrm>
            <a:off x="434923" y="2883183"/>
            <a:ext cx="3484883" cy="3266800"/>
            <a:chOff x="509871" y="3229417"/>
            <a:chExt cx="3484883" cy="3266800"/>
          </a:xfrm>
        </p:grpSpPr>
        <p:pic>
          <p:nvPicPr>
            <p:cNvPr id="4" name="Picture 4">
              <a:extLst>
                <a:ext uri="{FF2B5EF4-FFF2-40B4-BE49-F238E27FC236}">
                  <a16:creationId xmlns:a16="http://schemas.microsoft.com/office/drawing/2014/main" id="{0F18F157-8CDF-7184-564B-1E6A478D8009}"/>
                </a:ext>
              </a:extLst>
            </p:cNvPr>
            <p:cNvPicPr>
              <a:picLocks noChangeAspect="1"/>
            </p:cNvPicPr>
            <p:nvPr/>
          </p:nvPicPr>
          <p:blipFill>
            <a:blip r:embed="rId2"/>
            <a:stretch>
              <a:fillRect/>
            </a:stretch>
          </p:blipFill>
          <p:spPr>
            <a:xfrm>
              <a:off x="599787" y="4377461"/>
              <a:ext cx="3178134" cy="2118756"/>
            </a:xfrm>
            <a:prstGeom prst="rect">
              <a:avLst/>
            </a:prstGeom>
          </p:spPr>
        </p:pic>
        <p:pic>
          <p:nvPicPr>
            <p:cNvPr id="14" name="Picture 13" descr="A picture containing television, monitor, screen, indoor&#10;&#10;Description automatically generated">
              <a:extLst>
                <a:ext uri="{FF2B5EF4-FFF2-40B4-BE49-F238E27FC236}">
                  <a16:creationId xmlns:a16="http://schemas.microsoft.com/office/drawing/2014/main" id="{EB93029B-E795-28F4-B48A-0A5E76F256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871" y="3229417"/>
              <a:ext cx="3484883" cy="1148044"/>
            </a:xfrm>
            <a:prstGeom prst="rect">
              <a:avLst/>
            </a:prstGeom>
          </p:spPr>
        </p:pic>
        <p:sp>
          <p:nvSpPr>
            <p:cNvPr id="8" name="Content Placeholder 2">
              <a:extLst>
                <a:ext uri="{FF2B5EF4-FFF2-40B4-BE49-F238E27FC236}">
                  <a16:creationId xmlns:a16="http://schemas.microsoft.com/office/drawing/2014/main" id="{A2AC6BAE-8999-6A45-4C72-30C98F2F7D61}"/>
                </a:ext>
              </a:extLst>
            </p:cNvPr>
            <p:cNvSpPr txBox="1">
              <a:spLocks/>
            </p:cNvSpPr>
            <p:nvPr/>
          </p:nvSpPr>
          <p:spPr>
            <a:xfrm>
              <a:off x="1308376" y="3543803"/>
              <a:ext cx="1760957" cy="59757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3200" b="1" dirty="0">
                  <a:solidFill>
                    <a:schemeClr val="bg1"/>
                  </a:solidFill>
                  <a:latin typeface="Söhne Halbfett"/>
                  <a:cs typeface="Calibri"/>
                </a:rPr>
                <a:t>skin</a:t>
              </a:r>
              <a:endParaRPr lang="en-GB" sz="3200" b="1" dirty="0">
                <a:solidFill>
                  <a:schemeClr val="bg1"/>
                </a:solidFill>
                <a:latin typeface="Söhne Halbfett" panose="020B0303030202060203" pitchFamily="34" charset="77"/>
                <a:cs typeface="Calibri"/>
              </a:endParaRPr>
            </a:p>
          </p:txBody>
        </p:sp>
      </p:grpSp>
      <p:grpSp>
        <p:nvGrpSpPr>
          <p:cNvPr id="18" name="Group 17">
            <a:extLst>
              <a:ext uri="{FF2B5EF4-FFF2-40B4-BE49-F238E27FC236}">
                <a16:creationId xmlns:a16="http://schemas.microsoft.com/office/drawing/2014/main" id="{1F51698B-68A9-5C98-F431-7F236B21ECA7}"/>
              </a:ext>
            </a:extLst>
          </p:cNvPr>
          <p:cNvGrpSpPr/>
          <p:nvPr/>
        </p:nvGrpSpPr>
        <p:grpSpPr>
          <a:xfrm>
            <a:off x="4195163" y="2884465"/>
            <a:ext cx="3821771" cy="3265517"/>
            <a:chOff x="4279574" y="3230383"/>
            <a:chExt cx="3821771" cy="3259207"/>
          </a:xfrm>
        </p:grpSpPr>
        <p:pic>
          <p:nvPicPr>
            <p:cNvPr id="6" name="Picture 6" descr="A picture containing person, bubble, tree, outdoor&#10;&#10;Description automatically generated">
              <a:extLst>
                <a:ext uri="{FF2B5EF4-FFF2-40B4-BE49-F238E27FC236}">
                  <a16:creationId xmlns:a16="http://schemas.microsoft.com/office/drawing/2014/main" id="{29C1B04C-E5F9-1BD2-9810-4834E157EEE4}"/>
                </a:ext>
              </a:extLst>
            </p:cNvPr>
            <p:cNvPicPr>
              <a:picLocks noChangeAspect="1"/>
            </p:cNvPicPr>
            <p:nvPr/>
          </p:nvPicPr>
          <p:blipFill>
            <a:blip r:embed="rId4"/>
            <a:stretch>
              <a:fillRect/>
            </a:stretch>
          </p:blipFill>
          <p:spPr>
            <a:xfrm>
              <a:off x="4316613" y="4371083"/>
              <a:ext cx="3747691" cy="2118507"/>
            </a:xfrm>
            <a:prstGeom prst="rect">
              <a:avLst/>
            </a:prstGeom>
          </p:spPr>
        </p:pic>
        <p:pic>
          <p:nvPicPr>
            <p:cNvPr id="15" name="Picture 14" descr="A picture containing television, monitor, screen, indoor&#10;&#10;Description automatically generated">
              <a:extLst>
                <a:ext uri="{FF2B5EF4-FFF2-40B4-BE49-F238E27FC236}">
                  <a16:creationId xmlns:a16="http://schemas.microsoft.com/office/drawing/2014/main" id="{9907B096-77D5-5A2F-F62C-EB37EB87D2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7932">
              <a:off x="4279574" y="3230383"/>
              <a:ext cx="3821771" cy="1148044"/>
            </a:xfrm>
            <a:prstGeom prst="rect">
              <a:avLst/>
            </a:prstGeom>
          </p:spPr>
        </p:pic>
        <p:sp>
          <p:nvSpPr>
            <p:cNvPr id="10" name="Content Placeholder 2">
              <a:extLst>
                <a:ext uri="{FF2B5EF4-FFF2-40B4-BE49-F238E27FC236}">
                  <a16:creationId xmlns:a16="http://schemas.microsoft.com/office/drawing/2014/main" id="{97F92904-27D1-AF88-44B1-E38B85F344AD}"/>
                </a:ext>
              </a:extLst>
            </p:cNvPr>
            <p:cNvSpPr txBox="1">
              <a:spLocks/>
            </p:cNvSpPr>
            <p:nvPr/>
          </p:nvSpPr>
          <p:spPr>
            <a:xfrm>
              <a:off x="4986008" y="3506721"/>
              <a:ext cx="2289244" cy="59343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3200" b="1" dirty="0">
                  <a:solidFill>
                    <a:schemeClr val="bg1"/>
                  </a:solidFill>
                  <a:latin typeface="Söhne Halbfett"/>
                  <a:cs typeface="Calibri"/>
                </a:rPr>
                <a:t>breathing</a:t>
              </a:r>
              <a:endParaRPr lang="en-GB" sz="3200" b="1" dirty="0">
                <a:solidFill>
                  <a:schemeClr val="bg1"/>
                </a:solidFill>
                <a:latin typeface="Söhne Halbfett" panose="020B0303030202060203" pitchFamily="34" charset="77"/>
                <a:cs typeface="Calibri"/>
              </a:endParaRPr>
            </a:p>
          </p:txBody>
        </p:sp>
      </p:grpSp>
      <p:grpSp>
        <p:nvGrpSpPr>
          <p:cNvPr id="19" name="Group 18">
            <a:extLst>
              <a:ext uri="{FF2B5EF4-FFF2-40B4-BE49-F238E27FC236}">
                <a16:creationId xmlns:a16="http://schemas.microsoft.com/office/drawing/2014/main" id="{73CE64DC-88D2-2E71-B5EF-5344DF5C95E8}"/>
              </a:ext>
            </a:extLst>
          </p:cNvPr>
          <p:cNvGrpSpPr/>
          <p:nvPr/>
        </p:nvGrpSpPr>
        <p:grpSpPr>
          <a:xfrm>
            <a:off x="8383443" y="2883183"/>
            <a:ext cx="3325444" cy="3271420"/>
            <a:chOff x="8483449" y="3229417"/>
            <a:chExt cx="3325444" cy="3271420"/>
          </a:xfrm>
        </p:grpSpPr>
        <p:pic>
          <p:nvPicPr>
            <p:cNvPr id="5" name="Picture 5" descr="A picture containing person, outdoor, sky, person&#10;&#10;Description automatically generated">
              <a:extLst>
                <a:ext uri="{FF2B5EF4-FFF2-40B4-BE49-F238E27FC236}">
                  <a16:creationId xmlns:a16="http://schemas.microsoft.com/office/drawing/2014/main" id="{DC0D8663-746D-5F74-3381-8410C0FE9A2E}"/>
                </a:ext>
              </a:extLst>
            </p:cNvPr>
            <p:cNvPicPr>
              <a:picLocks noChangeAspect="1"/>
            </p:cNvPicPr>
            <p:nvPr/>
          </p:nvPicPr>
          <p:blipFill>
            <a:blip r:embed="rId6"/>
            <a:stretch>
              <a:fillRect/>
            </a:stretch>
          </p:blipFill>
          <p:spPr>
            <a:xfrm>
              <a:off x="8609131" y="4382081"/>
              <a:ext cx="3178134" cy="2118756"/>
            </a:xfrm>
            <a:prstGeom prst="rect">
              <a:avLst/>
            </a:prstGeom>
          </p:spPr>
        </p:pic>
        <p:pic>
          <p:nvPicPr>
            <p:cNvPr id="16" name="Picture 15" descr="A picture containing television, monitor, screen, indoor&#10;&#10;Description automatically generated">
              <a:extLst>
                <a:ext uri="{FF2B5EF4-FFF2-40B4-BE49-F238E27FC236}">
                  <a16:creationId xmlns:a16="http://schemas.microsoft.com/office/drawing/2014/main" id="{973B92C6-A740-7E87-4A36-6465F7C22C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83449" y="3229417"/>
              <a:ext cx="3325444" cy="1148044"/>
            </a:xfrm>
            <a:prstGeom prst="rect">
              <a:avLst/>
            </a:prstGeom>
          </p:spPr>
        </p:pic>
        <p:sp>
          <p:nvSpPr>
            <p:cNvPr id="11" name="Content Placeholder 2">
              <a:extLst>
                <a:ext uri="{FF2B5EF4-FFF2-40B4-BE49-F238E27FC236}">
                  <a16:creationId xmlns:a16="http://schemas.microsoft.com/office/drawing/2014/main" id="{D84739A4-69B7-0FE4-1B29-7B53142971B8}"/>
                </a:ext>
              </a:extLst>
            </p:cNvPr>
            <p:cNvSpPr txBox="1">
              <a:spLocks/>
            </p:cNvSpPr>
            <p:nvPr/>
          </p:nvSpPr>
          <p:spPr>
            <a:xfrm>
              <a:off x="9001549" y="3577661"/>
              <a:ext cx="2289244" cy="529992"/>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3200" b="1" dirty="0">
                  <a:solidFill>
                    <a:schemeClr val="bg1"/>
                  </a:solidFill>
                  <a:latin typeface="Söhne Halbfett"/>
                  <a:cs typeface="Calibri"/>
                </a:rPr>
                <a:t>muscles</a:t>
              </a:r>
              <a:endParaRPr lang="en-GB" sz="3200" b="1" dirty="0">
                <a:solidFill>
                  <a:schemeClr val="bg1"/>
                </a:solidFill>
                <a:latin typeface="Söhne Halbfett" panose="020B0303030202060203" pitchFamily="34" charset="77"/>
                <a:cs typeface="Calibri"/>
              </a:endParaRPr>
            </a:p>
          </p:txBody>
        </p:sp>
      </p:grpSp>
    </p:spTree>
    <p:extLst>
      <p:ext uri="{BB962C8B-B14F-4D97-AF65-F5344CB8AC3E}">
        <p14:creationId xmlns:p14="http://schemas.microsoft.com/office/powerpoint/2010/main" val="145585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ppt_y</p:attrName>
                                        </p:attrNameLst>
                                      </p:cBhvr>
                                      <p:tavLst>
                                        <p:tav tm="0">
                                          <p:val>
                                            <p:strVal val="#ppt_y+#ppt_h*1.125000"/>
                                          </p:val>
                                        </p:tav>
                                        <p:tav tm="100000">
                                          <p:val>
                                            <p:strVal val="#ppt_y"/>
                                          </p:val>
                                        </p:tav>
                                      </p:tavLst>
                                    </p:anim>
                                    <p:animEffect transition="in" filter="wipe(up)">
                                      <p:cBhvr>
                                        <p:cTn id="8" dur="500"/>
                                        <p:tgtEl>
                                          <p:spTgt spid="17"/>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p:tgtEl>
                                          <p:spTgt spid="18"/>
                                        </p:tgtEl>
                                        <p:attrNameLst>
                                          <p:attrName>ppt_y</p:attrName>
                                        </p:attrNameLst>
                                      </p:cBhvr>
                                      <p:tavLst>
                                        <p:tav tm="0">
                                          <p:val>
                                            <p:strVal val="#ppt_y+#ppt_h*1.125000"/>
                                          </p:val>
                                        </p:tav>
                                        <p:tav tm="100000">
                                          <p:val>
                                            <p:strVal val="#ppt_y"/>
                                          </p:val>
                                        </p:tav>
                                      </p:tavLst>
                                    </p:anim>
                                    <p:animEffect transition="in" filter="wipe(up)">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p:tgtEl>
                                          <p:spTgt spid="19"/>
                                        </p:tgtEl>
                                        <p:attrNameLst>
                                          <p:attrName>ppt_y</p:attrName>
                                        </p:attrNameLst>
                                      </p:cBhvr>
                                      <p:tavLst>
                                        <p:tav tm="0">
                                          <p:val>
                                            <p:strVal val="#ppt_y+#ppt_h*1.125000"/>
                                          </p:val>
                                        </p:tav>
                                        <p:tav tm="100000">
                                          <p:val>
                                            <p:strVal val="#ppt_y"/>
                                          </p:val>
                                        </p:tav>
                                      </p:tavLst>
                                    </p:anim>
                                    <p:animEffect transition="in" filter="wipe(up)">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xit" presetSubtype="4" fill="hold" nodeType="clickEffect">
                                  <p:stCondLst>
                                    <p:cond delay="0"/>
                                  </p:stCondLst>
                                  <p:childTnLst>
                                    <p:anim calcmode="lin" valueType="num">
                                      <p:cBhvr additive="base">
                                        <p:cTn id="24" dur="500"/>
                                        <p:tgtEl>
                                          <p:spTgt spid="19"/>
                                        </p:tgtEl>
                                        <p:attrNameLst>
                                          <p:attrName>ppt_y</p:attrName>
                                        </p:attrNameLst>
                                      </p:cBhvr>
                                      <p:tavLst>
                                        <p:tav tm="0">
                                          <p:val>
                                            <p:strVal val="#ppt_y"/>
                                          </p:val>
                                        </p:tav>
                                        <p:tav tm="100000">
                                          <p:val>
                                            <p:strVal val="#ppt_y+#ppt_h*1.125000"/>
                                          </p:val>
                                        </p:tav>
                                      </p:tavLst>
                                    </p:anim>
                                    <p:animEffect transition="out" filter="wipe(down)">
                                      <p:cBhvr>
                                        <p:cTn id="25" dur="500"/>
                                        <p:tgtEl>
                                          <p:spTgt spid="19"/>
                                        </p:tgtEl>
                                      </p:cBhvr>
                                    </p:animEffect>
                                    <p:set>
                                      <p:cBhvr>
                                        <p:cTn id="26" dur="1" fill="hold">
                                          <p:stCondLst>
                                            <p:cond delay="499"/>
                                          </p:stCondLst>
                                        </p:cTn>
                                        <p:tgtEl>
                                          <p:spTgt spid="1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2" presetClass="exit" presetSubtype="4" fill="hold" nodeType="clickEffect">
                                  <p:stCondLst>
                                    <p:cond delay="0"/>
                                  </p:stCondLst>
                                  <p:childTnLst>
                                    <p:anim calcmode="lin" valueType="num">
                                      <p:cBhvr additive="base">
                                        <p:cTn id="30" dur="500"/>
                                        <p:tgtEl>
                                          <p:spTgt spid="17"/>
                                        </p:tgtEl>
                                        <p:attrNameLst>
                                          <p:attrName>ppt_y</p:attrName>
                                        </p:attrNameLst>
                                      </p:cBhvr>
                                      <p:tavLst>
                                        <p:tav tm="0">
                                          <p:val>
                                            <p:strVal val="#ppt_y"/>
                                          </p:val>
                                        </p:tav>
                                        <p:tav tm="100000">
                                          <p:val>
                                            <p:strVal val="#ppt_y+#ppt_h*1.125000"/>
                                          </p:val>
                                        </p:tav>
                                      </p:tavLst>
                                    </p:anim>
                                    <p:animEffect transition="out" filter="wipe(down)">
                                      <p:cBhvr>
                                        <p:cTn id="31" dur="500"/>
                                        <p:tgtEl>
                                          <p:spTgt spid="17"/>
                                        </p:tgtEl>
                                      </p:cBhvr>
                                    </p:animEffect>
                                    <p:set>
                                      <p:cBhvr>
                                        <p:cTn id="32"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6DCD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C9CBC-F424-94E3-0B3F-4B95B1E2E9EE}"/>
              </a:ext>
            </a:extLst>
          </p:cNvPr>
          <p:cNvSpPr>
            <a:spLocks noGrp="1"/>
          </p:cNvSpPr>
          <p:nvPr>
            <p:ph type="title"/>
          </p:nvPr>
        </p:nvSpPr>
        <p:spPr/>
        <p:txBody>
          <a:bodyPr/>
          <a:lstStyle/>
          <a:p>
            <a:r>
              <a:rPr lang="en-GB" b="1" dirty="0">
                <a:solidFill>
                  <a:srgbClr val="FF3EB5"/>
                </a:solidFill>
                <a:latin typeface="Söhne Halbfett" panose="020B0303030202060203" pitchFamily="34" charset="77"/>
                <a:cs typeface="Calibri Light"/>
              </a:rPr>
              <a:t>Question 2</a:t>
            </a:r>
            <a:endParaRPr lang="en-GB" b="1" dirty="0">
              <a:solidFill>
                <a:srgbClr val="FF3EB5"/>
              </a:solidFill>
              <a:latin typeface="Söhne Halbfett" panose="020B0303030202060203" pitchFamily="34" charset="77"/>
            </a:endParaRPr>
          </a:p>
        </p:txBody>
      </p:sp>
      <p:sp>
        <p:nvSpPr>
          <p:cNvPr id="3" name="Content Placeholder 2">
            <a:extLst>
              <a:ext uri="{FF2B5EF4-FFF2-40B4-BE49-F238E27FC236}">
                <a16:creationId xmlns:a16="http://schemas.microsoft.com/office/drawing/2014/main" id="{C8A2AB79-4E0D-BA37-802E-1E02EF3D18C9}"/>
              </a:ext>
            </a:extLst>
          </p:cNvPr>
          <p:cNvSpPr>
            <a:spLocks noGrp="1"/>
          </p:cNvSpPr>
          <p:nvPr>
            <p:ph idx="1"/>
          </p:nvPr>
        </p:nvSpPr>
        <p:spPr>
          <a:xfrm>
            <a:off x="838200" y="1825625"/>
            <a:ext cx="10515600" cy="620692"/>
          </a:xfrm>
        </p:spPr>
        <p:txBody>
          <a:bodyPr vert="horz" lIns="91440" tIns="45720" rIns="91440" bIns="45720" rtlCol="0" anchor="t">
            <a:normAutofit/>
          </a:bodyPr>
          <a:lstStyle/>
          <a:p>
            <a:pPr marL="0" indent="0">
              <a:buNone/>
            </a:pPr>
            <a:r>
              <a:rPr lang="en-GB" dirty="0">
                <a:latin typeface="Söhne Leicht" panose="020B0303030202060203" pitchFamily="34" charset="77"/>
                <a:cs typeface="Calibri" panose="020F0502020204030204"/>
              </a:rPr>
              <a:t>Which body part do we use to help us breathe air in and out?</a:t>
            </a:r>
          </a:p>
        </p:txBody>
      </p:sp>
      <p:grpSp>
        <p:nvGrpSpPr>
          <p:cNvPr id="13" name="Group 12">
            <a:extLst>
              <a:ext uri="{FF2B5EF4-FFF2-40B4-BE49-F238E27FC236}">
                <a16:creationId xmlns:a16="http://schemas.microsoft.com/office/drawing/2014/main" id="{A87A9A12-A902-1599-34C3-17D1BD479F46}"/>
              </a:ext>
            </a:extLst>
          </p:cNvPr>
          <p:cNvGrpSpPr/>
          <p:nvPr/>
        </p:nvGrpSpPr>
        <p:grpSpPr>
          <a:xfrm>
            <a:off x="424874" y="2829134"/>
            <a:ext cx="3484883" cy="3667660"/>
            <a:chOff x="424874" y="3110478"/>
            <a:chExt cx="3484883" cy="3667660"/>
          </a:xfrm>
        </p:grpSpPr>
        <p:pic>
          <p:nvPicPr>
            <p:cNvPr id="4" name="Picture 4">
              <a:extLst>
                <a:ext uri="{FF2B5EF4-FFF2-40B4-BE49-F238E27FC236}">
                  <a16:creationId xmlns:a16="http://schemas.microsoft.com/office/drawing/2014/main" id="{DD3D82F5-F765-F911-0164-147C5463C6DE}"/>
                </a:ext>
              </a:extLst>
            </p:cNvPr>
            <p:cNvPicPr>
              <a:picLocks noChangeAspect="1"/>
            </p:cNvPicPr>
            <p:nvPr/>
          </p:nvPicPr>
          <p:blipFill rotWithShape="1">
            <a:blip r:embed="rId2"/>
            <a:srcRect l="9417" r="4198"/>
            <a:stretch/>
          </p:blipFill>
          <p:spPr>
            <a:xfrm>
              <a:off x="568505" y="4291856"/>
              <a:ext cx="3197619" cy="2486282"/>
            </a:xfrm>
            <a:prstGeom prst="rect">
              <a:avLst/>
            </a:prstGeom>
          </p:spPr>
        </p:pic>
        <p:pic>
          <p:nvPicPr>
            <p:cNvPr id="7" name="Picture 6" descr="A picture containing television, monitor, screen, indoor&#10;&#10;Description automatically generated">
              <a:extLst>
                <a:ext uri="{FF2B5EF4-FFF2-40B4-BE49-F238E27FC236}">
                  <a16:creationId xmlns:a16="http://schemas.microsoft.com/office/drawing/2014/main" id="{9874CD09-373D-D162-21CA-809D6F0185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1629">
              <a:off x="424874" y="3110478"/>
              <a:ext cx="3484883" cy="1148044"/>
            </a:xfrm>
            <a:prstGeom prst="rect">
              <a:avLst/>
            </a:prstGeom>
          </p:spPr>
        </p:pic>
        <p:sp>
          <p:nvSpPr>
            <p:cNvPr id="8" name="Content Placeholder 2">
              <a:extLst>
                <a:ext uri="{FF2B5EF4-FFF2-40B4-BE49-F238E27FC236}">
                  <a16:creationId xmlns:a16="http://schemas.microsoft.com/office/drawing/2014/main" id="{30773EF8-404A-18CF-70E9-903A9A068713}"/>
                </a:ext>
              </a:extLst>
            </p:cNvPr>
            <p:cNvSpPr txBox="1">
              <a:spLocks/>
            </p:cNvSpPr>
            <p:nvPr/>
          </p:nvSpPr>
          <p:spPr>
            <a:xfrm>
              <a:off x="1223379" y="3424864"/>
              <a:ext cx="1998095" cy="59757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3200" b="1" dirty="0">
                  <a:solidFill>
                    <a:schemeClr val="bg1"/>
                  </a:solidFill>
                  <a:latin typeface="Söhne Halbfett"/>
                  <a:cs typeface="Calibri"/>
                </a:rPr>
                <a:t>Our heart</a:t>
              </a:r>
            </a:p>
          </p:txBody>
        </p:sp>
      </p:grpSp>
      <p:grpSp>
        <p:nvGrpSpPr>
          <p:cNvPr id="14" name="Group 13">
            <a:extLst>
              <a:ext uri="{FF2B5EF4-FFF2-40B4-BE49-F238E27FC236}">
                <a16:creationId xmlns:a16="http://schemas.microsoft.com/office/drawing/2014/main" id="{81039815-882B-44B4-9652-028326C64E5F}"/>
              </a:ext>
            </a:extLst>
          </p:cNvPr>
          <p:cNvGrpSpPr/>
          <p:nvPr/>
        </p:nvGrpSpPr>
        <p:grpSpPr>
          <a:xfrm>
            <a:off x="4333864" y="2853445"/>
            <a:ext cx="3484883" cy="3643349"/>
            <a:chOff x="4333864" y="3134789"/>
            <a:chExt cx="3484883" cy="3643349"/>
          </a:xfrm>
        </p:grpSpPr>
        <p:pic>
          <p:nvPicPr>
            <p:cNvPr id="5" name="Picture 5" descr="A picture containing wall, indoor, decorated&#10;&#10;Description automatically generated">
              <a:extLst>
                <a:ext uri="{FF2B5EF4-FFF2-40B4-BE49-F238E27FC236}">
                  <a16:creationId xmlns:a16="http://schemas.microsoft.com/office/drawing/2014/main" id="{7A958613-266A-FF01-592B-0A59FC10AD8D}"/>
                </a:ext>
              </a:extLst>
            </p:cNvPr>
            <p:cNvPicPr>
              <a:picLocks noChangeAspect="1"/>
            </p:cNvPicPr>
            <p:nvPr/>
          </p:nvPicPr>
          <p:blipFill rotWithShape="1">
            <a:blip r:embed="rId4"/>
            <a:srcRect l="747" t="47164" r="-448" b="1900"/>
            <a:stretch/>
          </p:blipFill>
          <p:spPr>
            <a:xfrm>
              <a:off x="4403138" y="4291856"/>
              <a:ext cx="3244492" cy="2486282"/>
            </a:xfrm>
            <a:prstGeom prst="rect">
              <a:avLst/>
            </a:prstGeom>
          </p:spPr>
        </p:pic>
        <p:pic>
          <p:nvPicPr>
            <p:cNvPr id="9" name="Picture 8" descr="A picture containing television, monitor, screen, indoor&#10;&#10;Description automatically generated">
              <a:extLst>
                <a:ext uri="{FF2B5EF4-FFF2-40B4-BE49-F238E27FC236}">
                  <a16:creationId xmlns:a16="http://schemas.microsoft.com/office/drawing/2014/main" id="{B27924F3-3B0B-A20C-E2F8-8C58DE7ABB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57634">
              <a:off x="4333864" y="3134789"/>
              <a:ext cx="3484883" cy="1148044"/>
            </a:xfrm>
            <a:prstGeom prst="rect">
              <a:avLst/>
            </a:prstGeom>
          </p:spPr>
        </p:pic>
        <p:sp>
          <p:nvSpPr>
            <p:cNvPr id="10" name="Content Placeholder 2">
              <a:extLst>
                <a:ext uri="{FF2B5EF4-FFF2-40B4-BE49-F238E27FC236}">
                  <a16:creationId xmlns:a16="http://schemas.microsoft.com/office/drawing/2014/main" id="{55B169F0-0D6A-FB66-3F50-88B2AFC14D5C}"/>
                </a:ext>
              </a:extLst>
            </p:cNvPr>
            <p:cNvSpPr txBox="1">
              <a:spLocks/>
            </p:cNvSpPr>
            <p:nvPr/>
          </p:nvSpPr>
          <p:spPr>
            <a:xfrm>
              <a:off x="4911747" y="3409710"/>
              <a:ext cx="2396617" cy="59757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3200" b="1" dirty="0">
                  <a:solidFill>
                    <a:schemeClr val="bg1"/>
                  </a:solidFill>
                  <a:latin typeface="Söhne Halbfett"/>
                  <a:cs typeface="Calibri"/>
                </a:rPr>
                <a:t>Our lungs</a:t>
              </a:r>
            </a:p>
          </p:txBody>
        </p:sp>
      </p:grpSp>
      <p:grpSp>
        <p:nvGrpSpPr>
          <p:cNvPr id="15" name="Group 14">
            <a:extLst>
              <a:ext uri="{FF2B5EF4-FFF2-40B4-BE49-F238E27FC236}">
                <a16:creationId xmlns:a16="http://schemas.microsoft.com/office/drawing/2014/main" id="{BEF86024-E246-A6B2-8CF4-BC141B104333}"/>
              </a:ext>
            </a:extLst>
          </p:cNvPr>
          <p:cNvGrpSpPr/>
          <p:nvPr/>
        </p:nvGrpSpPr>
        <p:grpSpPr>
          <a:xfrm>
            <a:off x="8127176" y="2862468"/>
            <a:ext cx="3484883" cy="3618054"/>
            <a:chOff x="8127176" y="3143812"/>
            <a:chExt cx="3484883" cy="3618054"/>
          </a:xfrm>
        </p:grpSpPr>
        <p:pic>
          <p:nvPicPr>
            <p:cNvPr id="6" name="Picture 6" descr="A picture containing indoor&#10;&#10;Description automatically generated">
              <a:extLst>
                <a:ext uri="{FF2B5EF4-FFF2-40B4-BE49-F238E27FC236}">
                  <a16:creationId xmlns:a16="http://schemas.microsoft.com/office/drawing/2014/main" id="{8F601E87-7606-6E34-9CAA-61A785E19539}"/>
                </a:ext>
              </a:extLst>
            </p:cNvPr>
            <p:cNvPicPr>
              <a:picLocks noChangeAspect="1"/>
            </p:cNvPicPr>
            <p:nvPr/>
          </p:nvPicPr>
          <p:blipFill rotWithShape="1">
            <a:blip r:embed="rId5"/>
            <a:srcRect l="13004" t="-141"/>
            <a:stretch/>
          </p:blipFill>
          <p:spPr>
            <a:xfrm>
              <a:off x="8284644" y="4291856"/>
              <a:ext cx="3163908" cy="2470010"/>
            </a:xfrm>
            <a:prstGeom prst="rect">
              <a:avLst/>
            </a:prstGeom>
          </p:spPr>
        </p:pic>
        <p:pic>
          <p:nvPicPr>
            <p:cNvPr id="11" name="Picture 10" descr="A picture containing television, monitor, screen, indoor&#10;&#10;Description automatically generated">
              <a:extLst>
                <a:ext uri="{FF2B5EF4-FFF2-40B4-BE49-F238E27FC236}">
                  <a16:creationId xmlns:a16="http://schemas.microsoft.com/office/drawing/2014/main" id="{BC62BAE8-D447-3BC2-8C72-1C9F15ED54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7176" y="3143812"/>
              <a:ext cx="3484883" cy="1148044"/>
            </a:xfrm>
            <a:prstGeom prst="rect">
              <a:avLst/>
            </a:prstGeom>
          </p:spPr>
        </p:pic>
        <p:sp>
          <p:nvSpPr>
            <p:cNvPr id="12" name="Content Placeholder 2">
              <a:extLst>
                <a:ext uri="{FF2B5EF4-FFF2-40B4-BE49-F238E27FC236}">
                  <a16:creationId xmlns:a16="http://schemas.microsoft.com/office/drawing/2014/main" id="{A90CCDAA-1862-5191-1955-A1C697E88AAA}"/>
                </a:ext>
              </a:extLst>
            </p:cNvPr>
            <p:cNvSpPr txBox="1">
              <a:spLocks/>
            </p:cNvSpPr>
            <p:nvPr/>
          </p:nvSpPr>
          <p:spPr>
            <a:xfrm>
              <a:off x="8647048" y="3436938"/>
              <a:ext cx="2440257" cy="59757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3200" b="1" dirty="0">
                  <a:solidFill>
                    <a:schemeClr val="bg1"/>
                  </a:solidFill>
                  <a:latin typeface="Söhne Halbfett"/>
                  <a:cs typeface="Calibri"/>
                </a:rPr>
                <a:t>Our bones</a:t>
              </a:r>
            </a:p>
          </p:txBody>
        </p:sp>
      </p:grpSp>
    </p:spTree>
    <p:extLst>
      <p:ext uri="{BB962C8B-B14F-4D97-AF65-F5344CB8AC3E}">
        <p14:creationId xmlns:p14="http://schemas.microsoft.com/office/powerpoint/2010/main" val="1765100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p:tgtEl>
                                          <p:spTgt spid="13"/>
                                        </p:tgtEl>
                                        <p:attrNameLst>
                                          <p:attrName>ppt_y</p:attrName>
                                        </p:attrNameLst>
                                      </p:cBhvr>
                                      <p:tavLst>
                                        <p:tav tm="0">
                                          <p:val>
                                            <p:strVal val="#ppt_y+#ppt_h*1.125000"/>
                                          </p:val>
                                        </p:tav>
                                        <p:tav tm="100000">
                                          <p:val>
                                            <p:strVal val="#ppt_y"/>
                                          </p:val>
                                        </p:tav>
                                      </p:tavLst>
                                    </p:anim>
                                    <p:animEffect transition="in" filter="wipe(up)">
                                      <p:cBhvr>
                                        <p:cTn id="8" dur="500"/>
                                        <p:tgtEl>
                                          <p:spTgt spid="1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p:tgtEl>
                                          <p:spTgt spid="14"/>
                                        </p:tgtEl>
                                        <p:attrNameLst>
                                          <p:attrName>ppt_y</p:attrName>
                                        </p:attrNameLst>
                                      </p:cBhvr>
                                      <p:tavLst>
                                        <p:tav tm="0">
                                          <p:val>
                                            <p:strVal val="#ppt_y+#ppt_h*1.125000"/>
                                          </p:val>
                                        </p:tav>
                                        <p:tav tm="100000">
                                          <p:val>
                                            <p:strVal val="#ppt_y"/>
                                          </p:val>
                                        </p:tav>
                                      </p:tavLst>
                                    </p:anim>
                                    <p:animEffect transition="in" filter="wipe(up)">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p:tgtEl>
                                          <p:spTgt spid="15"/>
                                        </p:tgtEl>
                                        <p:attrNameLst>
                                          <p:attrName>ppt_y</p:attrName>
                                        </p:attrNameLst>
                                      </p:cBhvr>
                                      <p:tavLst>
                                        <p:tav tm="0">
                                          <p:val>
                                            <p:strVal val="#ppt_y+#ppt_h*1.125000"/>
                                          </p:val>
                                        </p:tav>
                                        <p:tav tm="100000">
                                          <p:val>
                                            <p:strVal val="#ppt_y"/>
                                          </p:val>
                                        </p:tav>
                                      </p:tavLst>
                                    </p:anim>
                                    <p:animEffect transition="in" filter="wipe(up)">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xit" presetSubtype="4" fill="hold" nodeType="clickEffect">
                                  <p:stCondLst>
                                    <p:cond delay="0"/>
                                  </p:stCondLst>
                                  <p:childTnLst>
                                    <p:anim calcmode="lin" valueType="num">
                                      <p:cBhvr additive="base">
                                        <p:cTn id="24" dur="500"/>
                                        <p:tgtEl>
                                          <p:spTgt spid="13"/>
                                        </p:tgtEl>
                                        <p:attrNameLst>
                                          <p:attrName>ppt_y</p:attrName>
                                        </p:attrNameLst>
                                      </p:cBhvr>
                                      <p:tavLst>
                                        <p:tav tm="0">
                                          <p:val>
                                            <p:strVal val="#ppt_y"/>
                                          </p:val>
                                        </p:tav>
                                        <p:tav tm="100000">
                                          <p:val>
                                            <p:strVal val="#ppt_y+#ppt_h*1.125000"/>
                                          </p:val>
                                        </p:tav>
                                      </p:tavLst>
                                    </p:anim>
                                    <p:animEffect transition="out" filter="wipe(down)">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2" presetClass="exit" presetSubtype="4" fill="hold" nodeType="clickEffect">
                                  <p:stCondLst>
                                    <p:cond delay="0"/>
                                  </p:stCondLst>
                                  <p:childTnLst>
                                    <p:anim calcmode="lin" valueType="num">
                                      <p:cBhvr additive="base">
                                        <p:cTn id="30" dur="500"/>
                                        <p:tgtEl>
                                          <p:spTgt spid="15"/>
                                        </p:tgtEl>
                                        <p:attrNameLst>
                                          <p:attrName>ppt_y</p:attrName>
                                        </p:attrNameLst>
                                      </p:cBhvr>
                                      <p:tavLst>
                                        <p:tav tm="0">
                                          <p:val>
                                            <p:strVal val="#ppt_y"/>
                                          </p:val>
                                        </p:tav>
                                        <p:tav tm="100000">
                                          <p:val>
                                            <p:strVal val="#ppt_y+#ppt_h*1.125000"/>
                                          </p:val>
                                        </p:tav>
                                      </p:tavLst>
                                    </p:anim>
                                    <p:animEffect transition="out" filter="wipe(down)">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6DCD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FCFEA-4AA5-F6EC-BCD4-714EC0E4A8E6}"/>
              </a:ext>
            </a:extLst>
          </p:cNvPr>
          <p:cNvSpPr>
            <a:spLocks noGrp="1"/>
          </p:cNvSpPr>
          <p:nvPr>
            <p:ph type="title"/>
          </p:nvPr>
        </p:nvSpPr>
        <p:spPr/>
        <p:txBody>
          <a:bodyPr/>
          <a:lstStyle/>
          <a:p>
            <a:r>
              <a:rPr lang="en-GB" b="1" dirty="0">
                <a:solidFill>
                  <a:srgbClr val="FF3EB5"/>
                </a:solidFill>
                <a:latin typeface="Söhne Halbfett" panose="020B0303030202060203" pitchFamily="34" charset="77"/>
                <a:cs typeface="Calibri Light"/>
              </a:rPr>
              <a:t>Question 3</a:t>
            </a:r>
            <a:endParaRPr lang="en-GB" b="1" dirty="0">
              <a:solidFill>
                <a:srgbClr val="FF3EB5"/>
              </a:solidFill>
              <a:latin typeface="Söhne Halbfett" panose="020B0303030202060203" pitchFamily="34" charset="77"/>
            </a:endParaRPr>
          </a:p>
        </p:txBody>
      </p:sp>
      <p:sp>
        <p:nvSpPr>
          <p:cNvPr id="3" name="Content Placeholder 2">
            <a:extLst>
              <a:ext uri="{FF2B5EF4-FFF2-40B4-BE49-F238E27FC236}">
                <a16:creationId xmlns:a16="http://schemas.microsoft.com/office/drawing/2014/main" id="{444B1CAE-598C-8D1F-AE1E-2ADBF768960A}"/>
              </a:ext>
            </a:extLst>
          </p:cNvPr>
          <p:cNvSpPr>
            <a:spLocks noGrp="1"/>
          </p:cNvSpPr>
          <p:nvPr>
            <p:ph idx="1"/>
          </p:nvPr>
        </p:nvSpPr>
        <p:spPr>
          <a:xfrm>
            <a:off x="838200" y="1825626"/>
            <a:ext cx="10515600" cy="560128"/>
          </a:xfrm>
        </p:spPr>
        <p:txBody>
          <a:bodyPr vert="horz" lIns="91440" tIns="45720" rIns="91440" bIns="45720" rtlCol="0" anchor="t">
            <a:normAutofit/>
          </a:bodyPr>
          <a:lstStyle/>
          <a:p>
            <a:pPr marL="0" indent="0">
              <a:buNone/>
            </a:pPr>
            <a:r>
              <a:rPr lang="en-GB" dirty="0">
                <a:cs typeface="Calibri" panose="020F0502020204030204"/>
              </a:rPr>
              <a:t>Who has asthma? </a:t>
            </a:r>
            <a:endParaRPr lang="en-GB" dirty="0">
              <a:solidFill>
                <a:srgbClr val="FF0000"/>
              </a:solidFill>
              <a:cs typeface="Calibri" panose="020F0502020204030204"/>
            </a:endParaRPr>
          </a:p>
        </p:txBody>
      </p:sp>
      <p:grpSp>
        <p:nvGrpSpPr>
          <p:cNvPr id="13" name="Group 12">
            <a:extLst>
              <a:ext uri="{FF2B5EF4-FFF2-40B4-BE49-F238E27FC236}">
                <a16:creationId xmlns:a16="http://schemas.microsoft.com/office/drawing/2014/main" id="{AC5B95D4-C9D0-B590-0AD5-2491981C93FF}"/>
              </a:ext>
            </a:extLst>
          </p:cNvPr>
          <p:cNvGrpSpPr/>
          <p:nvPr/>
        </p:nvGrpSpPr>
        <p:grpSpPr>
          <a:xfrm>
            <a:off x="525358" y="2843824"/>
            <a:ext cx="3484883" cy="3256846"/>
            <a:chOff x="424874" y="3110478"/>
            <a:chExt cx="3484883" cy="3256846"/>
          </a:xfrm>
        </p:grpSpPr>
        <p:pic>
          <p:nvPicPr>
            <p:cNvPr id="6" name="Picture 6">
              <a:extLst>
                <a:ext uri="{FF2B5EF4-FFF2-40B4-BE49-F238E27FC236}">
                  <a16:creationId xmlns:a16="http://schemas.microsoft.com/office/drawing/2014/main" id="{F5D0284D-1F85-4FF8-A46B-465B2996A7AB}"/>
                </a:ext>
              </a:extLst>
            </p:cNvPr>
            <p:cNvPicPr>
              <a:picLocks noChangeAspect="1"/>
            </p:cNvPicPr>
            <p:nvPr/>
          </p:nvPicPr>
          <p:blipFill>
            <a:blip r:embed="rId2"/>
            <a:stretch>
              <a:fillRect/>
            </a:stretch>
          </p:blipFill>
          <p:spPr>
            <a:xfrm>
              <a:off x="571048" y="4254316"/>
              <a:ext cx="3192534" cy="2113008"/>
            </a:xfrm>
            <a:prstGeom prst="rect">
              <a:avLst/>
            </a:prstGeom>
          </p:spPr>
        </p:pic>
        <p:pic>
          <p:nvPicPr>
            <p:cNvPr id="7" name="Picture 6" descr="A picture containing television, monitor, screen, indoor&#10;&#10;Description automatically generated">
              <a:extLst>
                <a:ext uri="{FF2B5EF4-FFF2-40B4-BE49-F238E27FC236}">
                  <a16:creationId xmlns:a16="http://schemas.microsoft.com/office/drawing/2014/main" id="{5DA031A2-E22A-2C9A-9C89-31D0CF7961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01280">
              <a:off x="424874" y="3110478"/>
              <a:ext cx="3484883" cy="1148044"/>
            </a:xfrm>
            <a:prstGeom prst="rect">
              <a:avLst/>
            </a:prstGeom>
          </p:spPr>
        </p:pic>
        <p:sp>
          <p:nvSpPr>
            <p:cNvPr id="8" name="Content Placeholder 2">
              <a:extLst>
                <a:ext uri="{FF2B5EF4-FFF2-40B4-BE49-F238E27FC236}">
                  <a16:creationId xmlns:a16="http://schemas.microsoft.com/office/drawing/2014/main" id="{895C1508-4034-98AA-D5EB-E82DEA58B3F8}"/>
                </a:ext>
              </a:extLst>
            </p:cNvPr>
            <p:cNvSpPr txBox="1">
              <a:spLocks/>
            </p:cNvSpPr>
            <p:nvPr/>
          </p:nvSpPr>
          <p:spPr>
            <a:xfrm>
              <a:off x="479105" y="3460878"/>
              <a:ext cx="3376420" cy="453489"/>
            </a:xfrm>
            <a:prstGeom prst="rect">
              <a:avLst/>
            </a:prstGeom>
          </p:spPr>
          <p:txBody>
            <a:bodyPr vert="horz" lIns="91440" tIns="45720" rIns="91440" bIns="45720" rtlCol="0" anchor="t">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3200" b="1" dirty="0">
                  <a:solidFill>
                    <a:schemeClr val="bg1"/>
                  </a:solidFill>
                  <a:latin typeface="Söhne Halbfett" panose="020B0303030202060203" pitchFamily="34" charset="77"/>
                  <a:cs typeface="Calibri"/>
                </a:rPr>
                <a:t>A person of any age</a:t>
              </a:r>
            </a:p>
          </p:txBody>
        </p:sp>
      </p:grpSp>
      <p:grpSp>
        <p:nvGrpSpPr>
          <p:cNvPr id="14" name="Group 13">
            <a:extLst>
              <a:ext uri="{FF2B5EF4-FFF2-40B4-BE49-F238E27FC236}">
                <a16:creationId xmlns:a16="http://schemas.microsoft.com/office/drawing/2014/main" id="{6D775CDC-9573-5084-2007-426659960D04}"/>
              </a:ext>
            </a:extLst>
          </p:cNvPr>
          <p:cNvGrpSpPr/>
          <p:nvPr/>
        </p:nvGrpSpPr>
        <p:grpSpPr>
          <a:xfrm>
            <a:off x="4454042" y="2839618"/>
            <a:ext cx="3484883" cy="3269770"/>
            <a:chOff x="4353558" y="3106272"/>
            <a:chExt cx="3484883" cy="3269770"/>
          </a:xfrm>
        </p:grpSpPr>
        <p:pic>
          <p:nvPicPr>
            <p:cNvPr id="4" name="Picture 4">
              <a:extLst>
                <a:ext uri="{FF2B5EF4-FFF2-40B4-BE49-F238E27FC236}">
                  <a16:creationId xmlns:a16="http://schemas.microsoft.com/office/drawing/2014/main" id="{33A19996-6784-6FB9-52DB-E133B48E836A}"/>
                </a:ext>
              </a:extLst>
            </p:cNvPr>
            <p:cNvPicPr>
              <a:picLocks noChangeAspect="1"/>
            </p:cNvPicPr>
            <p:nvPr/>
          </p:nvPicPr>
          <p:blipFill rotWithShape="1">
            <a:blip r:embed="rId4"/>
            <a:srcRect b="6283"/>
            <a:stretch/>
          </p:blipFill>
          <p:spPr>
            <a:xfrm>
              <a:off x="4434463" y="4254316"/>
              <a:ext cx="3263392" cy="2121726"/>
            </a:xfrm>
            <a:prstGeom prst="rect">
              <a:avLst/>
            </a:prstGeom>
          </p:spPr>
        </p:pic>
        <p:pic>
          <p:nvPicPr>
            <p:cNvPr id="9" name="Picture 8" descr="A picture containing television, monitor, screen, indoor&#10;&#10;Description automatically generated">
              <a:extLst>
                <a:ext uri="{FF2B5EF4-FFF2-40B4-BE49-F238E27FC236}">
                  <a16:creationId xmlns:a16="http://schemas.microsoft.com/office/drawing/2014/main" id="{021D63D4-EF78-C5A8-6CF3-D28010A0CB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54164">
              <a:off x="4353558" y="3106272"/>
              <a:ext cx="3484883" cy="1148044"/>
            </a:xfrm>
            <a:prstGeom prst="rect">
              <a:avLst/>
            </a:prstGeom>
          </p:spPr>
        </p:pic>
        <p:sp>
          <p:nvSpPr>
            <p:cNvPr id="10" name="Content Placeholder 2">
              <a:extLst>
                <a:ext uri="{FF2B5EF4-FFF2-40B4-BE49-F238E27FC236}">
                  <a16:creationId xmlns:a16="http://schemas.microsoft.com/office/drawing/2014/main" id="{E82CAA33-40E1-710A-A515-0B60D6BE358F}"/>
                </a:ext>
              </a:extLst>
            </p:cNvPr>
            <p:cNvSpPr txBox="1">
              <a:spLocks/>
            </p:cNvSpPr>
            <p:nvPr/>
          </p:nvSpPr>
          <p:spPr>
            <a:xfrm>
              <a:off x="4424415" y="3510755"/>
              <a:ext cx="3376420" cy="453489"/>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3200" b="1" dirty="0">
                  <a:solidFill>
                    <a:schemeClr val="bg1"/>
                  </a:solidFill>
                  <a:latin typeface="Söhne Halbfett" panose="020B0303030202060203" pitchFamily="34" charset="77"/>
                  <a:cs typeface="Calibri"/>
                </a:rPr>
                <a:t>Just old people</a:t>
              </a:r>
            </a:p>
          </p:txBody>
        </p:sp>
      </p:grpSp>
      <p:grpSp>
        <p:nvGrpSpPr>
          <p:cNvPr id="15" name="Group 14">
            <a:extLst>
              <a:ext uri="{FF2B5EF4-FFF2-40B4-BE49-F238E27FC236}">
                <a16:creationId xmlns:a16="http://schemas.microsoft.com/office/drawing/2014/main" id="{7B8DE41F-0635-7A2B-E78B-60DC36EDF9DC}"/>
              </a:ext>
            </a:extLst>
          </p:cNvPr>
          <p:cNvGrpSpPr/>
          <p:nvPr/>
        </p:nvGrpSpPr>
        <p:grpSpPr>
          <a:xfrm>
            <a:off x="8363151" y="2839618"/>
            <a:ext cx="3484883" cy="3188376"/>
            <a:chOff x="8262667" y="3106272"/>
            <a:chExt cx="3484883" cy="3187052"/>
          </a:xfrm>
        </p:grpSpPr>
        <p:pic>
          <p:nvPicPr>
            <p:cNvPr id="5" name="Picture 5">
              <a:extLst>
                <a:ext uri="{FF2B5EF4-FFF2-40B4-BE49-F238E27FC236}">
                  <a16:creationId xmlns:a16="http://schemas.microsoft.com/office/drawing/2014/main" id="{82417795-0E1C-BC3A-2BA3-CAC76ECB151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8490858" y="4288342"/>
              <a:ext cx="3130094" cy="2004982"/>
            </a:xfrm>
            <a:prstGeom prst="rect">
              <a:avLst/>
            </a:prstGeom>
          </p:spPr>
        </p:pic>
        <p:pic>
          <p:nvPicPr>
            <p:cNvPr id="11" name="Picture 10" descr="A picture containing television, monitor, screen, indoor&#10;&#10;Description automatically generated">
              <a:extLst>
                <a:ext uri="{FF2B5EF4-FFF2-40B4-BE49-F238E27FC236}">
                  <a16:creationId xmlns:a16="http://schemas.microsoft.com/office/drawing/2014/main" id="{8E57D3B4-8EEC-8C37-80FB-E513E186AD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62667" y="3106272"/>
              <a:ext cx="3484883" cy="1148044"/>
            </a:xfrm>
            <a:prstGeom prst="rect">
              <a:avLst/>
            </a:prstGeom>
          </p:spPr>
        </p:pic>
        <p:sp>
          <p:nvSpPr>
            <p:cNvPr id="12" name="Content Placeholder 2">
              <a:extLst>
                <a:ext uri="{FF2B5EF4-FFF2-40B4-BE49-F238E27FC236}">
                  <a16:creationId xmlns:a16="http://schemas.microsoft.com/office/drawing/2014/main" id="{16ED908F-501B-6B61-8E9E-CFD502DC25B9}"/>
                </a:ext>
              </a:extLst>
            </p:cNvPr>
            <p:cNvSpPr txBox="1">
              <a:spLocks/>
            </p:cNvSpPr>
            <p:nvPr/>
          </p:nvSpPr>
          <p:spPr>
            <a:xfrm>
              <a:off x="8344788" y="3512127"/>
              <a:ext cx="3376420" cy="453489"/>
            </a:xfrm>
            <a:prstGeom prst="rect">
              <a:avLst/>
            </a:prstGeom>
          </p:spPr>
          <p:txBody>
            <a:bodyPr vert="horz" lIns="91440" tIns="45720" rIns="91440" bIns="45720" rtlCol="0" anchor="t">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3200" b="1" dirty="0">
                  <a:solidFill>
                    <a:schemeClr val="bg1"/>
                  </a:solidFill>
                  <a:latin typeface="Söhne Halbfett" panose="020B0303030202060203" pitchFamily="34" charset="77"/>
                  <a:cs typeface="Calibri"/>
                </a:rPr>
                <a:t>Just children</a:t>
              </a:r>
            </a:p>
          </p:txBody>
        </p:sp>
      </p:grpSp>
    </p:spTree>
    <p:extLst>
      <p:ext uri="{BB962C8B-B14F-4D97-AF65-F5344CB8AC3E}">
        <p14:creationId xmlns:p14="http://schemas.microsoft.com/office/powerpoint/2010/main" val="1679013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4"/>
                                        </p:tgtEl>
                                        <p:attrNameLst>
                                          <p:attrName>ppt_x</p:attrName>
                                        </p:attrNameLst>
                                      </p:cBhvr>
                                      <p:tavLst>
                                        <p:tav tm="0">
                                          <p:val>
                                            <p:strVal val="ppt_x"/>
                                          </p:val>
                                        </p:tav>
                                        <p:tav tm="100000">
                                          <p:val>
                                            <p:strVal val="ppt_x"/>
                                          </p:val>
                                        </p:tav>
                                      </p:tavLst>
                                    </p:anim>
                                    <p:anim calcmode="lin" valueType="num">
                                      <p:cBhvr additive="base">
                                        <p:cTn id="25" dur="500"/>
                                        <p:tgtEl>
                                          <p:spTgt spid="14"/>
                                        </p:tgtEl>
                                        <p:attrNameLst>
                                          <p:attrName>ppt_y</p:attrName>
                                        </p:attrNameLst>
                                      </p:cBhvr>
                                      <p:tavLst>
                                        <p:tav tm="0">
                                          <p:val>
                                            <p:strVal val="ppt_y"/>
                                          </p:val>
                                        </p:tav>
                                        <p:tav tm="100000">
                                          <p:val>
                                            <p:strVal val="1+ppt_h/2"/>
                                          </p:val>
                                        </p:tav>
                                      </p:tavLst>
                                    </p:anim>
                                    <p:set>
                                      <p:cBhvr>
                                        <p:cTn id="26" dur="1" fill="hold">
                                          <p:stCondLst>
                                            <p:cond delay="499"/>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5"/>
                                        </p:tgtEl>
                                        <p:attrNameLst>
                                          <p:attrName>ppt_x</p:attrName>
                                        </p:attrNameLst>
                                      </p:cBhvr>
                                      <p:tavLst>
                                        <p:tav tm="0">
                                          <p:val>
                                            <p:strVal val="ppt_x"/>
                                          </p:val>
                                        </p:tav>
                                        <p:tav tm="100000">
                                          <p:val>
                                            <p:strVal val="ppt_x"/>
                                          </p:val>
                                        </p:tav>
                                      </p:tavLst>
                                    </p:anim>
                                    <p:anim calcmode="lin" valueType="num">
                                      <p:cBhvr additive="base">
                                        <p:cTn id="31" dur="500"/>
                                        <p:tgtEl>
                                          <p:spTgt spid="15"/>
                                        </p:tgtEl>
                                        <p:attrNameLst>
                                          <p:attrName>ppt_y</p:attrName>
                                        </p:attrNameLst>
                                      </p:cBhvr>
                                      <p:tavLst>
                                        <p:tav tm="0">
                                          <p:val>
                                            <p:strVal val="ppt_y"/>
                                          </p:val>
                                        </p:tav>
                                        <p:tav tm="100000">
                                          <p:val>
                                            <p:strVal val="1+ppt_h/2"/>
                                          </p:val>
                                        </p:tav>
                                      </p:tavLst>
                                    </p:anim>
                                    <p:set>
                                      <p:cBhvr>
                                        <p:cTn id="32"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6DCD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55015-84F8-6E64-8A6B-A664A6FADE93}"/>
              </a:ext>
            </a:extLst>
          </p:cNvPr>
          <p:cNvSpPr>
            <a:spLocks noGrp="1"/>
          </p:cNvSpPr>
          <p:nvPr>
            <p:ph type="title"/>
          </p:nvPr>
        </p:nvSpPr>
        <p:spPr/>
        <p:txBody>
          <a:bodyPr/>
          <a:lstStyle/>
          <a:p>
            <a:r>
              <a:rPr lang="en-GB" b="1" dirty="0">
                <a:solidFill>
                  <a:srgbClr val="FF3EB5"/>
                </a:solidFill>
                <a:latin typeface="Söhne Halbfett" panose="020B0303030202060203" pitchFamily="34" charset="77"/>
                <a:cs typeface="Calibri Light"/>
              </a:rPr>
              <a:t>Question 4</a:t>
            </a:r>
            <a:endParaRPr lang="en-GB" b="1" dirty="0">
              <a:solidFill>
                <a:srgbClr val="FF3EB5"/>
              </a:solidFill>
              <a:latin typeface="Söhne Halbfett" panose="020B0303030202060203" pitchFamily="34" charset="77"/>
            </a:endParaRPr>
          </a:p>
        </p:txBody>
      </p:sp>
      <p:sp>
        <p:nvSpPr>
          <p:cNvPr id="3" name="Content Placeholder 2">
            <a:extLst>
              <a:ext uri="{FF2B5EF4-FFF2-40B4-BE49-F238E27FC236}">
                <a16:creationId xmlns:a16="http://schemas.microsoft.com/office/drawing/2014/main" id="{96AACD35-0C27-98CE-5614-C3242BEB2728}"/>
              </a:ext>
            </a:extLst>
          </p:cNvPr>
          <p:cNvSpPr>
            <a:spLocks noGrp="1"/>
          </p:cNvSpPr>
          <p:nvPr>
            <p:ph idx="1"/>
          </p:nvPr>
        </p:nvSpPr>
        <p:spPr>
          <a:xfrm>
            <a:off x="838200" y="1825625"/>
            <a:ext cx="10515600" cy="643255"/>
          </a:xfrm>
        </p:spPr>
        <p:txBody>
          <a:bodyPr vert="horz" lIns="91440" tIns="45720" rIns="91440" bIns="45720" rtlCol="0" anchor="t">
            <a:normAutofit/>
          </a:bodyPr>
          <a:lstStyle/>
          <a:p>
            <a:pPr marL="0" indent="0">
              <a:buNone/>
            </a:pPr>
            <a:r>
              <a:rPr lang="en-GB" dirty="0">
                <a:latin typeface="Söhne Leicht" panose="020B0303030202060203" pitchFamily="34" charset="77"/>
                <a:cs typeface="Calibri" panose="020F0502020204030204"/>
              </a:rPr>
              <a:t>How many people in the UK are living with asthma?</a:t>
            </a:r>
          </a:p>
        </p:txBody>
      </p:sp>
      <p:sp>
        <p:nvSpPr>
          <p:cNvPr id="4" name="Content Placeholder 2">
            <a:extLst>
              <a:ext uri="{FF2B5EF4-FFF2-40B4-BE49-F238E27FC236}">
                <a16:creationId xmlns:a16="http://schemas.microsoft.com/office/drawing/2014/main" id="{B29FDCEF-C8FE-7D96-4E2F-B0B11FA345FD}"/>
              </a:ext>
            </a:extLst>
          </p:cNvPr>
          <p:cNvSpPr txBox="1">
            <a:spLocks/>
          </p:cNvSpPr>
          <p:nvPr/>
        </p:nvSpPr>
        <p:spPr>
          <a:xfrm>
            <a:off x="818345" y="5361060"/>
            <a:ext cx="10515600" cy="80795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dirty="0">
                <a:latin typeface="Söhne Leicht"/>
                <a:cs typeface="Calibri" panose="020F0502020204030204"/>
              </a:rPr>
              <a:t>That's a big number! </a:t>
            </a:r>
            <a:r>
              <a:rPr lang="en-GB" sz="2400" b="1" dirty="0">
                <a:latin typeface="Söhne Halbfett"/>
                <a:cs typeface="Calibri" panose="020F0502020204030204"/>
              </a:rPr>
              <a:t>7.2 million people in the UK have asthma. </a:t>
            </a:r>
            <a:r>
              <a:rPr lang="en-GB" sz="2400" dirty="0">
                <a:latin typeface="Söhne Leicht"/>
                <a:cs typeface="Calibri" panose="020F0502020204030204"/>
              </a:rPr>
              <a:t>That's around 1 in 11 people or 2-3 in every classroom. </a:t>
            </a:r>
            <a:endParaRPr lang="en-GB" dirty="0">
              <a:solidFill>
                <a:srgbClr val="FF0000"/>
              </a:solidFill>
              <a:latin typeface="Söhne Leicht"/>
              <a:cs typeface="Calibri" panose="020F0502020204030204"/>
            </a:endParaRPr>
          </a:p>
        </p:txBody>
      </p:sp>
      <p:grpSp>
        <p:nvGrpSpPr>
          <p:cNvPr id="15" name="Group 14">
            <a:extLst>
              <a:ext uri="{FF2B5EF4-FFF2-40B4-BE49-F238E27FC236}">
                <a16:creationId xmlns:a16="http://schemas.microsoft.com/office/drawing/2014/main" id="{CFE2D30C-DF1A-6BFC-5CA5-F1539D53470B}"/>
              </a:ext>
            </a:extLst>
          </p:cNvPr>
          <p:cNvGrpSpPr/>
          <p:nvPr/>
        </p:nvGrpSpPr>
        <p:grpSpPr>
          <a:xfrm>
            <a:off x="865023" y="2673079"/>
            <a:ext cx="2253617" cy="1092082"/>
            <a:chOff x="865023" y="2673079"/>
            <a:chExt cx="2253617" cy="1092082"/>
          </a:xfrm>
        </p:grpSpPr>
        <p:pic>
          <p:nvPicPr>
            <p:cNvPr id="5" name="Picture 4" descr="A picture containing television, monitor, screen, indoor&#10;&#10;Description automatically generated">
              <a:extLst>
                <a:ext uri="{FF2B5EF4-FFF2-40B4-BE49-F238E27FC236}">
                  <a16:creationId xmlns:a16="http://schemas.microsoft.com/office/drawing/2014/main" id="{2D0AAF91-ECE6-1ACC-F218-691587DBB9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4696">
              <a:off x="865023" y="2673079"/>
              <a:ext cx="2253617" cy="1092082"/>
            </a:xfrm>
            <a:prstGeom prst="rect">
              <a:avLst/>
            </a:prstGeom>
          </p:spPr>
        </p:pic>
        <p:sp>
          <p:nvSpPr>
            <p:cNvPr id="6" name="Content Placeholder 2">
              <a:extLst>
                <a:ext uri="{FF2B5EF4-FFF2-40B4-BE49-F238E27FC236}">
                  <a16:creationId xmlns:a16="http://schemas.microsoft.com/office/drawing/2014/main" id="{113D9932-8933-1E09-0410-564C8822C0CD}"/>
                </a:ext>
              </a:extLst>
            </p:cNvPr>
            <p:cNvSpPr txBox="1">
              <a:spLocks/>
            </p:cNvSpPr>
            <p:nvPr/>
          </p:nvSpPr>
          <p:spPr>
            <a:xfrm>
              <a:off x="1191217" y="3027701"/>
              <a:ext cx="1571641" cy="526382"/>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3200" b="1" dirty="0">
                  <a:solidFill>
                    <a:schemeClr val="bg1"/>
                  </a:solidFill>
                  <a:latin typeface="Söhne Halbfett" panose="020B0303030202060203" pitchFamily="34" charset="77"/>
                  <a:cs typeface="Calibri"/>
                </a:rPr>
                <a:t>1,000</a:t>
              </a:r>
            </a:p>
          </p:txBody>
        </p:sp>
      </p:grpSp>
      <p:grpSp>
        <p:nvGrpSpPr>
          <p:cNvPr id="16" name="Group 15">
            <a:extLst>
              <a:ext uri="{FF2B5EF4-FFF2-40B4-BE49-F238E27FC236}">
                <a16:creationId xmlns:a16="http://schemas.microsoft.com/office/drawing/2014/main" id="{2F3F672F-2532-89B7-0D5F-4349E941AC89}"/>
              </a:ext>
            </a:extLst>
          </p:cNvPr>
          <p:cNvGrpSpPr/>
          <p:nvPr/>
        </p:nvGrpSpPr>
        <p:grpSpPr>
          <a:xfrm>
            <a:off x="850228" y="3759632"/>
            <a:ext cx="2253617" cy="1092082"/>
            <a:chOff x="2581769" y="4064894"/>
            <a:chExt cx="2253617" cy="1092082"/>
          </a:xfrm>
        </p:grpSpPr>
        <p:pic>
          <p:nvPicPr>
            <p:cNvPr id="7" name="Picture 6" descr="A picture containing television, monitor, screen, indoor&#10;&#10;Description automatically generated">
              <a:extLst>
                <a:ext uri="{FF2B5EF4-FFF2-40B4-BE49-F238E27FC236}">
                  <a16:creationId xmlns:a16="http://schemas.microsoft.com/office/drawing/2014/main" id="{8CD8C96B-A9E2-2169-945A-590A88CC4CB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4696">
              <a:off x="2581769" y="4064894"/>
              <a:ext cx="2253617" cy="1092082"/>
            </a:xfrm>
            <a:prstGeom prst="rect">
              <a:avLst/>
            </a:prstGeom>
          </p:spPr>
        </p:pic>
        <p:sp>
          <p:nvSpPr>
            <p:cNvPr id="8" name="Content Placeholder 2">
              <a:extLst>
                <a:ext uri="{FF2B5EF4-FFF2-40B4-BE49-F238E27FC236}">
                  <a16:creationId xmlns:a16="http://schemas.microsoft.com/office/drawing/2014/main" id="{EA39DA20-C097-1FB7-2E75-1DB257B151EE}"/>
                </a:ext>
              </a:extLst>
            </p:cNvPr>
            <p:cNvSpPr txBox="1">
              <a:spLocks/>
            </p:cNvSpPr>
            <p:nvPr/>
          </p:nvSpPr>
          <p:spPr>
            <a:xfrm>
              <a:off x="2762858" y="4421908"/>
              <a:ext cx="1819314" cy="526382"/>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3200" b="1" dirty="0">
                  <a:solidFill>
                    <a:schemeClr val="bg1"/>
                  </a:solidFill>
                  <a:latin typeface="Söhne Halbfett" panose="020B0303030202060203" pitchFamily="34" charset="77"/>
                  <a:cs typeface="Calibri"/>
                </a:rPr>
                <a:t>10,000</a:t>
              </a:r>
            </a:p>
          </p:txBody>
        </p:sp>
      </p:grpSp>
      <p:grpSp>
        <p:nvGrpSpPr>
          <p:cNvPr id="17" name="Group 16">
            <a:extLst>
              <a:ext uri="{FF2B5EF4-FFF2-40B4-BE49-F238E27FC236}">
                <a16:creationId xmlns:a16="http://schemas.microsoft.com/office/drawing/2014/main" id="{69D87335-54DD-9623-1A97-201E3CAF215C}"/>
              </a:ext>
            </a:extLst>
          </p:cNvPr>
          <p:cNvGrpSpPr/>
          <p:nvPr/>
        </p:nvGrpSpPr>
        <p:grpSpPr>
          <a:xfrm>
            <a:off x="4345969" y="2673079"/>
            <a:ext cx="2253617" cy="1092082"/>
            <a:chOff x="4634419" y="2673079"/>
            <a:chExt cx="2253617" cy="1092082"/>
          </a:xfrm>
        </p:grpSpPr>
        <p:pic>
          <p:nvPicPr>
            <p:cNvPr id="9" name="Picture 8" descr="A picture containing television, monitor, screen, indoor&#10;&#10;Description automatically generated">
              <a:extLst>
                <a:ext uri="{FF2B5EF4-FFF2-40B4-BE49-F238E27FC236}">
                  <a16:creationId xmlns:a16="http://schemas.microsoft.com/office/drawing/2014/main" id="{31ECDEE3-ED96-79C7-F8E0-FA15E87E8D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4696">
              <a:off x="4634419" y="2673079"/>
              <a:ext cx="2253617" cy="1092082"/>
            </a:xfrm>
            <a:prstGeom prst="rect">
              <a:avLst/>
            </a:prstGeom>
          </p:spPr>
        </p:pic>
        <p:sp>
          <p:nvSpPr>
            <p:cNvPr id="10" name="Content Placeholder 2">
              <a:extLst>
                <a:ext uri="{FF2B5EF4-FFF2-40B4-BE49-F238E27FC236}">
                  <a16:creationId xmlns:a16="http://schemas.microsoft.com/office/drawing/2014/main" id="{F71896A0-0952-A12A-E234-6BD30B6F8F53}"/>
                </a:ext>
              </a:extLst>
            </p:cNvPr>
            <p:cNvSpPr txBox="1">
              <a:spLocks/>
            </p:cNvSpPr>
            <p:nvPr/>
          </p:nvSpPr>
          <p:spPr>
            <a:xfrm>
              <a:off x="4655739" y="3029569"/>
              <a:ext cx="2210975" cy="526382"/>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3200" b="1" dirty="0">
                  <a:solidFill>
                    <a:schemeClr val="bg1"/>
                  </a:solidFill>
                  <a:latin typeface="Söhne Halbfett" panose="020B0303030202060203" pitchFamily="34" charset="77"/>
                  <a:cs typeface="Calibri"/>
                </a:rPr>
                <a:t>100,000</a:t>
              </a:r>
            </a:p>
          </p:txBody>
        </p:sp>
      </p:grpSp>
      <p:grpSp>
        <p:nvGrpSpPr>
          <p:cNvPr id="19" name="Group 18">
            <a:extLst>
              <a:ext uri="{FF2B5EF4-FFF2-40B4-BE49-F238E27FC236}">
                <a16:creationId xmlns:a16="http://schemas.microsoft.com/office/drawing/2014/main" id="{F01F22FD-7E6A-5FDD-73D8-B891DF9963F4}"/>
              </a:ext>
            </a:extLst>
          </p:cNvPr>
          <p:cNvGrpSpPr/>
          <p:nvPr/>
        </p:nvGrpSpPr>
        <p:grpSpPr>
          <a:xfrm>
            <a:off x="7729278" y="2673079"/>
            <a:ext cx="2738916" cy="1092082"/>
            <a:chOff x="8120345" y="2729483"/>
            <a:chExt cx="2738916" cy="1092082"/>
          </a:xfrm>
        </p:grpSpPr>
        <p:pic>
          <p:nvPicPr>
            <p:cNvPr id="11" name="Picture 10" descr="A picture containing television, monitor, screen, indoor&#10;&#10;Description automatically generated">
              <a:extLst>
                <a:ext uri="{FF2B5EF4-FFF2-40B4-BE49-F238E27FC236}">
                  <a16:creationId xmlns:a16="http://schemas.microsoft.com/office/drawing/2014/main" id="{F0BD8CDC-0483-8F5D-F43A-74F6775F2B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696">
              <a:off x="8120345" y="2729483"/>
              <a:ext cx="2738916" cy="1092082"/>
            </a:xfrm>
            <a:prstGeom prst="rect">
              <a:avLst/>
            </a:prstGeom>
          </p:spPr>
        </p:pic>
        <p:sp>
          <p:nvSpPr>
            <p:cNvPr id="12" name="Content Placeholder 2">
              <a:extLst>
                <a:ext uri="{FF2B5EF4-FFF2-40B4-BE49-F238E27FC236}">
                  <a16:creationId xmlns:a16="http://schemas.microsoft.com/office/drawing/2014/main" id="{16919160-6DDE-A235-6895-65E6554E7F1F}"/>
                </a:ext>
              </a:extLst>
            </p:cNvPr>
            <p:cNvSpPr txBox="1">
              <a:spLocks/>
            </p:cNvSpPr>
            <p:nvPr/>
          </p:nvSpPr>
          <p:spPr>
            <a:xfrm>
              <a:off x="8214587" y="3084596"/>
              <a:ext cx="2550432" cy="526382"/>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3200" b="1" dirty="0">
                  <a:solidFill>
                    <a:schemeClr val="bg1"/>
                  </a:solidFill>
                  <a:latin typeface="Söhne Halbfett" panose="020B0303030202060203" pitchFamily="34" charset="77"/>
                  <a:cs typeface="Calibri"/>
                </a:rPr>
                <a:t>1,000,000</a:t>
              </a:r>
            </a:p>
          </p:txBody>
        </p:sp>
      </p:grpSp>
      <p:grpSp>
        <p:nvGrpSpPr>
          <p:cNvPr id="18" name="Group 17">
            <a:extLst>
              <a:ext uri="{FF2B5EF4-FFF2-40B4-BE49-F238E27FC236}">
                <a16:creationId xmlns:a16="http://schemas.microsoft.com/office/drawing/2014/main" id="{D1FD21B8-3CE0-2603-CF4D-FAA30F228B1D}"/>
              </a:ext>
            </a:extLst>
          </p:cNvPr>
          <p:cNvGrpSpPr/>
          <p:nvPr/>
        </p:nvGrpSpPr>
        <p:grpSpPr>
          <a:xfrm>
            <a:off x="7683073" y="3758773"/>
            <a:ext cx="2740416" cy="1092082"/>
            <a:chOff x="6005402" y="4094385"/>
            <a:chExt cx="2740416" cy="1092082"/>
          </a:xfrm>
        </p:grpSpPr>
        <p:pic>
          <p:nvPicPr>
            <p:cNvPr id="13" name="Picture 12" descr="A picture containing television, monitor, screen, indoor&#10;&#10;Description automatically generated">
              <a:extLst>
                <a:ext uri="{FF2B5EF4-FFF2-40B4-BE49-F238E27FC236}">
                  <a16:creationId xmlns:a16="http://schemas.microsoft.com/office/drawing/2014/main" id="{27DA0B20-3A08-8927-AFA1-EB1FFFBB68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696">
              <a:off x="6005402" y="4094385"/>
              <a:ext cx="2740416" cy="1092082"/>
            </a:xfrm>
            <a:prstGeom prst="rect">
              <a:avLst/>
            </a:prstGeom>
          </p:spPr>
        </p:pic>
        <p:sp>
          <p:nvSpPr>
            <p:cNvPr id="14" name="Content Placeholder 2">
              <a:extLst>
                <a:ext uri="{FF2B5EF4-FFF2-40B4-BE49-F238E27FC236}">
                  <a16:creationId xmlns:a16="http://schemas.microsoft.com/office/drawing/2014/main" id="{F7357A8F-006B-D9E8-96B2-F65B539A84C9}"/>
                </a:ext>
              </a:extLst>
            </p:cNvPr>
            <p:cNvSpPr txBox="1">
              <a:spLocks/>
            </p:cNvSpPr>
            <p:nvPr/>
          </p:nvSpPr>
          <p:spPr>
            <a:xfrm>
              <a:off x="6100394" y="4443619"/>
              <a:ext cx="2550432" cy="526382"/>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3200" b="1" dirty="0">
                  <a:solidFill>
                    <a:schemeClr val="bg1"/>
                  </a:solidFill>
                  <a:latin typeface="Söhne Halbfett"/>
                  <a:cs typeface="Calibri"/>
                </a:rPr>
                <a:t>7,200,000</a:t>
              </a:r>
              <a:endParaRPr lang="en-GB" sz="3200" b="1" dirty="0">
                <a:solidFill>
                  <a:schemeClr val="bg1"/>
                </a:solidFill>
                <a:latin typeface="Söhne Halbfett" panose="020B0303030202060203" pitchFamily="34" charset="77"/>
                <a:cs typeface="Calibri"/>
              </a:endParaRPr>
            </a:p>
          </p:txBody>
        </p:sp>
      </p:grpSp>
      <p:grpSp>
        <p:nvGrpSpPr>
          <p:cNvPr id="20" name="Group 19">
            <a:extLst>
              <a:ext uri="{FF2B5EF4-FFF2-40B4-BE49-F238E27FC236}">
                <a16:creationId xmlns:a16="http://schemas.microsoft.com/office/drawing/2014/main" id="{7E80DA41-2CC0-6442-01B9-F2548C3B6315}"/>
              </a:ext>
            </a:extLst>
          </p:cNvPr>
          <p:cNvGrpSpPr/>
          <p:nvPr/>
        </p:nvGrpSpPr>
        <p:grpSpPr>
          <a:xfrm>
            <a:off x="4228528" y="3825157"/>
            <a:ext cx="2253617" cy="1092082"/>
            <a:chOff x="4634419" y="2673079"/>
            <a:chExt cx="2253617" cy="1092082"/>
          </a:xfrm>
        </p:grpSpPr>
        <p:pic>
          <p:nvPicPr>
            <p:cNvPr id="21" name="Picture 20" descr="A picture containing television, monitor, screen, indoor&#10;&#10;Description automatically generated">
              <a:extLst>
                <a:ext uri="{FF2B5EF4-FFF2-40B4-BE49-F238E27FC236}">
                  <a16:creationId xmlns:a16="http://schemas.microsoft.com/office/drawing/2014/main" id="{40BF25A0-E01C-CD17-1A32-D1A6EF240F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4696">
              <a:off x="4634419" y="2673079"/>
              <a:ext cx="2253617" cy="1092082"/>
            </a:xfrm>
            <a:prstGeom prst="rect">
              <a:avLst/>
            </a:prstGeom>
          </p:spPr>
        </p:pic>
        <p:sp>
          <p:nvSpPr>
            <p:cNvPr id="22" name="Content Placeholder 2">
              <a:extLst>
                <a:ext uri="{FF2B5EF4-FFF2-40B4-BE49-F238E27FC236}">
                  <a16:creationId xmlns:a16="http://schemas.microsoft.com/office/drawing/2014/main" id="{AD26A8F4-4F5E-1FCA-B484-A3B6C5E24DC1}"/>
                </a:ext>
              </a:extLst>
            </p:cNvPr>
            <p:cNvSpPr txBox="1">
              <a:spLocks/>
            </p:cNvSpPr>
            <p:nvPr/>
          </p:nvSpPr>
          <p:spPr>
            <a:xfrm>
              <a:off x="4655739" y="3029569"/>
              <a:ext cx="2210975" cy="526382"/>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3200" b="1" dirty="0">
                  <a:solidFill>
                    <a:schemeClr val="bg1"/>
                  </a:solidFill>
                  <a:latin typeface="Söhne Halbfett" panose="020B0303030202060203" pitchFamily="34" charset="77"/>
                  <a:cs typeface="Calibri"/>
                </a:rPr>
                <a:t>200,000</a:t>
              </a:r>
            </a:p>
          </p:txBody>
        </p:sp>
      </p:grpSp>
    </p:spTree>
    <p:extLst>
      <p:ext uri="{BB962C8B-B14F-4D97-AF65-F5344CB8AC3E}">
        <p14:creationId xmlns:p14="http://schemas.microsoft.com/office/powerpoint/2010/main" val="146242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7"/>
                                        </p:tgtEl>
                                        <p:attrNameLst>
                                          <p:attrName>ppt_x</p:attrName>
                                        </p:attrNameLst>
                                      </p:cBhvr>
                                      <p:tavLst>
                                        <p:tav tm="0">
                                          <p:val>
                                            <p:strVal val="ppt_x"/>
                                          </p:val>
                                        </p:tav>
                                        <p:tav tm="100000">
                                          <p:val>
                                            <p:strVal val="ppt_x"/>
                                          </p:val>
                                        </p:tav>
                                      </p:tavLst>
                                    </p:anim>
                                    <p:anim calcmode="lin" valueType="num">
                                      <p:cBhvr additive="base">
                                        <p:cTn id="43" dur="500"/>
                                        <p:tgtEl>
                                          <p:spTgt spid="17"/>
                                        </p:tgtEl>
                                        <p:attrNameLst>
                                          <p:attrName>ppt_y</p:attrName>
                                        </p:attrNameLst>
                                      </p:cBhvr>
                                      <p:tavLst>
                                        <p:tav tm="0">
                                          <p:val>
                                            <p:strVal val="ppt_y"/>
                                          </p:val>
                                        </p:tav>
                                        <p:tav tm="100000">
                                          <p:val>
                                            <p:strVal val="1+ppt_h/2"/>
                                          </p:val>
                                        </p:tav>
                                      </p:tavLst>
                                    </p:anim>
                                    <p:set>
                                      <p:cBhvr>
                                        <p:cTn id="44" dur="1" fill="hold">
                                          <p:stCondLst>
                                            <p:cond delay="499"/>
                                          </p:stCondLst>
                                        </p:cTn>
                                        <p:tgtEl>
                                          <p:spTgt spid="1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6"/>
                                        </p:tgtEl>
                                        <p:attrNameLst>
                                          <p:attrName>ppt_x</p:attrName>
                                        </p:attrNameLst>
                                      </p:cBhvr>
                                      <p:tavLst>
                                        <p:tav tm="0">
                                          <p:val>
                                            <p:strVal val="ppt_x"/>
                                          </p:val>
                                        </p:tav>
                                        <p:tav tm="100000">
                                          <p:val>
                                            <p:strVal val="ppt_x"/>
                                          </p:val>
                                        </p:tav>
                                      </p:tavLst>
                                    </p:anim>
                                    <p:anim calcmode="lin" valueType="num">
                                      <p:cBhvr additive="base">
                                        <p:cTn id="49" dur="500"/>
                                        <p:tgtEl>
                                          <p:spTgt spid="16"/>
                                        </p:tgtEl>
                                        <p:attrNameLst>
                                          <p:attrName>ppt_y</p:attrName>
                                        </p:attrNameLst>
                                      </p:cBhvr>
                                      <p:tavLst>
                                        <p:tav tm="0">
                                          <p:val>
                                            <p:strVal val="ppt_y"/>
                                          </p:val>
                                        </p:tav>
                                        <p:tav tm="100000">
                                          <p:val>
                                            <p:strVal val="1+ppt_h/2"/>
                                          </p:val>
                                        </p:tav>
                                      </p:tavLst>
                                    </p:anim>
                                    <p:set>
                                      <p:cBhvr>
                                        <p:cTn id="50" dur="1" fill="hold">
                                          <p:stCondLst>
                                            <p:cond delay="499"/>
                                          </p:stCondLst>
                                        </p:cTn>
                                        <p:tgtEl>
                                          <p:spTgt spid="1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15"/>
                                        </p:tgtEl>
                                        <p:attrNameLst>
                                          <p:attrName>ppt_x</p:attrName>
                                        </p:attrNameLst>
                                      </p:cBhvr>
                                      <p:tavLst>
                                        <p:tav tm="0">
                                          <p:val>
                                            <p:strVal val="ppt_x"/>
                                          </p:val>
                                        </p:tav>
                                        <p:tav tm="100000">
                                          <p:val>
                                            <p:strVal val="ppt_x"/>
                                          </p:val>
                                        </p:tav>
                                      </p:tavLst>
                                    </p:anim>
                                    <p:anim calcmode="lin" valueType="num">
                                      <p:cBhvr additive="base">
                                        <p:cTn id="55" dur="500"/>
                                        <p:tgtEl>
                                          <p:spTgt spid="15"/>
                                        </p:tgtEl>
                                        <p:attrNameLst>
                                          <p:attrName>ppt_y</p:attrName>
                                        </p:attrNameLst>
                                      </p:cBhvr>
                                      <p:tavLst>
                                        <p:tav tm="0">
                                          <p:val>
                                            <p:strVal val="ppt_y"/>
                                          </p:val>
                                        </p:tav>
                                        <p:tav tm="100000">
                                          <p:val>
                                            <p:strVal val="1+ppt_h/2"/>
                                          </p:val>
                                        </p:tav>
                                      </p:tavLst>
                                    </p:anim>
                                    <p:set>
                                      <p:cBhvr>
                                        <p:cTn id="56" dur="1" fill="hold">
                                          <p:stCondLst>
                                            <p:cond delay="499"/>
                                          </p:stCondLst>
                                        </p:cTn>
                                        <p:tgtEl>
                                          <p:spTgt spid="1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 presetClass="exit" presetSubtype="4" fill="hold" nodeType="clickEffect">
                                  <p:stCondLst>
                                    <p:cond delay="0"/>
                                  </p:stCondLst>
                                  <p:childTnLst>
                                    <p:anim calcmode="lin" valueType="num">
                                      <p:cBhvr additive="base">
                                        <p:cTn id="60" dur="500"/>
                                        <p:tgtEl>
                                          <p:spTgt spid="19"/>
                                        </p:tgtEl>
                                        <p:attrNameLst>
                                          <p:attrName>ppt_x</p:attrName>
                                        </p:attrNameLst>
                                      </p:cBhvr>
                                      <p:tavLst>
                                        <p:tav tm="0">
                                          <p:val>
                                            <p:strVal val="ppt_x"/>
                                          </p:val>
                                        </p:tav>
                                        <p:tav tm="100000">
                                          <p:val>
                                            <p:strVal val="ppt_x"/>
                                          </p:val>
                                        </p:tav>
                                      </p:tavLst>
                                    </p:anim>
                                    <p:anim calcmode="lin" valueType="num">
                                      <p:cBhvr additive="base">
                                        <p:cTn id="61" dur="500"/>
                                        <p:tgtEl>
                                          <p:spTgt spid="19"/>
                                        </p:tgtEl>
                                        <p:attrNameLst>
                                          <p:attrName>ppt_y</p:attrName>
                                        </p:attrNameLst>
                                      </p:cBhvr>
                                      <p:tavLst>
                                        <p:tav tm="0">
                                          <p:val>
                                            <p:strVal val="ppt_y"/>
                                          </p:val>
                                        </p:tav>
                                        <p:tav tm="100000">
                                          <p:val>
                                            <p:strVal val="1+ppt_h/2"/>
                                          </p:val>
                                        </p:tav>
                                      </p:tavLst>
                                    </p:anim>
                                    <p:set>
                                      <p:cBhvr>
                                        <p:cTn id="62" dur="1" fill="hold">
                                          <p:stCondLst>
                                            <p:cond delay="499"/>
                                          </p:stCondLst>
                                        </p:cTn>
                                        <p:tgtEl>
                                          <p:spTgt spid="19"/>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 presetClass="exit" presetSubtype="4" fill="hold" nodeType="clickEffect">
                                  <p:stCondLst>
                                    <p:cond delay="0"/>
                                  </p:stCondLst>
                                  <p:childTnLst>
                                    <p:anim calcmode="lin" valueType="num">
                                      <p:cBhvr additive="base">
                                        <p:cTn id="66" dur="500"/>
                                        <p:tgtEl>
                                          <p:spTgt spid="20"/>
                                        </p:tgtEl>
                                        <p:attrNameLst>
                                          <p:attrName>ppt_x</p:attrName>
                                        </p:attrNameLst>
                                      </p:cBhvr>
                                      <p:tavLst>
                                        <p:tav tm="0">
                                          <p:val>
                                            <p:strVal val="ppt_x"/>
                                          </p:val>
                                        </p:tav>
                                        <p:tav tm="100000">
                                          <p:val>
                                            <p:strVal val="ppt_x"/>
                                          </p:val>
                                        </p:tav>
                                      </p:tavLst>
                                    </p:anim>
                                    <p:anim calcmode="lin" valueType="num">
                                      <p:cBhvr additive="base">
                                        <p:cTn id="67" dur="500"/>
                                        <p:tgtEl>
                                          <p:spTgt spid="20"/>
                                        </p:tgtEl>
                                        <p:attrNameLst>
                                          <p:attrName>ppt_y</p:attrName>
                                        </p:attrNameLst>
                                      </p:cBhvr>
                                      <p:tavLst>
                                        <p:tav tm="0">
                                          <p:val>
                                            <p:strVal val="ppt_y"/>
                                          </p:val>
                                        </p:tav>
                                        <p:tav tm="100000">
                                          <p:val>
                                            <p:strVal val="1+ppt_h/2"/>
                                          </p:val>
                                        </p:tav>
                                      </p:tavLst>
                                    </p:anim>
                                    <p:set>
                                      <p:cBhvr>
                                        <p:cTn id="68" dur="1" fill="hold">
                                          <p:stCondLst>
                                            <p:cond delay="499"/>
                                          </p:stCondLst>
                                        </p:cTn>
                                        <p:tgtEl>
                                          <p:spTgt spid="20"/>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4"/>
                                        </p:tgtEl>
                                        <p:attrNameLst>
                                          <p:attrName>style.visibility</p:attrName>
                                        </p:attrNameLst>
                                      </p:cBhvr>
                                      <p:to>
                                        <p:strVal val="visible"/>
                                      </p:to>
                                    </p:set>
                                    <p:anim calcmode="lin" valueType="num">
                                      <p:cBhvr additive="base">
                                        <p:cTn id="73" dur="500" fill="hold"/>
                                        <p:tgtEl>
                                          <p:spTgt spid="4"/>
                                        </p:tgtEl>
                                        <p:attrNameLst>
                                          <p:attrName>ppt_x</p:attrName>
                                        </p:attrNameLst>
                                      </p:cBhvr>
                                      <p:tavLst>
                                        <p:tav tm="0">
                                          <p:val>
                                            <p:strVal val="#ppt_x"/>
                                          </p:val>
                                        </p:tav>
                                        <p:tav tm="100000">
                                          <p:val>
                                            <p:strVal val="#ppt_x"/>
                                          </p:val>
                                        </p:tav>
                                      </p:tavLst>
                                    </p:anim>
                                    <p:anim calcmode="lin" valueType="num">
                                      <p:cBhvr additive="base">
                                        <p:cTn id="7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6DCD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6B59D-DA28-B0A1-568B-4D829C1BDCD4}"/>
              </a:ext>
            </a:extLst>
          </p:cNvPr>
          <p:cNvSpPr>
            <a:spLocks noGrp="1"/>
          </p:cNvSpPr>
          <p:nvPr>
            <p:ph type="title"/>
          </p:nvPr>
        </p:nvSpPr>
        <p:spPr/>
        <p:txBody>
          <a:bodyPr/>
          <a:lstStyle/>
          <a:p>
            <a:r>
              <a:rPr lang="en-GB" b="1" dirty="0">
                <a:solidFill>
                  <a:srgbClr val="FF3EB5"/>
                </a:solidFill>
                <a:latin typeface="Söhne Halbfett" panose="020B0303030202060203" pitchFamily="34" charset="77"/>
                <a:cs typeface="Calibri Light"/>
              </a:rPr>
              <a:t>Question 5</a:t>
            </a:r>
            <a:endParaRPr lang="en-GB" b="1" dirty="0">
              <a:solidFill>
                <a:srgbClr val="FF3EB5"/>
              </a:solidFill>
              <a:latin typeface="Söhne Halbfett" panose="020B0303030202060203" pitchFamily="34" charset="77"/>
            </a:endParaRPr>
          </a:p>
        </p:txBody>
      </p:sp>
      <p:sp>
        <p:nvSpPr>
          <p:cNvPr id="3" name="Content Placeholder 2">
            <a:extLst>
              <a:ext uri="{FF2B5EF4-FFF2-40B4-BE49-F238E27FC236}">
                <a16:creationId xmlns:a16="http://schemas.microsoft.com/office/drawing/2014/main" id="{5A9E2F2B-0906-B12A-9C46-56EAD231DBD4}"/>
              </a:ext>
            </a:extLst>
          </p:cNvPr>
          <p:cNvSpPr>
            <a:spLocks noGrp="1"/>
          </p:cNvSpPr>
          <p:nvPr>
            <p:ph idx="1"/>
          </p:nvPr>
        </p:nvSpPr>
        <p:spPr>
          <a:xfrm>
            <a:off x="838200" y="1825625"/>
            <a:ext cx="10515600" cy="661430"/>
          </a:xfrm>
        </p:spPr>
        <p:txBody>
          <a:bodyPr vert="horz" lIns="91440" tIns="45720" rIns="91440" bIns="45720" rtlCol="0" anchor="t">
            <a:normAutofit/>
          </a:bodyPr>
          <a:lstStyle/>
          <a:p>
            <a:pPr marL="0" indent="0">
              <a:buNone/>
            </a:pPr>
            <a:r>
              <a:rPr lang="en-GB" dirty="0">
                <a:latin typeface="Söhne Leicht" panose="020B0303030202060203" pitchFamily="34" charset="77"/>
                <a:cs typeface="Calibri" panose="020F0502020204030204"/>
              </a:rPr>
              <a:t>Which of these can make a lung condition worse?</a:t>
            </a:r>
          </a:p>
        </p:txBody>
      </p:sp>
      <p:grpSp>
        <p:nvGrpSpPr>
          <p:cNvPr id="13" name="Group 12">
            <a:extLst>
              <a:ext uri="{FF2B5EF4-FFF2-40B4-BE49-F238E27FC236}">
                <a16:creationId xmlns:a16="http://schemas.microsoft.com/office/drawing/2014/main" id="{F1FE7C8F-B706-21B9-E29A-7A0DDEDD6222}"/>
              </a:ext>
            </a:extLst>
          </p:cNvPr>
          <p:cNvGrpSpPr/>
          <p:nvPr/>
        </p:nvGrpSpPr>
        <p:grpSpPr>
          <a:xfrm>
            <a:off x="458675" y="2749653"/>
            <a:ext cx="3484883" cy="3263810"/>
            <a:chOff x="458675" y="2749653"/>
            <a:chExt cx="3484883" cy="3263810"/>
          </a:xfrm>
        </p:grpSpPr>
        <p:pic>
          <p:nvPicPr>
            <p:cNvPr id="4" name="Picture 4">
              <a:extLst>
                <a:ext uri="{FF2B5EF4-FFF2-40B4-BE49-F238E27FC236}">
                  <a16:creationId xmlns:a16="http://schemas.microsoft.com/office/drawing/2014/main" id="{EEDF5723-7B83-D7F1-90D9-D73C9A1E2F9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66057" y="3914351"/>
              <a:ext cx="3168472" cy="2099112"/>
            </a:xfrm>
            <a:prstGeom prst="rect">
              <a:avLst/>
            </a:prstGeom>
          </p:spPr>
        </p:pic>
        <p:pic>
          <p:nvPicPr>
            <p:cNvPr id="7" name="Picture 6" descr="A picture containing television, monitor, screen, indoor&#10;&#10;Description automatically generated">
              <a:extLst>
                <a:ext uri="{FF2B5EF4-FFF2-40B4-BE49-F238E27FC236}">
                  <a16:creationId xmlns:a16="http://schemas.microsoft.com/office/drawing/2014/main" id="{4FEF4656-09A9-53BF-918F-73E7BBC7E0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675" y="2749653"/>
              <a:ext cx="3484883" cy="1148044"/>
            </a:xfrm>
            <a:prstGeom prst="rect">
              <a:avLst/>
            </a:prstGeom>
          </p:spPr>
        </p:pic>
        <p:sp>
          <p:nvSpPr>
            <p:cNvPr id="8" name="Content Placeholder 2">
              <a:extLst>
                <a:ext uri="{FF2B5EF4-FFF2-40B4-BE49-F238E27FC236}">
                  <a16:creationId xmlns:a16="http://schemas.microsoft.com/office/drawing/2014/main" id="{D0FF276E-06D2-A8DC-498E-6824C6325934}"/>
                </a:ext>
              </a:extLst>
            </p:cNvPr>
            <p:cNvSpPr txBox="1">
              <a:spLocks/>
            </p:cNvSpPr>
            <p:nvPr/>
          </p:nvSpPr>
          <p:spPr>
            <a:xfrm>
              <a:off x="1257180" y="3064039"/>
              <a:ext cx="1760957" cy="597572"/>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3200" b="1" dirty="0">
                  <a:solidFill>
                    <a:schemeClr val="bg1"/>
                  </a:solidFill>
                  <a:latin typeface="Söhne Halbfett" panose="020B0303030202060203" pitchFamily="34" charset="77"/>
                  <a:cs typeface="Calibri"/>
                </a:rPr>
                <a:t>Pollution</a:t>
              </a:r>
            </a:p>
          </p:txBody>
        </p:sp>
      </p:grpSp>
      <p:grpSp>
        <p:nvGrpSpPr>
          <p:cNvPr id="14" name="Group 13">
            <a:extLst>
              <a:ext uri="{FF2B5EF4-FFF2-40B4-BE49-F238E27FC236}">
                <a16:creationId xmlns:a16="http://schemas.microsoft.com/office/drawing/2014/main" id="{248E0946-B1B6-BC5D-AE67-CBBDF2A2FF2D}"/>
              </a:ext>
            </a:extLst>
          </p:cNvPr>
          <p:cNvGrpSpPr/>
          <p:nvPr/>
        </p:nvGrpSpPr>
        <p:grpSpPr>
          <a:xfrm>
            <a:off x="4229836" y="2705474"/>
            <a:ext cx="3821771" cy="3324885"/>
            <a:chOff x="4229836" y="2705474"/>
            <a:chExt cx="3821771" cy="3324885"/>
          </a:xfrm>
        </p:grpSpPr>
        <p:pic>
          <p:nvPicPr>
            <p:cNvPr id="5" name="Picture 5">
              <a:extLst>
                <a:ext uri="{FF2B5EF4-FFF2-40B4-BE49-F238E27FC236}">
                  <a16:creationId xmlns:a16="http://schemas.microsoft.com/office/drawing/2014/main" id="{FE61FD1F-A082-095D-C25B-4D575310948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2557" b="29227"/>
            <a:stretch/>
          </p:blipFill>
          <p:spPr>
            <a:xfrm>
              <a:off x="4636837" y="3971491"/>
              <a:ext cx="2888109" cy="2058868"/>
            </a:xfrm>
            <a:prstGeom prst="rect">
              <a:avLst/>
            </a:prstGeom>
          </p:spPr>
        </p:pic>
        <p:pic>
          <p:nvPicPr>
            <p:cNvPr id="9" name="Picture 8" descr="A picture containing television, monitor, screen, indoor&#10;&#10;Description automatically generated">
              <a:extLst>
                <a:ext uri="{FF2B5EF4-FFF2-40B4-BE49-F238E27FC236}">
                  <a16:creationId xmlns:a16="http://schemas.microsoft.com/office/drawing/2014/main" id="{8EDA94E9-24B5-90DC-E6EA-F9CF933032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7932">
              <a:off x="4229836" y="2705474"/>
              <a:ext cx="3821771" cy="1148044"/>
            </a:xfrm>
            <a:prstGeom prst="rect">
              <a:avLst/>
            </a:prstGeom>
          </p:spPr>
        </p:pic>
        <p:sp>
          <p:nvSpPr>
            <p:cNvPr id="10" name="Content Placeholder 2">
              <a:extLst>
                <a:ext uri="{FF2B5EF4-FFF2-40B4-BE49-F238E27FC236}">
                  <a16:creationId xmlns:a16="http://schemas.microsoft.com/office/drawing/2014/main" id="{480EE2FD-404C-9DC3-8E78-59CCDDBA3A1C}"/>
                </a:ext>
              </a:extLst>
            </p:cNvPr>
            <p:cNvSpPr txBox="1">
              <a:spLocks/>
            </p:cNvSpPr>
            <p:nvPr/>
          </p:nvSpPr>
          <p:spPr>
            <a:xfrm>
              <a:off x="4936270" y="2981812"/>
              <a:ext cx="2289244" cy="59343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3200" b="1" dirty="0">
                  <a:solidFill>
                    <a:schemeClr val="bg1"/>
                  </a:solidFill>
                  <a:latin typeface="Söhne Halbfett" panose="020B0303030202060203" pitchFamily="34" charset="77"/>
                  <a:cs typeface="Calibri"/>
                </a:rPr>
                <a:t>Chocolate</a:t>
              </a:r>
            </a:p>
          </p:txBody>
        </p:sp>
      </p:grpSp>
      <p:grpSp>
        <p:nvGrpSpPr>
          <p:cNvPr id="15" name="Group 14">
            <a:extLst>
              <a:ext uri="{FF2B5EF4-FFF2-40B4-BE49-F238E27FC236}">
                <a16:creationId xmlns:a16="http://schemas.microsoft.com/office/drawing/2014/main" id="{C85264AF-A2A7-D17C-C577-75FA27F241DF}"/>
              </a:ext>
            </a:extLst>
          </p:cNvPr>
          <p:cNvGrpSpPr/>
          <p:nvPr/>
        </p:nvGrpSpPr>
        <p:grpSpPr>
          <a:xfrm>
            <a:off x="8337885" y="2749653"/>
            <a:ext cx="3325444" cy="3280706"/>
            <a:chOff x="8337885" y="2749653"/>
            <a:chExt cx="3325444" cy="3280706"/>
          </a:xfrm>
        </p:grpSpPr>
        <p:pic>
          <p:nvPicPr>
            <p:cNvPr id="6" name="Picture 6" descr="A picture containing sport, water, swimming, water sport&#10;&#10;Description automatically generated">
              <a:extLst>
                <a:ext uri="{FF2B5EF4-FFF2-40B4-BE49-F238E27FC236}">
                  <a16:creationId xmlns:a16="http://schemas.microsoft.com/office/drawing/2014/main" id="{720C9ACA-D7AA-6BD8-768A-58AC6B7A691E}"/>
                </a:ext>
              </a:extLst>
            </p:cNvPr>
            <p:cNvPicPr>
              <a:picLocks noChangeAspect="1"/>
            </p:cNvPicPr>
            <p:nvPr/>
          </p:nvPicPr>
          <p:blipFill>
            <a:blip r:embed="rId6"/>
            <a:stretch>
              <a:fillRect/>
            </a:stretch>
          </p:blipFill>
          <p:spPr>
            <a:xfrm>
              <a:off x="8533833" y="3909401"/>
              <a:ext cx="3073235" cy="2120958"/>
            </a:xfrm>
            <a:prstGeom prst="rect">
              <a:avLst/>
            </a:prstGeom>
          </p:spPr>
        </p:pic>
        <p:pic>
          <p:nvPicPr>
            <p:cNvPr id="11" name="Picture 10" descr="A picture containing television, monitor, screen, indoor&#10;&#10;Description automatically generated">
              <a:extLst>
                <a:ext uri="{FF2B5EF4-FFF2-40B4-BE49-F238E27FC236}">
                  <a16:creationId xmlns:a16="http://schemas.microsoft.com/office/drawing/2014/main" id="{89533A13-8074-9864-6C72-C7E01178101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37885" y="2749653"/>
              <a:ext cx="3325444" cy="1148044"/>
            </a:xfrm>
            <a:prstGeom prst="rect">
              <a:avLst/>
            </a:prstGeom>
          </p:spPr>
        </p:pic>
        <p:sp>
          <p:nvSpPr>
            <p:cNvPr id="12" name="Content Placeholder 2">
              <a:extLst>
                <a:ext uri="{FF2B5EF4-FFF2-40B4-BE49-F238E27FC236}">
                  <a16:creationId xmlns:a16="http://schemas.microsoft.com/office/drawing/2014/main" id="{17A4B8FD-AF2A-651B-729B-C81FE8CDA9CD}"/>
                </a:ext>
              </a:extLst>
            </p:cNvPr>
            <p:cNvSpPr txBox="1">
              <a:spLocks/>
            </p:cNvSpPr>
            <p:nvPr/>
          </p:nvSpPr>
          <p:spPr>
            <a:xfrm>
              <a:off x="8855985" y="3097897"/>
              <a:ext cx="2289244" cy="529992"/>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3200" b="1" dirty="0">
                  <a:solidFill>
                    <a:schemeClr val="bg1"/>
                  </a:solidFill>
                  <a:latin typeface="Söhne Halbfett" panose="020B0303030202060203" pitchFamily="34" charset="77"/>
                  <a:cs typeface="Calibri"/>
                </a:rPr>
                <a:t>Swimming</a:t>
              </a:r>
            </a:p>
          </p:txBody>
        </p:sp>
      </p:grpSp>
    </p:spTree>
    <p:extLst>
      <p:ext uri="{BB962C8B-B14F-4D97-AF65-F5344CB8AC3E}">
        <p14:creationId xmlns:p14="http://schemas.microsoft.com/office/powerpoint/2010/main" val="220196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4"/>
                                        </p:tgtEl>
                                        <p:attrNameLst>
                                          <p:attrName>ppt_x</p:attrName>
                                        </p:attrNameLst>
                                      </p:cBhvr>
                                      <p:tavLst>
                                        <p:tav tm="0">
                                          <p:val>
                                            <p:strVal val="ppt_x"/>
                                          </p:val>
                                        </p:tav>
                                        <p:tav tm="100000">
                                          <p:val>
                                            <p:strVal val="ppt_x"/>
                                          </p:val>
                                        </p:tav>
                                      </p:tavLst>
                                    </p:anim>
                                    <p:anim calcmode="lin" valueType="num">
                                      <p:cBhvr additive="base">
                                        <p:cTn id="25" dur="500"/>
                                        <p:tgtEl>
                                          <p:spTgt spid="14"/>
                                        </p:tgtEl>
                                        <p:attrNameLst>
                                          <p:attrName>ppt_y</p:attrName>
                                        </p:attrNameLst>
                                      </p:cBhvr>
                                      <p:tavLst>
                                        <p:tav tm="0">
                                          <p:val>
                                            <p:strVal val="ppt_y"/>
                                          </p:val>
                                        </p:tav>
                                        <p:tav tm="100000">
                                          <p:val>
                                            <p:strVal val="1+ppt_h/2"/>
                                          </p:val>
                                        </p:tav>
                                      </p:tavLst>
                                    </p:anim>
                                    <p:set>
                                      <p:cBhvr>
                                        <p:cTn id="26" dur="1" fill="hold">
                                          <p:stCondLst>
                                            <p:cond delay="499"/>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5"/>
                                        </p:tgtEl>
                                        <p:attrNameLst>
                                          <p:attrName>ppt_x</p:attrName>
                                        </p:attrNameLst>
                                      </p:cBhvr>
                                      <p:tavLst>
                                        <p:tav tm="0">
                                          <p:val>
                                            <p:strVal val="ppt_x"/>
                                          </p:val>
                                        </p:tav>
                                        <p:tav tm="100000">
                                          <p:val>
                                            <p:strVal val="ppt_x"/>
                                          </p:val>
                                        </p:tav>
                                      </p:tavLst>
                                    </p:anim>
                                    <p:anim calcmode="lin" valueType="num">
                                      <p:cBhvr additive="base">
                                        <p:cTn id="31" dur="500"/>
                                        <p:tgtEl>
                                          <p:spTgt spid="15"/>
                                        </p:tgtEl>
                                        <p:attrNameLst>
                                          <p:attrName>ppt_y</p:attrName>
                                        </p:attrNameLst>
                                      </p:cBhvr>
                                      <p:tavLst>
                                        <p:tav tm="0">
                                          <p:val>
                                            <p:strVal val="ppt_y"/>
                                          </p:val>
                                        </p:tav>
                                        <p:tav tm="100000">
                                          <p:val>
                                            <p:strVal val="1+ppt_h/2"/>
                                          </p:val>
                                        </p:tav>
                                      </p:tavLst>
                                    </p:anim>
                                    <p:set>
                                      <p:cBhvr>
                                        <p:cTn id="32"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6DCD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B5292-6F01-1C00-3CAD-F89F7C3F43D0}"/>
              </a:ext>
            </a:extLst>
          </p:cNvPr>
          <p:cNvSpPr>
            <a:spLocks noGrp="1"/>
          </p:cNvSpPr>
          <p:nvPr>
            <p:ph type="title"/>
          </p:nvPr>
        </p:nvSpPr>
        <p:spPr/>
        <p:txBody>
          <a:bodyPr/>
          <a:lstStyle/>
          <a:p>
            <a:r>
              <a:rPr lang="en-GB" b="1" dirty="0">
                <a:solidFill>
                  <a:srgbClr val="FF3EB5"/>
                </a:solidFill>
                <a:latin typeface="Söhne Halbfett" panose="020B0303030202060203" pitchFamily="34" charset="77"/>
                <a:cs typeface="Calibri Light"/>
              </a:rPr>
              <a:t>Question 6</a:t>
            </a:r>
            <a:endParaRPr lang="en-GB" b="1" dirty="0">
              <a:solidFill>
                <a:srgbClr val="FF3EB5"/>
              </a:solidFill>
              <a:latin typeface="Söhne Halbfett" panose="020B0303030202060203" pitchFamily="34" charset="77"/>
            </a:endParaRPr>
          </a:p>
        </p:txBody>
      </p:sp>
      <p:sp>
        <p:nvSpPr>
          <p:cNvPr id="3" name="Content Placeholder 2">
            <a:extLst>
              <a:ext uri="{FF2B5EF4-FFF2-40B4-BE49-F238E27FC236}">
                <a16:creationId xmlns:a16="http://schemas.microsoft.com/office/drawing/2014/main" id="{BAF01ECC-45EC-7D7F-94AF-80C28D1B5E0B}"/>
              </a:ext>
            </a:extLst>
          </p:cNvPr>
          <p:cNvSpPr>
            <a:spLocks noGrp="1"/>
          </p:cNvSpPr>
          <p:nvPr>
            <p:ph idx="1"/>
          </p:nvPr>
        </p:nvSpPr>
        <p:spPr>
          <a:xfrm>
            <a:off x="838200" y="1825625"/>
            <a:ext cx="5573486" cy="576753"/>
          </a:xfrm>
        </p:spPr>
        <p:txBody>
          <a:bodyPr vert="horz" lIns="91440" tIns="45720" rIns="91440" bIns="45720" rtlCol="0" anchor="t">
            <a:normAutofit/>
          </a:bodyPr>
          <a:lstStyle/>
          <a:p>
            <a:pPr marL="0" indent="0">
              <a:buNone/>
            </a:pPr>
            <a:r>
              <a:rPr lang="en-GB" dirty="0">
                <a:latin typeface="Söhne Leicht" panose="020B0303030202060203" pitchFamily="34" charset="77"/>
                <a:cs typeface="Calibri" panose="020F0502020204030204"/>
              </a:rPr>
              <a:t>This is a picture of...</a:t>
            </a:r>
          </a:p>
        </p:txBody>
      </p:sp>
      <p:grpSp>
        <p:nvGrpSpPr>
          <p:cNvPr id="11" name="Group 10">
            <a:extLst>
              <a:ext uri="{FF2B5EF4-FFF2-40B4-BE49-F238E27FC236}">
                <a16:creationId xmlns:a16="http://schemas.microsoft.com/office/drawing/2014/main" id="{C73CBC45-9595-09B9-2519-F0EE76D6ADAA}"/>
              </a:ext>
            </a:extLst>
          </p:cNvPr>
          <p:cNvGrpSpPr/>
          <p:nvPr/>
        </p:nvGrpSpPr>
        <p:grpSpPr>
          <a:xfrm>
            <a:off x="735580" y="2496917"/>
            <a:ext cx="2738916" cy="1092082"/>
            <a:chOff x="735580" y="2496917"/>
            <a:chExt cx="2738916" cy="1092082"/>
          </a:xfrm>
        </p:grpSpPr>
        <p:pic>
          <p:nvPicPr>
            <p:cNvPr id="5" name="Picture 4" descr="A picture containing television, monitor, screen, indoor&#10;&#10;Description automatically generated">
              <a:extLst>
                <a:ext uri="{FF2B5EF4-FFF2-40B4-BE49-F238E27FC236}">
                  <a16:creationId xmlns:a16="http://schemas.microsoft.com/office/drawing/2014/main" id="{1E37D8B9-B251-69F8-FBA5-E73E034F72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5580" y="2496917"/>
              <a:ext cx="2738916" cy="1092082"/>
            </a:xfrm>
            <a:prstGeom prst="rect">
              <a:avLst/>
            </a:prstGeom>
          </p:spPr>
        </p:pic>
        <p:sp>
          <p:nvSpPr>
            <p:cNvPr id="6" name="Content Placeholder 2">
              <a:extLst>
                <a:ext uri="{FF2B5EF4-FFF2-40B4-BE49-F238E27FC236}">
                  <a16:creationId xmlns:a16="http://schemas.microsoft.com/office/drawing/2014/main" id="{BCB8EC13-6CC7-5C95-D133-CB32FB5F14C1}"/>
                </a:ext>
              </a:extLst>
            </p:cNvPr>
            <p:cNvSpPr txBox="1">
              <a:spLocks/>
            </p:cNvSpPr>
            <p:nvPr/>
          </p:nvSpPr>
          <p:spPr>
            <a:xfrm>
              <a:off x="829821" y="2811896"/>
              <a:ext cx="2550432" cy="526382"/>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3200" b="1" dirty="0">
                  <a:solidFill>
                    <a:schemeClr val="bg1"/>
                  </a:solidFill>
                  <a:latin typeface="Söhne Halbfett" panose="020B0303030202060203" pitchFamily="34" charset="77"/>
                  <a:cs typeface="Calibri"/>
                </a:rPr>
                <a:t>A telescope</a:t>
              </a:r>
            </a:p>
          </p:txBody>
        </p:sp>
      </p:grpSp>
      <p:grpSp>
        <p:nvGrpSpPr>
          <p:cNvPr id="12" name="Group 11">
            <a:extLst>
              <a:ext uri="{FF2B5EF4-FFF2-40B4-BE49-F238E27FC236}">
                <a16:creationId xmlns:a16="http://schemas.microsoft.com/office/drawing/2014/main" id="{F33C670C-1EF2-16E9-9D56-127AFAC96E11}"/>
              </a:ext>
            </a:extLst>
          </p:cNvPr>
          <p:cNvGrpSpPr/>
          <p:nvPr/>
        </p:nvGrpSpPr>
        <p:grpSpPr>
          <a:xfrm>
            <a:off x="735579" y="3513406"/>
            <a:ext cx="2738916" cy="1092082"/>
            <a:chOff x="735579" y="3513406"/>
            <a:chExt cx="2738916" cy="1092082"/>
          </a:xfrm>
        </p:grpSpPr>
        <p:pic>
          <p:nvPicPr>
            <p:cNvPr id="7" name="Picture 6" descr="A picture containing television, monitor, screen, indoor&#10;&#10;Description automatically generated">
              <a:extLst>
                <a:ext uri="{FF2B5EF4-FFF2-40B4-BE49-F238E27FC236}">
                  <a16:creationId xmlns:a16="http://schemas.microsoft.com/office/drawing/2014/main" id="{DB96A9BA-2EA5-B0FE-3B03-5D53EBA224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9920">
              <a:off x="735579" y="3513406"/>
              <a:ext cx="2738916" cy="1092082"/>
            </a:xfrm>
            <a:prstGeom prst="rect">
              <a:avLst/>
            </a:prstGeom>
          </p:spPr>
        </p:pic>
        <p:sp>
          <p:nvSpPr>
            <p:cNvPr id="8" name="Content Placeholder 2">
              <a:extLst>
                <a:ext uri="{FF2B5EF4-FFF2-40B4-BE49-F238E27FC236}">
                  <a16:creationId xmlns:a16="http://schemas.microsoft.com/office/drawing/2014/main" id="{A439A6C1-746D-864B-F519-66B6F5AF3D80}"/>
                </a:ext>
              </a:extLst>
            </p:cNvPr>
            <p:cNvSpPr txBox="1">
              <a:spLocks/>
            </p:cNvSpPr>
            <p:nvPr/>
          </p:nvSpPr>
          <p:spPr>
            <a:xfrm>
              <a:off x="829821" y="3868519"/>
              <a:ext cx="2550432" cy="526382"/>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3200" b="1" dirty="0">
                  <a:solidFill>
                    <a:schemeClr val="bg1"/>
                  </a:solidFill>
                  <a:latin typeface="Söhne Halbfett" panose="020B0303030202060203" pitchFamily="34" charset="77"/>
                  <a:cs typeface="Calibri"/>
                </a:rPr>
                <a:t>An inhaler</a:t>
              </a:r>
            </a:p>
          </p:txBody>
        </p:sp>
      </p:grpSp>
      <p:grpSp>
        <p:nvGrpSpPr>
          <p:cNvPr id="13" name="Group 12">
            <a:extLst>
              <a:ext uri="{FF2B5EF4-FFF2-40B4-BE49-F238E27FC236}">
                <a16:creationId xmlns:a16="http://schemas.microsoft.com/office/drawing/2014/main" id="{DA8CC4DC-5878-3308-F602-17BE3CB4E1E2}"/>
              </a:ext>
            </a:extLst>
          </p:cNvPr>
          <p:cNvGrpSpPr/>
          <p:nvPr/>
        </p:nvGrpSpPr>
        <p:grpSpPr>
          <a:xfrm>
            <a:off x="766335" y="4561024"/>
            <a:ext cx="3411664" cy="1092082"/>
            <a:chOff x="766335" y="4561024"/>
            <a:chExt cx="3411664" cy="1092082"/>
          </a:xfrm>
        </p:grpSpPr>
        <p:pic>
          <p:nvPicPr>
            <p:cNvPr id="9" name="Picture 8" descr="A picture containing television, monitor, screen, indoor&#10;&#10;Description automatically generated">
              <a:extLst>
                <a:ext uri="{FF2B5EF4-FFF2-40B4-BE49-F238E27FC236}">
                  <a16:creationId xmlns:a16="http://schemas.microsoft.com/office/drawing/2014/main" id="{955B95D5-AA33-218C-BDBE-55DB39F690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4696">
              <a:off x="766335" y="4561024"/>
              <a:ext cx="3411664" cy="1092082"/>
            </a:xfrm>
            <a:prstGeom prst="rect">
              <a:avLst/>
            </a:prstGeom>
          </p:spPr>
        </p:pic>
        <p:sp>
          <p:nvSpPr>
            <p:cNvPr id="10" name="Content Placeholder 2">
              <a:extLst>
                <a:ext uri="{FF2B5EF4-FFF2-40B4-BE49-F238E27FC236}">
                  <a16:creationId xmlns:a16="http://schemas.microsoft.com/office/drawing/2014/main" id="{DF38BC21-FF88-98F1-2D51-A419362EFD5F}"/>
                </a:ext>
              </a:extLst>
            </p:cNvPr>
            <p:cNvSpPr txBox="1">
              <a:spLocks/>
            </p:cNvSpPr>
            <p:nvPr/>
          </p:nvSpPr>
          <p:spPr>
            <a:xfrm>
              <a:off x="861232" y="4870204"/>
              <a:ext cx="3149205" cy="526382"/>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GB" sz="3200" b="1" dirty="0">
                  <a:solidFill>
                    <a:schemeClr val="bg1"/>
                  </a:solidFill>
                  <a:latin typeface="Söhne Halbfett" panose="020B0303030202060203" pitchFamily="34" charset="77"/>
                  <a:cs typeface="Calibri"/>
                </a:rPr>
                <a:t>A voice changer</a:t>
              </a:r>
            </a:p>
          </p:txBody>
        </p:sp>
      </p:grpSp>
      <p:pic>
        <p:nvPicPr>
          <p:cNvPr id="14" name="Picture 13" descr="A child drinking from a bottle&#10;&#10;Description automatically generated with medium confidence">
            <a:extLst>
              <a:ext uri="{FF2B5EF4-FFF2-40B4-BE49-F238E27FC236}">
                <a16:creationId xmlns:a16="http://schemas.microsoft.com/office/drawing/2014/main" id="{0D66DFC2-9DF2-2B21-C146-F54A873646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65183" y="1391580"/>
            <a:ext cx="6514268" cy="4394837"/>
          </a:xfrm>
          <a:prstGeom prst="rect">
            <a:avLst/>
          </a:prstGeom>
        </p:spPr>
      </p:pic>
    </p:spTree>
    <p:extLst>
      <p:ext uri="{BB962C8B-B14F-4D97-AF65-F5344CB8AC3E}">
        <p14:creationId xmlns:p14="http://schemas.microsoft.com/office/powerpoint/2010/main" val="200598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1+ppt_h/2"/>
                                          </p:val>
                                        </p:tav>
                                      </p:tavLst>
                                    </p:anim>
                                    <p:set>
                                      <p:cBhvr>
                                        <p:cTn id="26" dur="1" fill="hold">
                                          <p:stCondLst>
                                            <p:cond delay="499"/>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3"/>
                                        </p:tgtEl>
                                        <p:attrNameLst>
                                          <p:attrName>ppt_x</p:attrName>
                                        </p:attrNameLst>
                                      </p:cBhvr>
                                      <p:tavLst>
                                        <p:tav tm="0">
                                          <p:val>
                                            <p:strVal val="ppt_x"/>
                                          </p:val>
                                        </p:tav>
                                        <p:tav tm="100000">
                                          <p:val>
                                            <p:strVal val="ppt_x"/>
                                          </p:val>
                                        </p:tav>
                                      </p:tavLst>
                                    </p:anim>
                                    <p:anim calcmode="lin" valueType="num">
                                      <p:cBhvr additive="base">
                                        <p:cTn id="31" dur="500"/>
                                        <p:tgtEl>
                                          <p:spTgt spid="13"/>
                                        </p:tgtEl>
                                        <p:attrNameLst>
                                          <p:attrName>ppt_y</p:attrName>
                                        </p:attrNameLst>
                                      </p:cBhvr>
                                      <p:tavLst>
                                        <p:tav tm="0">
                                          <p:val>
                                            <p:strVal val="ppt_y"/>
                                          </p:val>
                                        </p:tav>
                                        <p:tav tm="100000">
                                          <p:val>
                                            <p:strVal val="1+ppt_h/2"/>
                                          </p:val>
                                        </p:tav>
                                      </p:tavLst>
                                    </p:anim>
                                    <p:set>
                                      <p:cBhvr>
                                        <p:cTn id="32"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6a0601e-ea40-49e7-9b69-b9cb6c325029">
      <Terms xmlns="http://schemas.microsoft.com/office/infopath/2007/PartnerControls"/>
    </lcf76f155ced4ddcb4097134ff3c332f>
    <TaxCatchAll xmlns="b6e71caf-0914-4e3d-bc49-5b23dba73ef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6E5434FE24A9E499F8AE5E79820E15E" ma:contentTypeVersion="11" ma:contentTypeDescription="Create a new document." ma:contentTypeScope="" ma:versionID="89f2a02d7d6542112c8140bd786ec5e4">
  <xsd:schema xmlns:xsd="http://www.w3.org/2001/XMLSchema" xmlns:xs="http://www.w3.org/2001/XMLSchema" xmlns:p="http://schemas.microsoft.com/office/2006/metadata/properties" xmlns:ns2="46a0601e-ea40-49e7-9b69-b9cb6c325029" xmlns:ns3="b6e71caf-0914-4e3d-bc49-5b23dba73efe" targetNamespace="http://schemas.microsoft.com/office/2006/metadata/properties" ma:root="true" ma:fieldsID="73915235b1c9cc09e207098f2a5a8089" ns2:_="" ns3:_="">
    <xsd:import namespace="46a0601e-ea40-49e7-9b69-b9cb6c325029"/>
    <xsd:import namespace="b6e71caf-0914-4e3d-bc49-5b23dba73ef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a0601e-ea40-49e7-9b69-b9cb6c32502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f085fcf-3737-4e34-9483-f90fca4434d2"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6e71caf-0914-4e3d-bc49-5b23dba73efe"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4588f453-3778-4a4c-87ba-2575e70ae265}" ma:internalName="TaxCatchAll" ma:showField="CatchAllData" ma:web="b6e71caf-0914-4e3d-bc49-5b23dba73ef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9144018-2FE6-469B-AD24-71A042AACF61}">
  <ds:schemaRefs>
    <ds:schemaRef ds:uri="http://schemas.microsoft.com/office/2006/metadata/properties"/>
    <ds:schemaRef ds:uri="http://schemas.microsoft.com/office/infopath/2007/PartnerControls"/>
    <ds:schemaRef ds:uri="97b9d21a-925a-49e9-93d7-9782020f3462"/>
    <ds:schemaRef ds:uri="f405e823-ec5d-4772-af58-273ea8b79ff6"/>
    <ds:schemaRef ds:uri="46a0601e-ea40-49e7-9b69-b9cb6c325029"/>
    <ds:schemaRef ds:uri="b6e71caf-0914-4e3d-bc49-5b23dba73efe"/>
  </ds:schemaRefs>
</ds:datastoreItem>
</file>

<file path=customXml/itemProps2.xml><?xml version="1.0" encoding="utf-8"?>
<ds:datastoreItem xmlns:ds="http://schemas.openxmlformats.org/officeDocument/2006/customXml" ds:itemID="{60B89831-5305-4225-A367-7D113B70391B}"/>
</file>

<file path=customXml/itemProps3.xml><?xml version="1.0" encoding="utf-8"?>
<ds:datastoreItem xmlns:ds="http://schemas.openxmlformats.org/officeDocument/2006/customXml" ds:itemID="{D0942D60-092C-4A70-A59B-489D9557A2F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1161</Words>
  <Application>Microsoft Office PowerPoint</Application>
  <PresentationFormat>Widescreen</PresentationFormat>
  <Paragraphs>127</Paragraphs>
  <Slides>25</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Söhne Leicht</vt:lpstr>
      <vt:lpstr>Söhne Halbfett</vt:lpstr>
      <vt:lpstr>Calibri</vt:lpstr>
      <vt:lpstr>Arial</vt:lpstr>
      <vt:lpstr>Calibri Light</vt:lpstr>
      <vt:lpstr>Aptos</vt:lpstr>
      <vt:lpstr>Office Theme</vt:lpstr>
      <vt:lpstr>PowerPoint Presentation</vt:lpstr>
      <vt:lpstr>Asthma: what do you already know?</vt:lpstr>
      <vt:lpstr>Quiz: what do you already know?</vt:lpstr>
      <vt:lpstr>Question 1</vt:lpstr>
      <vt:lpstr>Question 2</vt:lpstr>
      <vt:lpstr>Question 3</vt:lpstr>
      <vt:lpstr>Question 4</vt:lpstr>
      <vt:lpstr>Question 5</vt:lpstr>
      <vt:lpstr>Question 6</vt:lpstr>
      <vt:lpstr>PowerPoint Presentation</vt:lpstr>
      <vt:lpstr>Asthma is a lung condition that causes difficulty breathing</vt:lpstr>
      <vt:lpstr>Asthma triggers</vt:lpstr>
      <vt:lpstr>What is an Asthma Attack?</vt:lpstr>
      <vt:lpstr>PowerPoint Presentation</vt:lpstr>
      <vt:lpstr>It's important to know the truth about asthma</vt:lpstr>
      <vt:lpstr>Asthma and the environment</vt:lpstr>
      <vt:lpstr>What can we do about air pollution?</vt:lpstr>
      <vt:lpstr>PowerPoint Presentation</vt:lpstr>
      <vt:lpstr>PowerPoint Presentation</vt:lpstr>
      <vt:lpstr>PowerPoint Presentation</vt:lpstr>
      <vt:lpstr>Helping others with asthma</vt:lpstr>
      <vt:lpstr>Asthma + Lung UK</vt:lpstr>
      <vt:lpstr>What is world asthma day?</vt:lpstr>
      <vt:lpstr>World asthma day activities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Amy Bartlett</cp:lastModifiedBy>
  <cp:revision>813</cp:revision>
  <dcterms:created xsi:type="dcterms:W3CDTF">2023-01-17T14:44:31Z</dcterms:created>
  <dcterms:modified xsi:type="dcterms:W3CDTF">2026-03-05T10:25:17Z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0x01010046E5434FE24A9E499F8AE5E79820E15E</vt:lpwstr>
  </property>
  <property fmtid="{D5CDD505-2E9C-101B-9397-08002B2CF9AE}" pid="3" name="MediaServiceImageTags">
    <vt:lpwstr/>
  </property>
</Properties>
</file>