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14"/>
  </p:notesMasterIdLst>
  <p:sldIdLst>
    <p:sldId id="256" r:id="rId5"/>
    <p:sldId id="257" r:id="rId6"/>
    <p:sldId id="271" r:id="rId7"/>
    <p:sldId id="260" r:id="rId8"/>
    <p:sldId id="274" r:id="rId9"/>
    <p:sldId id="292" r:id="rId10"/>
    <p:sldId id="296" r:id="rId11"/>
    <p:sldId id="270" r:id="rId12"/>
    <p:sldId id="297" r:id="rId13"/>
  </p:sldIdLst>
  <p:sldSz cx="12192000" cy="6858000"/>
  <p:notesSz cx="6858000" cy="9144000"/>
  <p:embeddedFontLst>
    <p:embeddedFont>
      <p:font typeface="Söhne Halbfett" panose="020B0303030202060203" pitchFamily="34" charset="77"/>
      <p:regular r:id="rId15"/>
      <p:bold r:id="rId16"/>
    </p:embeddedFont>
    <p:embeddedFont>
      <p:font typeface="Söhne Leicht" panose="020B0303030202060203" pitchFamily="34" charset="77"/>
      <p:regular r:id="rId17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EB5"/>
    <a:srgbClr val="FF6900"/>
    <a:srgbClr val="440099"/>
    <a:srgbClr val="9820EF"/>
    <a:srgbClr val="14E6FF"/>
    <a:srgbClr val="E6D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452972-3724-B6FE-FD01-D6BEF6C8B83E}" v="282" dt="2023-01-30T17:18:54.319"/>
    <p1510:client id="{B23D9F7A-9679-4853-A94F-9E7CD6BDEE71}" v="157" dt="2023-01-24T12:40:41.962"/>
    <p1510:client id="{FA6DAF7C-F6EE-2C93-0EA3-ABE851AB55E5}" v="908" dt="2023-01-25T12:57:10.0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94607"/>
  </p:normalViewPr>
  <p:slideViewPr>
    <p:cSldViewPr snapToGrid="0">
      <p:cViewPr>
        <p:scale>
          <a:sx n="77" d="100"/>
          <a:sy n="77" d="100"/>
        </p:scale>
        <p:origin x="712" y="712"/>
      </p:cViewPr>
      <p:guideLst>
        <p:guide orient="horz" pos="391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ECDE5-3DDC-FD4D-AFB2-45EABE1C5AA7}" type="datetimeFigureOut">
              <a:rPr lang="en-US" smtClean="0"/>
              <a:t>1/12/26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D67DA-57DD-0A47-B4F4-44288E25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67DA-57DD-0A47-B4F4-44288E2521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7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F746FD9-164C-42B1-B37C-9667CADA4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50" y="259026"/>
            <a:ext cx="2198295" cy="2079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90D79-AAA4-59BA-3284-5F6C298D2E38}"/>
              </a:ext>
            </a:extLst>
          </p:cNvPr>
          <p:cNvSpPr txBox="1"/>
          <p:nvPr/>
        </p:nvSpPr>
        <p:spPr>
          <a:xfrm>
            <a:off x="1557338" y="2214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White letters on a black background&#10;&#10;AI-generated content may be incorrect.">
            <a:extLst>
              <a:ext uri="{FF2B5EF4-FFF2-40B4-BE49-F238E27FC236}">
                <a16:creationId xmlns:a16="http://schemas.microsoft.com/office/drawing/2014/main" id="{99E7AED0-FE44-6CFF-9ADE-B297F0111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r="50607" b="64304"/>
          <a:stretch>
            <a:fillRect/>
          </a:stretch>
        </p:blipFill>
        <p:spPr>
          <a:xfrm>
            <a:off x="288125" y="2865244"/>
            <a:ext cx="5508625" cy="1885377"/>
          </a:xfrm>
          <a:prstGeom prst="rect">
            <a:avLst/>
          </a:prstGeom>
        </p:spPr>
      </p:pic>
      <p:pic>
        <p:nvPicPr>
          <p:cNvPr id="9" name="Picture 8" descr="White letters on a black background&#10;&#10;AI-generated content may be incorrect.">
            <a:extLst>
              <a:ext uri="{FF2B5EF4-FFF2-40B4-BE49-F238E27FC236}">
                <a16:creationId xmlns:a16="http://schemas.microsoft.com/office/drawing/2014/main" id="{35D1C831-BFD9-0DD9-6607-C103C5DD6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34981" r="65413" b="41848"/>
          <a:stretch>
            <a:fillRect/>
          </a:stretch>
        </p:blipFill>
        <p:spPr>
          <a:xfrm>
            <a:off x="827368" y="4818522"/>
            <a:ext cx="2579419" cy="828699"/>
          </a:xfrm>
          <a:prstGeom prst="rect">
            <a:avLst/>
          </a:prstGeom>
        </p:spPr>
      </p:pic>
      <p:pic>
        <p:nvPicPr>
          <p:cNvPr id="10" name="Picture 9" descr="White letters on a black background&#10;&#10;AI-generated content may be incorrect.">
            <a:extLst>
              <a:ext uri="{FF2B5EF4-FFF2-40B4-BE49-F238E27FC236}">
                <a16:creationId xmlns:a16="http://schemas.microsoft.com/office/drawing/2014/main" id="{6E96269D-6D8F-3038-1ECD-FD90939D7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57242" r="26217" b="7061"/>
          <a:stretch>
            <a:fillRect/>
          </a:stretch>
        </p:blipFill>
        <p:spPr>
          <a:xfrm>
            <a:off x="3661838" y="4728719"/>
            <a:ext cx="8230912" cy="1837005"/>
          </a:xfrm>
          <a:prstGeom prst="rect">
            <a:avLst/>
          </a:prstGeom>
        </p:spPr>
      </p:pic>
      <p:pic>
        <p:nvPicPr>
          <p:cNvPr id="11" name="Picture 10" descr="White letters on a black background&#10;&#10;AI-generated content may be incorrect.">
            <a:extLst>
              <a:ext uri="{FF2B5EF4-FFF2-40B4-BE49-F238E27FC236}">
                <a16:creationId xmlns:a16="http://schemas.microsoft.com/office/drawing/2014/main" id="{C975CF1D-B53E-8DBF-1DED-36C129C7B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5" r="26889" b="64304"/>
          <a:stretch>
            <a:fillRect/>
          </a:stretch>
        </p:blipFill>
        <p:spPr>
          <a:xfrm>
            <a:off x="5785795" y="2849320"/>
            <a:ext cx="2467235" cy="188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66F5-4B14-7B7F-D318-951D9EE1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88" y="344266"/>
            <a:ext cx="4598362" cy="15690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Beth </a:t>
            </a:r>
            <a:r>
              <a:rPr lang="en-GB" sz="4000" b="1" dirty="0" err="1">
                <a:latin typeface="Söhne Halbfett" panose="020B0303030202060203" pitchFamily="34" charset="77"/>
                <a:cs typeface="Calibri Light"/>
              </a:rPr>
              <a:t>Ydych</a:t>
            </a: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latin typeface="Söhne Halbfett" panose="020B0303030202060203" pitchFamily="34" charset="77"/>
                <a:cs typeface="Calibri Light"/>
              </a:rPr>
              <a:t>Chi'n</a:t>
            </a: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 Ei 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Weld</a:t>
            </a: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?​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42EB6-0D5B-3B96-57BC-5BD6CC28B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8046" b="13192"/>
          <a:stretch>
            <a:fillRect/>
          </a:stretch>
        </p:blipFill>
        <p:spPr>
          <a:xfrm>
            <a:off x="4078224" y="1913312"/>
            <a:ext cx="3490848" cy="2047679"/>
          </a:xfrm>
          <a:prstGeom prst="rect">
            <a:avLst/>
          </a:prstGeom>
        </p:spPr>
      </p:pic>
      <p:pic>
        <p:nvPicPr>
          <p:cNvPr id="7" name="Picture 6" descr="Smoke rising from a factory&#10;&#10;AI-generated content may be incorrect.">
            <a:extLst>
              <a:ext uri="{FF2B5EF4-FFF2-40B4-BE49-F238E27FC236}">
                <a16:creationId xmlns:a16="http://schemas.microsoft.com/office/drawing/2014/main" id="{698E15D5-65C6-EB1A-0A8F-4AB38679B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 t="6282" r="479" b="5696"/>
          <a:stretch>
            <a:fillRect/>
          </a:stretch>
        </p:blipFill>
        <p:spPr>
          <a:xfrm>
            <a:off x="587376" y="1913312"/>
            <a:ext cx="3490848" cy="2047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23B942-4A5E-56EB-52F2-7E68BB991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3" b="11653"/>
          <a:stretch/>
        </p:blipFill>
        <p:spPr>
          <a:xfrm>
            <a:off x="7569072" y="1913312"/>
            <a:ext cx="3461024" cy="2047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B81FB7-DE4B-1EC1-DBA2-731EE3FBC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t="13010"/>
          <a:stretch>
            <a:fillRect/>
          </a:stretch>
        </p:blipFill>
        <p:spPr>
          <a:xfrm>
            <a:off x="602288" y="3960991"/>
            <a:ext cx="3475935" cy="2015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3E834F-E092-4092-D8FC-3A5550E806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" b="725"/>
          <a:stretch/>
        </p:blipFill>
        <p:spPr>
          <a:xfrm>
            <a:off x="4078224" y="3960990"/>
            <a:ext cx="3490848" cy="20157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F3D0B9-29D6-3381-620B-16F21FD95D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4"/>
          <a:stretch>
            <a:fillRect/>
          </a:stretch>
        </p:blipFill>
        <p:spPr>
          <a:xfrm>
            <a:off x="7569073" y="3960989"/>
            <a:ext cx="3461023" cy="20157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C4D0DC-A351-10CB-C358-8CB51D42D6DD}"/>
              </a:ext>
            </a:extLst>
          </p:cNvPr>
          <p:cNvGrpSpPr/>
          <p:nvPr/>
        </p:nvGrpSpPr>
        <p:grpSpPr>
          <a:xfrm>
            <a:off x="6096000" y="-441188"/>
            <a:ext cx="5871409" cy="3843337"/>
            <a:chOff x="-125534" y="2106152"/>
            <a:chExt cx="5871409" cy="3843337"/>
          </a:xfrm>
        </p:grpSpPr>
        <p:pic>
          <p:nvPicPr>
            <p:cNvPr id="10" name="Picture 9" descr="A pink rectangular object with black background&#10;&#10;AI-generated content may be incorrect.">
              <a:extLst>
                <a:ext uri="{FF2B5EF4-FFF2-40B4-BE49-F238E27FC236}">
                  <a16:creationId xmlns:a16="http://schemas.microsoft.com/office/drawing/2014/main" id="{1BC7B3FE-BA1D-53CE-B3BA-0DEE59B9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63" b="40993"/>
            <a:stretch>
              <a:fillRect/>
            </a:stretch>
          </p:blipFill>
          <p:spPr>
            <a:xfrm>
              <a:off x="-125534" y="2106152"/>
              <a:ext cx="5871409" cy="3843337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6C8D8D5F-3C1F-9BE4-79DF-2D443C4E8D77}"/>
                </a:ext>
              </a:extLst>
            </p:cNvPr>
            <p:cNvSpPr txBox="1">
              <a:spLocks/>
            </p:cNvSpPr>
            <p:nvPr/>
          </p:nvSpPr>
          <p:spPr>
            <a:xfrm>
              <a:off x="231924" y="2865950"/>
              <a:ext cx="5270780" cy="232374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100000"/>
                </a:lnSpc>
              </a:pP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Pa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wahaniaethau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ydych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chi'n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eu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gweld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rhwng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y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lluniau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?​</a:t>
              </a:r>
            </a:p>
            <a:p>
              <a:pPr fontAlgn="base">
                <a:lnSpc>
                  <a:spcPct val="100000"/>
                </a:lnSpc>
              </a:pP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Beth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ydych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chi'n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meddwl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sy'n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digwydd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yn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y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lluniau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'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llygredig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'?​</a:t>
              </a:r>
            </a:p>
            <a:p>
              <a:pPr fontAlgn="base">
                <a:lnSpc>
                  <a:spcPct val="100000"/>
                </a:lnSpc>
              </a:pP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Ble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ydych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chi'n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meddwl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y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gallai'r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lluniau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hyn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fod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wedi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cael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eu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tynnu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?​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7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C4F18D-9A44-403A-E2B9-6526687BFB08}"/>
              </a:ext>
            </a:extLst>
          </p:cNvPr>
          <p:cNvSpPr/>
          <p:nvPr/>
        </p:nvSpPr>
        <p:spPr>
          <a:xfrm>
            <a:off x="6456218" y="0"/>
            <a:ext cx="5735782" cy="6858000"/>
          </a:xfrm>
          <a:prstGeom prst="rect">
            <a:avLst/>
          </a:prstGeom>
          <a:solidFill>
            <a:srgbClr val="440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9A3715-C3C8-013D-4118-BC48DA055A1C}"/>
              </a:ext>
            </a:extLst>
          </p:cNvPr>
          <p:cNvSpPr txBox="1">
            <a:spLocks/>
          </p:cNvSpPr>
          <p:nvPr/>
        </p:nvSpPr>
        <p:spPr>
          <a:xfrm>
            <a:off x="587375" y="1290833"/>
            <a:ext cx="5716443" cy="131382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Y </a:t>
            </a:r>
            <a:r>
              <a:rPr lang="en-GB" sz="40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Broblem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gyda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Llygredd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 ​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0977CC-0055-6429-3506-DB666491D436}"/>
              </a:ext>
            </a:extLst>
          </p:cNvPr>
          <p:cNvSpPr txBox="1">
            <a:spLocks/>
          </p:cNvSpPr>
          <p:nvPr/>
        </p:nvSpPr>
        <p:spPr>
          <a:xfrm>
            <a:off x="587375" y="2976748"/>
            <a:ext cx="5342370" cy="27382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 err="1">
                <a:latin typeface="Söhne Leicht" panose="020B0303030202060203" pitchFamily="34" charset="77"/>
              </a:rPr>
              <a:t>Ydych</a:t>
            </a:r>
            <a:r>
              <a:rPr lang="en-GB" dirty="0">
                <a:latin typeface="Söhne Leicht" panose="020B0303030202060203" pitchFamily="34" charset="77"/>
              </a:rPr>
              <a:t> chi </a:t>
            </a:r>
            <a:r>
              <a:rPr lang="en-GB" dirty="0" err="1">
                <a:latin typeface="Söhne Leicht" panose="020B0303030202060203" pitchFamily="34" charset="77"/>
              </a:rPr>
              <a:t>erioed</a:t>
            </a:r>
            <a:r>
              <a:rPr lang="en-GB" dirty="0">
                <a:latin typeface="Söhne Leicht" panose="020B0303030202060203" pitchFamily="34" charset="77"/>
              </a:rPr>
              <a:t> </a:t>
            </a:r>
            <a:r>
              <a:rPr lang="en-GB" dirty="0" err="1">
                <a:latin typeface="Söhne Leicht" panose="020B0303030202060203" pitchFamily="34" charset="77"/>
              </a:rPr>
              <a:t>wedi</a:t>
            </a:r>
            <a:r>
              <a:rPr lang="en-GB" dirty="0">
                <a:latin typeface="Söhne Leicht" panose="020B0303030202060203" pitchFamily="34" charset="77"/>
              </a:rPr>
              <a:t> </a:t>
            </a:r>
            <a:r>
              <a:rPr lang="en-GB" dirty="0" err="1">
                <a:latin typeface="Söhne Leicht" panose="020B0303030202060203" pitchFamily="34" charset="77"/>
              </a:rPr>
              <a:t>meddwl</a:t>
            </a:r>
            <a:r>
              <a:rPr lang="en-GB" dirty="0">
                <a:latin typeface="Söhne Leicht" panose="020B0303030202060203" pitchFamily="34" charset="77"/>
              </a:rPr>
              <a:t> am yr </a:t>
            </a:r>
            <a:r>
              <a:rPr lang="en-GB" dirty="0" err="1">
                <a:latin typeface="Söhne Leicht" panose="020B0303030202060203" pitchFamily="34" charset="77"/>
              </a:rPr>
              <a:t>hyn</a:t>
            </a:r>
            <a:r>
              <a:rPr lang="en-GB" dirty="0">
                <a:latin typeface="Söhne Leicht" panose="020B0303030202060203" pitchFamily="34" charset="77"/>
              </a:rPr>
              <a:t> </a:t>
            </a:r>
            <a:r>
              <a:rPr lang="en-GB" dirty="0" err="1">
                <a:latin typeface="Söhne Leicht" panose="020B0303030202060203" pitchFamily="34" charset="77"/>
              </a:rPr>
              <a:t>sydd</a:t>
            </a:r>
            <a:r>
              <a:rPr lang="en-GB" dirty="0">
                <a:latin typeface="Söhne Leicht" panose="020B0303030202060203" pitchFamily="34" charset="77"/>
              </a:rPr>
              <a:t> </a:t>
            </a:r>
            <a:r>
              <a:rPr lang="en-GB" dirty="0" err="1">
                <a:latin typeface="Söhne Leicht" panose="020B0303030202060203" pitchFamily="34" charset="77"/>
              </a:rPr>
              <a:t>yn</a:t>
            </a:r>
            <a:r>
              <a:rPr lang="en-GB" dirty="0">
                <a:latin typeface="Söhne Leicht" panose="020B0303030202060203" pitchFamily="34" charset="77"/>
              </a:rPr>
              <a:t> yr </a:t>
            </a:r>
            <a:r>
              <a:rPr lang="en-GB" dirty="0" err="1">
                <a:latin typeface="Söhne Leicht" panose="020B0303030202060203" pitchFamily="34" charset="77"/>
              </a:rPr>
              <a:t>aer</a:t>
            </a:r>
            <a:r>
              <a:rPr lang="en-GB" dirty="0">
                <a:latin typeface="Söhne Leicht" panose="020B0303030202060203" pitchFamily="34" charset="77"/>
              </a:rPr>
              <a:t> </a:t>
            </a:r>
            <a:r>
              <a:rPr lang="en-GB" dirty="0" err="1">
                <a:latin typeface="Söhne Leicht" panose="020B0303030202060203" pitchFamily="34" charset="77"/>
              </a:rPr>
              <a:t>rydych</a:t>
            </a:r>
            <a:r>
              <a:rPr lang="en-GB" dirty="0">
                <a:latin typeface="Söhne Leicht" panose="020B0303030202060203" pitchFamily="34" charset="77"/>
              </a:rPr>
              <a:t> </a:t>
            </a:r>
            <a:r>
              <a:rPr lang="en-GB" dirty="0" err="1">
                <a:latin typeface="Söhne Leicht" panose="020B0303030202060203" pitchFamily="34" charset="77"/>
              </a:rPr>
              <a:t>chi’n</a:t>
            </a:r>
            <a:r>
              <a:rPr lang="en-GB" dirty="0">
                <a:latin typeface="Söhne Leicht" panose="020B0303030202060203" pitchFamily="34" charset="77"/>
              </a:rPr>
              <a:t> </a:t>
            </a:r>
            <a:r>
              <a:rPr lang="en-GB" dirty="0" err="1">
                <a:latin typeface="Söhne Leicht" panose="020B0303030202060203" pitchFamily="34" charset="77"/>
              </a:rPr>
              <a:t>ei</a:t>
            </a:r>
            <a:r>
              <a:rPr lang="en-GB" dirty="0">
                <a:latin typeface="Söhne Leicht" panose="020B0303030202060203" pitchFamily="34" charset="77"/>
              </a:rPr>
              <a:t> </a:t>
            </a:r>
            <a:r>
              <a:rPr lang="en-GB" dirty="0" err="1">
                <a:latin typeface="Söhne Leicht" panose="020B0303030202060203" pitchFamily="34" charset="77"/>
              </a:rPr>
              <a:t>anadlu</a:t>
            </a:r>
            <a:r>
              <a:rPr lang="en-GB" dirty="0">
                <a:latin typeface="Söhne Leicht" panose="020B0303030202060203" pitchFamily="34" charset="77"/>
              </a:rPr>
              <a:t>?​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GB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latin typeface="Söhne Leicht" panose="020B0303030202060203" pitchFamily="34" charset="77"/>
              </a:rPr>
              <a:t>Beth </a:t>
            </a:r>
            <a:r>
              <a:rPr lang="en-GB" dirty="0" err="1">
                <a:latin typeface="Söhne Leicht" panose="020B0303030202060203" pitchFamily="34" charset="77"/>
              </a:rPr>
              <a:t>allai</a:t>
            </a:r>
            <a:r>
              <a:rPr lang="en-GB" dirty="0">
                <a:latin typeface="Söhne Leicht" panose="020B0303030202060203" pitchFamily="34" charset="77"/>
              </a:rPr>
              <a:t> </a:t>
            </a:r>
            <a:r>
              <a:rPr lang="en-GB" dirty="0" err="1">
                <a:latin typeface="Söhne Leicht" panose="020B0303030202060203" pitchFamily="34" charset="77"/>
              </a:rPr>
              <a:t>achosi</a:t>
            </a:r>
            <a:r>
              <a:rPr lang="en-GB" dirty="0">
                <a:latin typeface="Söhne Leicht" panose="020B0303030202060203" pitchFamily="34" charset="77"/>
              </a:rPr>
              <a:t> </a:t>
            </a:r>
            <a:r>
              <a:rPr lang="en-GB" dirty="0" err="1">
                <a:latin typeface="Söhne Leicht" panose="020B0303030202060203" pitchFamily="34" charset="77"/>
              </a:rPr>
              <a:t>llygredd</a:t>
            </a:r>
            <a:r>
              <a:rPr lang="en-GB" dirty="0">
                <a:latin typeface="Söhne Leicht" panose="020B0303030202060203" pitchFamily="34" charset="77"/>
              </a:rPr>
              <a:t> </a:t>
            </a:r>
            <a:r>
              <a:rPr lang="en-GB" dirty="0" err="1">
                <a:latin typeface="Söhne Leicht" panose="020B0303030202060203" pitchFamily="34" charset="77"/>
              </a:rPr>
              <a:t>aer</a:t>
            </a:r>
            <a:r>
              <a:rPr lang="en-GB" dirty="0">
                <a:latin typeface="Söhne Leicht" panose="020B0303030202060203" pitchFamily="34" charset="77"/>
              </a:rPr>
              <a:t>? </a:t>
            </a:r>
            <a:endParaRPr lang="en-US" dirty="0">
              <a:latin typeface="Söhne Leicht" panose="020B0303030202060203" pitchFamily="34" charset="77"/>
            </a:endParaRPr>
          </a:p>
        </p:txBody>
      </p:sp>
      <p:pic>
        <p:nvPicPr>
          <p:cNvPr id="9" name="Picture 8" descr="A cartoon of a human body&#10;&#10;AI-generated content may be incorrect.">
            <a:extLst>
              <a:ext uri="{FF2B5EF4-FFF2-40B4-BE49-F238E27FC236}">
                <a16:creationId xmlns:a16="http://schemas.microsoft.com/office/drawing/2014/main" id="{08783547-E8B8-447C-64DE-CA17C5C85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91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8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4BC64-4B4E-EA67-6542-684DAF6B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356609"/>
            <a:ext cx="10909853" cy="9375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Aer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Llygredig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 ​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17F0F-0C9F-8E4C-85BE-6D19E648EA5F}"/>
              </a:ext>
            </a:extLst>
          </p:cNvPr>
          <p:cNvSpPr txBox="1">
            <a:spLocks/>
          </p:cNvSpPr>
          <p:nvPr/>
        </p:nvSpPr>
        <p:spPr>
          <a:xfrm>
            <a:off x="587374" y="1294134"/>
            <a:ext cx="10909852" cy="22879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Söhne Leicht" panose="020B0303030202060203" pitchFamily="34" charset="77"/>
              </a:rPr>
              <a:t>Mae </a:t>
            </a:r>
            <a:r>
              <a:rPr lang="en-GB" sz="2400" dirty="0" err="1">
                <a:latin typeface="Söhne Leicht" panose="020B0303030202060203" pitchFamily="34" charset="77"/>
              </a:rPr>
              <a:t>llygredd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 (neu </a:t>
            </a:r>
            <a:r>
              <a:rPr lang="en-GB" sz="2400" dirty="0" err="1">
                <a:latin typeface="Söhne Leich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budr</a:t>
            </a:r>
            <a:r>
              <a:rPr lang="en-GB" sz="2400" dirty="0">
                <a:latin typeface="Söhne Leicht" panose="020B0303030202060203" pitchFamily="34" charset="77"/>
              </a:rPr>
              <a:t>)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cael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achosi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gan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gyflwyno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nwyon</a:t>
            </a:r>
            <a:r>
              <a:rPr lang="en-GB" sz="2400" dirty="0">
                <a:latin typeface="Söhne Leicht" panose="020B0303030202060203" pitchFamily="34" charset="77"/>
              </a:rPr>
              <a:t> a </a:t>
            </a:r>
            <a:r>
              <a:rPr lang="en-GB" sz="2400" dirty="0" err="1">
                <a:latin typeface="Söhne Leicht" panose="020B0303030202060203" pitchFamily="34" charset="77"/>
              </a:rPr>
              <a:t>gronynnau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niweidiol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yr </a:t>
            </a:r>
            <a:r>
              <a:rPr lang="en-GB" sz="2400" dirty="0" err="1">
                <a:latin typeface="Söhne Leicht" panose="020B0303030202060203" pitchFamily="34" charset="77"/>
              </a:rPr>
              <a:t>atmosffer</a:t>
            </a:r>
            <a:r>
              <a:rPr lang="en-GB" sz="2400" dirty="0">
                <a:latin typeface="Söhne Leicht" panose="020B0303030202060203" pitchFamily="34" charset="77"/>
              </a:rPr>
              <a:t>. 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Söhne Leicht" panose="020B0303030202060203" pitchFamily="34" charset="77"/>
              </a:rPr>
              <a:t>Rhai </a:t>
            </a:r>
            <a:r>
              <a:rPr lang="en-GB" sz="2400" dirty="0" err="1">
                <a:latin typeface="Söhne Leicht" panose="020B0303030202060203" pitchFamily="34" charset="77"/>
              </a:rPr>
              <a:t>prif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achosion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yw</a:t>
            </a:r>
            <a:r>
              <a:rPr lang="en-GB" sz="2400" dirty="0">
                <a:latin typeface="Söhne Leicht" panose="020B0303030202060203" pitchFamily="34" charset="77"/>
              </a:rPr>
              <a:t>:</a:t>
            </a:r>
            <a:endParaRPr lang="en-US" sz="2400" dirty="0">
              <a:latin typeface="Söhne Leicht" panose="020B030303020206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C487B-5273-C401-205C-87E9CAB12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1" b="6576"/>
          <a:stretch>
            <a:fillRect/>
          </a:stretch>
        </p:blipFill>
        <p:spPr>
          <a:xfrm>
            <a:off x="587374" y="3192889"/>
            <a:ext cx="3663349" cy="1859820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E8A4858-44DF-2817-AEB6-30413023EF98}"/>
              </a:ext>
            </a:extLst>
          </p:cNvPr>
          <p:cNvSpPr txBox="1">
            <a:spLocks/>
          </p:cNvSpPr>
          <p:nvPr/>
        </p:nvSpPr>
        <p:spPr>
          <a:xfrm>
            <a:off x="587375" y="5320476"/>
            <a:ext cx="10909852" cy="1169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Un </a:t>
            </a:r>
            <a:r>
              <a:rPr lang="en-GB" sz="2400" dirty="0" err="1">
                <a:latin typeface="Söhne Leicht" panose="020B0303030202060203" pitchFamily="34" charset="77"/>
              </a:rPr>
              <a:t>prif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broblem</a:t>
            </a:r>
            <a:r>
              <a:rPr lang="en-GB" sz="2400" dirty="0">
                <a:latin typeface="Söhne Leicht" panose="020B0303030202060203" pitchFamily="34" charset="77"/>
              </a:rPr>
              <a:t> o </a:t>
            </a:r>
            <a:r>
              <a:rPr lang="en-GB" sz="2400" dirty="0" err="1">
                <a:latin typeface="Söhne Leicht" panose="020B0303030202060203" pitchFamily="34" charset="77"/>
              </a:rPr>
              <a:t>amgylch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ysgolion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yw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segura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ceir</a:t>
            </a:r>
            <a:r>
              <a:rPr lang="en-GB" sz="2400" dirty="0">
                <a:latin typeface="Söhne Leicht" panose="020B0303030202060203" pitchFamily="34" charset="77"/>
              </a:rPr>
              <a:t>. Mae </a:t>
            </a:r>
            <a:r>
              <a:rPr lang="en-GB" sz="2400" dirty="0" err="1">
                <a:latin typeface="Söhne Leicht" panose="020B0303030202060203" pitchFamily="34" charset="77"/>
              </a:rPr>
              <a:t>hyn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golygu</a:t>
            </a:r>
            <a:r>
              <a:rPr lang="en-GB" sz="2400" dirty="0">
                <a:latin typeface="Söhne Leicht" panose="020B0303030202060203" pitchFamily="34" charset="77"/>
              </a:rPr>
              <a:t> pan </a:t>
            </a:r>
            <a:r>
              <a:rPr lang="en-GB" sz="2400" dirty="0" err="1">
                <a:latin typeface="Söhne Leicht" panose="020B0303030202060203" pitchFamily="34" charset="77"/>
              </a:rPr>
              <a:t>na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fydd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cerbydau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symud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ond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mae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hinjan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rhedeg</a:t>
            </a:r>
            <a:r>
              <a:rPr lang="en-GB" sz="2400" dirty="0">
                <a:latin typeface="Söhne Leicht" panose="020B0303030202060203" pitchFamily="34" charset="77"/>
              </a:rPr>
              <a:t> o </a:t>
            </a:r>
            <a:r>
              <a:rPr lang="en-GB" sz="2400" dirty="0" err="1">
                <a:latin typeface="Söhne Leicht" panose="020B0303030202060203" pitchFamily="34" charset="77"/>
              </a:rPr>
              <a:t>hyd</a:t>
            </a:r>
            <a:r>
              <a:rPr lang="en-GB" sz="2400" dirty="0">
                <a:latin typeface="Söhne Leicht" panose="020B0303030202060203" pitchFamily="34" charset="77"/>
              </a:rPr>
              <a:t>, </a:t>
            </a:r>
            <a:r>
              <a:rPr lang="en-GB" sz="2400" dirty="0" err="1">
                <a:latin typeface="Söhne Leicht" panose="020B0303030202060203" pitchFamily="34" charset="77"/>
              </a:rPr>
              <a:t>sy'n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golygu</a:t>
            </a:r>
            <a:r>
              <a:rPr lang="en-GB" sz="2400" dirty="0">
                <a:latin typeface="Söhne Leicht" panose="020B0303030202060203" pitchFamily="34" charset="77"/>
              </a:rPr>
              <a:t> bod </a:t>
            </a:r>
            <a:r>
              <a:rPr lang="en-GB" sz="2400" dirty="0" err="1">
                <a:latin typeface="Söhne Leicht" panose="020B0303030202060203" pitchFamily="34" charset="77"/>
              </a:rPr>
              <a:t>allyriadau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llygru'r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. ​</a:t>
            </a:r>
            <a:endParaRPr lang="en-US" sz="2000" dirty="0">
              <a:latin typeface="Söhne Leicht" panose="020B0303030202060203" pitchFamily="34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5128117-6FA0-4365-3F69-AE2FD0878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 b="11927"/>
          <a:stretch/>
        </p:blipFill>
        <p:spPr>
          <a:xfrm>
            <a:off x="4250723" y="3192889"/>
            <a:ext cx="3663349" cy="18598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304711-247E-41EF-C778-564886693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" b="4934"/>
          <a:stretch/>
        </p:blipFill>
        <p:spPr>
          <a:xfrm>
            <a:off x="7914070" y="3192888"/>
            <a:ext cx="3663349" cy="185982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FCB22DA-6077-0646-D9D8-35E80B94FA86}"/>
              </a:ext>
            </a:extLst>
          </p:cNvPr>
          <p:cNvGrpSpPr/>
          <p:nvPr/>
        </p:nvGrpSpPr>
        <p:grpSpPr>
          <a:xfrm>
            <a:off x="587372" y="3192888"/>
            <a:ext cx="3663351" cy="1859820"/>
            <a:chOff x="587372" y="3350056"/>
            <a:chExt cx="3663351" cy="18598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BD57C1-FD96-69FA-D940-787DA727E816}"/>
                </a:ext>
              </a:extLst>
            </p:cNvPr>
            <p:cNvSpPr/>
            <p:nvPr/>
          </p:nvSpPr>
          <p:spPr>
            <a:xfrm>
              <a:off x="587372" y="3350056"/>
              <a:ext cx="3663351" cy="1859820"/>
            </a:xfrm>
            <a:prstGeom prst="rect">
              <a:avLst/>
            </a:prstGeom>
            <a:solidFill>
              <a:srgbClr val="FF3EB5">
                <a:alpha val="7568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7B8BA7A7-8525-6222-33AD-F7DF3A59B96C}"/>
                </a:ext>
              </a:extLst>
            </p:cNvPr>
            <p:cNvSpPr txBox="1">
              <a:spLocks/>
            </p:cNvSpPr>
            <p:nvPr/>
          </p:nvSpPr>
          <p:spPr>
            <a:xfrm>
              <a:off x="1068490" y="3747444"/>
              <a:ext cx="2701113" cy="10650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Allyriadau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o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gerbydau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modur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​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D420B4-09E0-18BF-23FD-2AF61F23BEFA}"/>
              </a:ext>
            </a:extLst>
          </p:cNvPr>
          <p:cNvGrpSpPr/>
          <p:nvPr/>
        </p:nvGrpSpPr>
        <p:grpSpPr>
          <a:xfrm>
            <a:off x="4250719" y="3192887"/>
            <a:ext cx="3663351" cy="1859820"/>
            <a:chOff x="4250719" y="3350055"/>
            <a:chExt cx="3663351" cy="18598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59DD4B8-314A-A52D-B2F8-C684369F0F95}"/>
                </a:ext>
              </a:extLst>
            </p:cNvPr>
            <p:cNvSpPr/>
            <p:nvPr/>
          </p:nvSpPr>
          <p:spPr>
            <a:xfrm>
              <a:off x="4250719" y="3350055"/>
              <a:ext cx="3663351" cy="1859820"/>
            </a:xfrm>
            <a:prstGeom prst="rect">
              <a:avLst/>
            </a:prstGeom>
            <a:solidFill>
              <a:srgbClr val="440099">
                <a:alpha val="7568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E6A74238-E00E-8045-3C0A-5950BFA2CA4B}"/>
                </a:ext>
              </a:extLst>
            </p:cNvPr>
            <p:cNvSpPr txBox="1">
              <a:spLocks/>
            </p:cNvSpPr>
            <p:nvPr/>
          </p:nvSpPr>
          <p:spPr>
            <a:xfrm>
              <a:off x="4571472" y="3450063"/>
              <a:ext cx="3102034" cy="16598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Ffatrïoedd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,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gweithfeydd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pŵer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a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safleoedd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adeiladu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110A8DF-83A0-64D8-FE3A-0153F1D20188}"/>
              </a:ext>
            </a:extLst>
          </p:cNvPr>
          <p:cNvGrpSpPr/>
          <p:nvPr/>
        </p:nvGrpSpPr>
        <p:grpSpPr>
          <a:xfrm>
            <a:off x="7914064" y="3192887"/>
            <a:ext cx="3663351" cy="1859820"/>
            <a:chOff x="7914064" y="3350055"/>
            <a:chExt cx="3663351" cy="185982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9C88DE1-83CC-6DE1-9272-F0B829631F43}"/>
                </a:ext>
              </a:extLst>
            </p:cNvPr>
            <p:cNvSpPr/>
            <p:nvPr/>
          </p:nvSpPr>
          <p:spPr>
            <a:xfrm>
              <a:off x="7914064" y="3350055"/>
              <a:ext cx="3663351" cy="1859820"/>
            </a:xfrm>
            <a:prstGeom prst="rect">
              <a:avLst/>
            </a:prstGeom>
            <a:solidFill>
              <a:srgbClr val="FF6900">
                <a:alpha val="7568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348C3B9B-6065-67CA-7D1D-0A5FF0AC81F5}"/>
                </a:ext>
              </a:extLst>
            </p:cNvPr>
            <p:cNvSpPr txBox="1">
              <a:spLocks/>
            </p:cNvSpPr>
            <p:nvPr/>
          </p:nvSpPr>
          <p:spPr>
            <a:xfrm>
              <a:off x="8395182" y="3747443"/>
              <a:ext cx="2701113" cy="10650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Tanau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pren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neu lo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mewn</a:t>
              </a:r>
              <a:r>
                <a:rPr lang="en-GB" sz="24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cartrefi</a:t>
              </a:r>
              <a:endParaRPr lang="en-GB" sz="24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7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876AF0-82C2-A6F1-E14A-1367B04B2D51}"/>
              </a:ext>
            </a:extLst>
          </p:cNvPr>
          <p:cNvSpPr txBox="1">
            <a:spLocks/>
          </p:cNvSpPr>
          <p:nvPr/>
        </p:nvSpPr>
        <p:spPr>
          <a:xfrm>
            <a:off x="587375" y="620713"/>
            <a:ext cx="11456440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Effeithiau</a:t>
            </a:r>
            <a:r>
              <a:rPr lang="en-GB" sz="4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Aer </a:t>
            </a:r>
            <a:r>
              <a:rPr lang="en-GB" sz="40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Budr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​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407BA3-463D-40C6-B508-F9422B43D59E}"/>
              </a:ext>
            </a:extLst>
          </p:cNvPr>
          <p:cNvSpPr txBox="1">
            <a:spLocks/>
          </p:cNvSpPr>
          <p:nvPr/>
        </p:nvSpPr>
        <p:spPr>
          <a:xfrm>
            <a:off x="587375" y="1696597"/>
            <a:ext cx="6165729" cy="4875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Mae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aer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budr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niweidio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pob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un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ohonom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ond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gall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fod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arbennig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o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niweidiol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bobl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â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chyflyrau'r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ysgyfaint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. Mae plant a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phobl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ifanc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hefyd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mewn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perygl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uwch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gan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fod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eu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organau'n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dal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dyfu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a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datblygu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, ac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maen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nhw'n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anadlu'n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gyflymach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ac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amlach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y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funud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nag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oedolion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.​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​Gall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dod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gysylltiad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ag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aer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gwenwynig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dros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gyfnod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hir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achosi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cyflyrau'r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ysgyfaint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fel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asthma a COPD a gall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gynyddu'r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risg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o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broncitis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a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niwmonia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. ​</a:t>
            </a:r>
          </a:p>
        </p:txBody>
      </p:sp>
      <p:pic>
        <p:nvPicPr>
          <p:cNvPr id="6" name="Picture 5" descr="Smoke and smoke stacks in a foggy landscape&#10;&#10;AI-generated content may be incorrect.">
            <a:extLst>
              <a:ext uri="{FF2B5EF4-FFF2-40B4-BE49-F238E27FC236}">
                <a16:creationId xmlns:a16="http://schemas.microsoft.com/office/drawing/2014/main" id="{96BA91CC-CD35-8929-1E3D-67DBDF8D7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9" r="37664"/>
          <a:stretch>
            <a:fillRect/>
          </a:stretch>
        </p:blipFill>
        <p:spPr>
          <a:xfrm>
            <a:off x="6898511" y="1"/>
            <a:ext cx="5293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5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5F064F-5D93-A512-04A0-0AD3B9DCE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4175F0E7-EC64-0718-8F1C-B44DFF8B968D}"/>
              </a:ext>
            </a:extLst>
          </p:cNvPr>
          <p:cNvSpPr txBox="1">
            <a:spLocks/>
          </p:cNvSpPr>
          <p:nvPr/>
        </p:nvSpPr>
        <p:spPr>
          <a:xfrm>
            <a:off x="587374" y="2219321"/>
            <a:ext cx="4566350" cy="1451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Mae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llygredd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effeithio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arnom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mewn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gwahanol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ffyrdd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efallai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y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byddwch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chi’n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sylwi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: </a:t>
            </a:r>
            <a:endParaRPr lang="en-US" sz="16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E739F3-665C-A66E-21AB-390FDC50F928}"/>
              </a:ext>
            </a:extLst>
          </p:cNvPr>
          <p:cNvSpPr txBox="1">
            <a:spLocks/>
          </p:cNvSpPr>
          <p:nvPr/>
        </p:nvSpPr>
        <p:spPr>
          <a:xfrm>
            <a:off x="587375" y="666457"/>
            <a:ext cx="4186551" cy="14055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0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Arwyddion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a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Symptomau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  ​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1F9B471-4E99-60A2-BF68-EE4F1296862B}"/>
              </a:ext>
            </a:extLst>
          </p:cNvPr>
          <p:cNvGrpSpPr/>
          <p:nvPr/>
        </p:nvGrpSpPr>
        <p:grpSpPr>
          <a:xfrm>
            <a:off x="5212664" y="731466"/>
            <a:ext cx="3175450" cy="2673817"/>
            <a:chOff x="5212664" y="731466"/>
            <a:chExt cx="3175450" cy="267381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0A21594-5964-E209-F497-D0BECE6BF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" t="819" r="52414" b="76705"/>
            <a:stretch>
              <a:fillRect/>
            </a:stretch>
          </p:blipFill>
          <p:spPr>
            <a:xfrm>
              <a:off x="5305795" y="1384682"/>
              <a:ext cx="3020690" cy="2020601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DA9BEA-E649-08BA-4998-213E702F5DEC}"/>
                </a:ext>
              </a:extLst>
            </p:cNvPr>
            <p:cNvGrpSpPr/>
            <p:nvPr/>
          </p:nvGrpSpPr>
          <p:grpSpPr>
            <a:xfrm>
              <a:off x="5212664" y="731466"/>
              <a:ext cx="2894173" cy="674847"/>
              <a:chOff x="6248748" y="751482"/>
              <a:chExt cx="2894173" cy="674847"/>
            </a:xfrm>
          </p:grpSpPr>
          <p:pic>
            <p:nvPicPr>
              <p:cNvPr id="17" name="Picture 16" descr="A blue object on a black background&#10;&#10;AI-generated content may be incorrect.">
                <a:extLst>
                  <a:ext uri="{FF2B5EF4-FFF2-40B4-BE49-F238E27FC236}">
                    <a16:creationId xmlns:a16="http://schemas.microsoft.com/office/drawing/2014/main" id="{0CC2A21E-BE01-F354-CECB-67D6CAE6F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3" b="39785"/>
              <a:stretch>
                <a:fillRect/>
              </a:stretch>
            </p:blipFill>
            <p:spPr>
              <a:xfrm rot="10800000">
                <a:off x="6248748" y="751482"/>
                <a:ext cx="2894173" cy="674847"/>
              </a:xfrm>
              <a:prstGeom prst="rect">
                <a:avLst/>
              </a:prstGeom>
            </p:spPr>
          </p:pic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5946BB5E-76E9-44DB-F424-A7B5F98C0A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4572" y="898820"/>
                <a:ext cx="2787958" cy="380172"/>
              </a:xfrm>
              <a:prstGeom prst="rect">
                <a:avLst/>
              </a:prstGeom>
            </p:spPr>
            <p:txBody>
              <a:bodyPr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Chi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eich</a:t>
                </a:r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hun</a:t>
                </a:r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neu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eraill</a:t>
                </a:r>
                <a:endParaRPr lang="en-GB" sz="2000" b="1" dirty="0">
                  <a:solidFill>
                    <a:srgbClr val="FF3EB5"/>
                  </a:solidFill>
                  <a:latin typeface="Söhne Halbfett" panose="020B0303030202060203" pitchFamily="34" charset="77"/>
                </a:endParaRPr>
              </a:p>
            </p:txBody>
          </p:sp>
        </p:grpSp>
        <p:pic>
          <p:nvPicPr>
            <p:cNvPr id="25" name="Picture 24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676960A9-E36B-CCDE-42C5-FAE52B3ED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6147733" y="1258979"/>
              <a:ext cx="2240381" cy="674847"/>
            </a:xfrm>
            <a:prstGeom prst="rect">
              <a:avLst/>
            </a:prstGeom>
          </p:spPr>
        </p:pic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AF381F79-5A4A-A74E-2D14-2A0A0C8E0062}"/>
                </a:ext>
              </a:extLst>
            </p:cNvPr>
            <p:cNvSpPr txBox="1">
              <a:spLocks/>
            </p:cNvSpPr>
            <p:nvPr/>
          </p:nvSpPr>
          <p:spPr>
            <a:xfrm>
              <a:off x="6207372" y="1401898"/>
              <a:ext cx="2164346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yn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pesychu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mwy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​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1309652-4E51-0092-AD4A-576609CA6923}"/>
              </a:ext>
            </a:extLst>
          </p:cNvPr>
          <p:cNvGrpSpPr/>
          <p:nvPr/>
        </p:nvGrpSpPr>
        <p:grpSpPr>
          <a:xfrm>
            <a:off x="8554382" y="709163"/>
            <a:ext cx="3383603" cy="2696120"/>
            <a:chOff x="8554382" y="709163"/>
            <a:chExt cx="3383603" cy="26961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534E2B-39C0-3A06-D42C-6A032FB6F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76" t="-247" r="826" b="77134"/>
            <a:stretch>
              <a:fillRect/>
            </a:stretch>
          </p:blipFill>
          <p:spPr>
            <a:xfrm>
              <a:off x="8765224" y="1384682"/>
              <a:ext cx="3020690" cy="202060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5DF7F73-AB24-EE50-EAB2-C460EEC88FD0}"/>
                </a:ext>
              </a:extLst>
            </p:cNvPr>
            <p:cNvGrpSpPr/>
            <p:nvPr/>
          </p:nvGrpSpPr>
          <p:grpSpPr>
            <a:xfrm>
              <a:off x="8554382" y="709163"/>
              <a:ext cx="3175450" cy="674847"/>
              <a:chOff x="6248748" y="751482"/>
              <a:chExt cx="3175450" cy="674847"/>
            </a:xfrm>
          </p:grpSpPr>
          <p:pic>
            <p:nvPicPr>
              <p:cNvPr id="28" name="Picture 27" descr="A blue object on a black background&#10;&#10;AI-generated content may be incorrect.">
                <a:extLst>
                  <a:ext uri="{FF2B5EF4-FFF2-40B4-BE49-F238E27FC236}">
                    <a16:creationId xmlns:a16="http://schemas.microsoft.com/office/drawing/2014/main" id="{C2F4D431-B1BB-D87E-AC5F-BAD0A1035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3" b="39785"/>
              <a:stretch>
                <a:fillRect/>
              </a:stretch>
            </p:blipFill>
            <p:spPr>
              <a:xfrm rot="10800000">
                <a:off x="6248748" y="751482"/>
                <a:ext cx="3175449" cy="674847"/>
              </a:xfrm>
              <a:prstGeom prst="rect">
                <a:avLst/>
              </a:prstGeom>
            </p:spPr>
          </p:pic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A5A7AC39-7642-3CBC-5288-17130BCF84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3481" y="898824"/>
                <a:ext cx="3140717" cy="380172"/>
              </a:xfrm>
              <a:prstGeom prst="rect">
                <a:avLst/>
              </a:prstGeom>
            </p:spPr>
            <p:txBody>
              <a:bodyPr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Chi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eich</a:t>
                </a:r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hun</a:t>
                </a:r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neu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eraill</a:t>
                </a:r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yn</a:t>
                </a:r>
                <a:endParaRPr lang="en-GB" sz="2000" b="1" dirty="0">
                  <a:solidFill>
                    <a:srgbClr val="FF3EB5"/>
                  </a:solidFill>
                  <a:latin typeface="Söhne Halbfett" panose="020B0303030202060203" pitchFamily="34" charset="77"/>
                </a:endParaRPr>
              </a:p>
            </p:txBody>
          </p:sp>
        </p:grpSp>
        <p:pic>
          <p:nvPicPr>
            <p:cNvPr id="41" name="Picture 40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93E80735-83C8-7F28-3D40-DA7D83790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9041906" y="1236676"/>
              <a:ext cx="2896079" cy="674847"/>
            </a:xfrm>
            <a:prstGeom prst="rect">
              <a:avLst/>
            </a:prstGeom>
          </p:spPr>
        </p:pic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DFC46D31-564E-EAC6-AB69-71EF6AB6E0AE}"/>
                </a:ext>
              </a:extLst>
            </p:cNvPr>
            <p:cNvSpPr txBox="1">
              <a:spLocks/>
            </p:cNvSpPr>
            <p:nvPr/>
          </p:nvSpPr>
          <p:spPr>
            <a:xfrm>
              <a:off x="9113962" y="1384013"/>
              <a:ext cx="2773331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cael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anhawster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anadlu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​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A3E1F98-C535-F5A7-67EF-C1FA5374B81A}"/>
              </a:ext>
            </a:extLst>
          </p:cNvPr>
          <p:cNvGrpSpPr/>
          <p:nvPr/>
        </p:nvGrpSpPr>
        <p:grpSpPr>
          <a:xfrm>
            <a:off x="335943" y="3691063"/>
            <a:ext cx="3594925" cy="2695450"/>
            <a:chOff x="335943" y="3591049"/>
            <a:chExt cx="3594925" cy="26954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ED28B3-6064-7F8B-4ABF-FB5C9EAE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" b="113"/>
            <a:stretch/>
          </p:blipFill>
          <p:spPr>
            <a:xfrm>
              <a:off x="630605" y="4265898"/>
              <a:ext cx="3020690" cy="2020601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26F4810-84BF-F1E5-E446-C95612411825}"/>
                </a:ext>
              </a:extLst>
            </p:cNvPr>
            <p:cNvGrpSpPr/>
            <p:nvPr/>
          </p:nvGrpSpPr>
          <p:grpSpPr>
            <a:xfrm>
              <a:off x="335943" y="3591049"/>
              <a:ext cx="3450258" cy="674847"/>
              <a:chOff x="6248749" y="751481"/>
              <a:chExt cx="3450258" cy="674847"/>
            </a:xfrm>
          </p:grpSpPr>
          <p:pic>
            <p:nvPicPr>
              <p:cNvPr id="44" name="Picture 43" descr="A blue object on a black background&#10;&#10;AI-generated content may be incorrect.">
                <a:extLst>
                  <a:ext uri="{FF2B5EF4-FFF2-40B4-BE49-F238E27FC236}">
                    <a16:creationId xmlns:a16="http://schemas.microsoft.com/office/drawing/2014/main" id="{8000408B-3F5D-3511-FF91-022B045BC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3" b="39785"/>
              <a:stretch>
                <a:fillRect/>
              </a:stretch>
            </p:blipFill>
            <p:spPr>
              <a:xfrm rot="10800000">
                <a:off x="6248749" y="751481"/>
                <a:ext cx="3450258" cy="674847"/>
              </a:xfrm>
              <a:prstGeom prst="rect">
                <a:avLst/>
              </a:prstGeom>
            </p:spPr>
          </p:pic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8BFFC4D4-5912-2DC7-2F43-376554C93E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90197" y="907006"/>
                <a:ext cx="3347366" cy="380172"/>
              </a:xfrm>
              <a:prstGeom prst="rect">
                <a:avLst/>
              </a:prstGeom>
            </p:spPr>
            <p:txBody>
              <a:bodyPr anchor="b">
                <a:normAutofit fontScale="92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Pobl</a:t>
                </a:r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ag asthma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yn</a:t>
                </a:r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defnyddio</a:t>
                </a:r>
                <a:endParaRPr lang="en-GB" sz="2000" b="1" dirty="0">
                  <a:solidFill>
                    <a:srgbClr val="FF3EB5"/>
                  </a:solidFill>
                  <a:latin typeface="Söhne Halbfett" panose="020B0303030202060203" pitchFamily="34" charset="77"/>
                </a:endParaRPr>
              </a:p>
            </p:txBody>
          </p:sp>
        </p:grpSp>
        <p:pic>
          <p:nvPicPr>
            <p:cNvPr id="46" name="Picture 45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24F0A763-AE3F-30FF-01DB-818225954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1319059" y="4118555"/>
              <a:ext cx="2596747" cy="674847"/>
            </a:xfrm>
            <a:prstGeom prst="rect">
              <a:avLst/>
            </a:prstGeom>
          </p:spPr>
        </p:pic>
        <p:sp>
          <p:nvSpPr>
            <p:cNvPr id="53" name="Title 1">
              <a:extLst>
                <a:ext uri="{FF2B5EF4-FFF2-40B4-BE49-F238E27FC236}">
                  <a16:creationId xmlns:a16="http://schemas.microsoft.com/office/drawing/2014/main" id="{D9FA91FD-0113-13CB-5BE4-1F830C87D737}"/>
                </a:ext>
              </a:extLst>
            </p:cNvPr>
            <p:cNvSpPr txBox="1">
              <a:spLocks/>
            </p:cNvSpPr>
            <p:nvPr/>
          </p:nvSpPr>
          <p:spPr>
            <a:xfrm>
              <a:off x="1334122" y="4265892"/>
              <a:ext cx="2596746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19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eu</a:t>
              </a:r>
              <a:r>
                <a:rPr lang="en-GB" sz="19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19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hanadlydd</a:t>
              </a:r>
              <a:r>
                <a:rPr lang="en-GB" sz="19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19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yn</a:t>
              </a:r>
              <a:r>
                <a:rPr lang="en-GB" sz="19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19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fwy</a:t>
              </a:r>
              <a:r>
                <a:rPr lang="en-GB" sz="19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​</a:t>
              </a:r>
              <a:endParaRPr lang="en-GB" sz="19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514559C-A21A-73D1-C517-9E7100B445A7}"/>
              </a:ext>
            </a:extLst>
          </p:cNvPr>
          <p:cNvGrpSpPr/>
          <p:nvPr/>
        </p:nvGrpSpPr>
        <p:grpSpPr>
          <a:xfrm>
            <a:off x="4168298" y="3691059"/>
            <a:ext cx="3990309" cy="2695454"/>
            <a:chOff x="4168298" y="3591045"/>
            <a:chExt cx="3990309" cy="26954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65F157-48DE-F7C4-AC02-FB28B1104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27" t="23312" r="189" b="53486"/>
            <a:stretch>
              <a:fillRect/>
            </a:stretch>
          </p:blipFill>
          <p:spPr>
            <a:xfrm>
              <a:off x="4614748" y="4265898"/>
              <a:ext cx="3020690" cy="2020601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FE7B2A9-54B6-6DB9-F7FA-F9DF327C67BE}"/>
                </a:ext>
              </a:extLst>
            </p:cNvPr>
            <p:cNvGrpSpPr/>
            <p:nvPr/>
          </p:nvGrpSpPr>
          <p:grpSpPr>
            <a:xfrm>
              <a:off x="4168298" y="3591045"/>
              <a:ext cx="3661784" cy="674847"/>
              <a:chOff x="6229407" y="751480"/>
              <a:chExt cx="3661784" cy="674847"/>
            </a:xfrm>
          </p:grpSpPr>
          <p:pic>
            <p:nvPicPr>
              <p:cNvPr id="59" name="Picture 58" descr="A blue object on a black background&#10;&#10;AI-generated content may be incorrect.">
                <a:extLst>
                  <a:ext uri="{FF2B5EF4-FFF2-40B4-BE49-F238E27FC236}">
                    <a16:creationId xmlns:a16="http://schemas.microsoft.com/office/drawing/2014/main" id="{48B56F41-56D6-D5A2-AA23-5305BAE4A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3" b="39785"/>
              <a:stretch>
                <a:fillRect/>
              </a:stretch>
            </p:blipFill>
            <p:spPr>
              <a:xfrm rot="10800000">
                <a:off x="6248749" y="751480"/>
                <a:ext cx="3642442" cy="674847"/>
              </a:xfrm>
              <a:prstGeom prst="rect">
                <a:avLst/>
              </a:prstGeom>
            </p:spPr>
          </p:pic>
          <p:sp>
            <p:nvSpPr>
              <p:cNvPr id="60" name="Title 1">
                <a:extLst>
                  <a:ext uri="{FF2B5EF4-FFF2-40B4-BE49-F238E27FC236}">
                    <a16:creationId xmlns:a16="http://schemas.microsoft.com/office/drawing/2014/main" id="{01A45835-2686-3428-BA15-5FEE7E6228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9407" y="888715"/>
                <a:ext cx="3642442" cy="380172"/>
              </a:xfrm>
              <a:prstGeom prst="rect">
                <a:avLst/>
              </a:prstGeom>
            </p:spPr>
            <p:txBody>
              <a:bodyPr anchor="b">
                <a:normAutofit fontScale="85000"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19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Rydych</a:t>
                </a:r>
                <a:r>
                  <a:rPr lang="en-GB" sz="19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</a:t>
                </a:r>
                <a:r>
                  <a:rPr lang="en-GB" sz="19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chi'n</a:t>
                </a:r>
                <a:r>
                  <a:rPr lang="en-GB" sz="19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</a:t>
                </a:r>
                <a:r>
                  <a:rPr lang="en-GB" sz="19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teimlo'n</a:t>
                </a:r>
                <a:r>
                  <a:rPr lang="en-GB" sz="19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</a:t>
                </a:r>
                <a:r>
                  <a:rPr lang="en-GB" sz="19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ddi-anadl</a:t>
                </a:r>
                <a:r>
                  <a:rPr lang="en-GB" sz="19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</a:t>
                </a:r>
                <a:r>
                  <a:rPr lang="en-GB" sz="18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wrth</a:t>
                </a:r>
                <a:endParaRPr lang="en-GB" sz="1900" b="1" dirty="0">
                  <a:solidFill>
                    <a:srgbClr val="FF3EB5"/>
                  </a:solidFill>
                  <a:latin typeface="Söhne Halbfett" panose="020B0303030202060203" pitchFamily="34" charset="77"/>
                </a:endParaRPr>
              </a:p>
            </p:txBody>
          </p:sp>
        </p:grpSp>
        <p:pic>
          <p:nvPicPr>
            <p:cNvPr id="61" name="Picture 60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B5C25012-C7D2-5F0D-155C-585520B95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4364734" y="4118563"/>
              <a:ext cx="3793873" cy="674847"/>
            </a:xfrm>
            <a:prstGeom prst="rect">
              <a:avLst/>
            </a:prstGeom>
          </p:spPr>
        </p:pic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3B70D878-DB4F-424C-E266-64C81C2EFADD}"/>
                </a:ext>
              </a:extLst>
            </p:cNvPr>
            <p:cNvSpPr txBox="1">
              <a:spLocks/>
            </p:cNvSpPr>
            <p:nvPr/>
          </p:nvSpPr>
          <p:spPr>
            <a:xfrm>
              <a:off x="4371499" y="4265892"/>
              <a:ext cx="3735340" cy="380172"/>
            </a:xfrm>
            <a:prstGeom prst="rect">
              <a:avLst/>
            </a:prstGeom>
          </p:spPr>
          <p:txBody>
            <a:bodyPr anchor="b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wneud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gweithgareddau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awyr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agored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​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60E8E8-95EF-1F92-EE79-578FCED14DE9}"/>
              </a:ext>
            </a:extLst>
          </p:cNvPr>
          <p:cNvGrpSpPr/>
          <p:nvPr/>
        </p:nvGrpSpPr>
        <p:grpSpPr>
          <a:xfrm>
            <a:off x="8467790" y="3691057"/>
            <a:ext cx="3157884" cy="2695456"/>
            <a:chOff x="8467790" y="3591043"/>
            <a:chExt cx="3157884" cy="26954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5FE9275-B7DD-AD43-8C1C-1A9A0F861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" t="47808" r="50447" b="28890"/>
            <a:stretch>
              <a:fillRect/>
            </a:stretch>
          </p:blipFill>
          <p:spPr>
            <a:xfrm>
              <a:off x="8540705" y="4265898"/>
              <a:ext cx="3020690" cy="202060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929DED-4808-EE1B-653C-6973F2B6ECB1}"/>
                </a:ext>
              </a:extLst>
            </p:cNvPr>
            <p:cNvGrpSpPr/>
            <p:nvPr/>
          </p:nvGrpSpPr>
          <p:grpSpPr>
            <a:xfrm>
              <a:off x="8467790" y="3591043"/>
              <a:ext cx="2316323" cy="674847"/>
              <a:chOff x="6229406" y="751480"/>
              <a:chExt cx="2316323" cy="674847"/>
            </a:xfrm>
          </p:grpSpPr>
          <p:pic>
            <p:nvPicPr>
              <p:cNvPr id="23" name="Picture 22" descr="A blue object on a black background&#10;&#10;AI-generated content may be incorrect.">
                <a:extLst>
                  <a:ext uri="{FF2B5EF4-FFF2-40B4-BE49-F238E27FC236}">
                    <a16:creationId xmlns:a16="http://schemas.microsoft.com/office/drawing/2014/main" id="{8A13B6B2-C55D-C923-CD91-268CF935E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3" b="39785"/>
              <a:stretch>
                <a:fillRect/>
              </a:stretch>
            </p:blipFill>
            <p:spPr>
              <a:xfrm rot="10800000">
                <a:off x="6248748" y="751480"/>
                <a:ext cx="2296981" cy="674847"/>
              </a:xfrm>
              <a:prstGeom prst="rect">
                <a:avLst/>
              </a:prstGeom>
            </p:spPr>
          </p:pic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3B3B7B6B-9131-A183-E446-181FCC528D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9406" y="898816"/>
                <a:ext cx="2296981" cy="380172"/>
              </a:xfrm>
              <a:prstGeom prst="rect">
                <a:avLst/>
              </a:prstGeom>
            </p:spPr>
            <p:txBody>
              <a:bodyPr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Llid</a:t>
                </a:r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yn</a:t>
                </a:r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eich</a:t>
                </a:r>
                <a:r>
                  <a:rPr lang="en-GB" sz="2000" b="1" dirty="0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Söhne Halbfett" panose="020B0303030202060203" pitchFamily="34" charset="77"/>
                    <a:cs typeface="Calibri Light"/>
                  </a:rPr>
                  <a:t>trwyn</a:t>
                </a:r>
                <a:endParaRPr lang="en-GB" sz="2000" b="1" dirty="0">
                  <a:solidFill>
                    <a:srgbClr val="FF3EB5"/>
                  </a:solidFill>
                  <a:latin typeface="Söhne Halbfett" panose="020B0303030202060203" pitchFamily="34" charset="77"/>
                </a:endParaRPr>
              </a:p>
            </p:txBody>
          </p:sp>
        </p:grpSp>
        <p:pic>
          <p:nvPicPr>
            <p:cNvPr id="69" name="Picture 68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F2D1AD52-3061-3050-13C6-40278E60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9978572" y="4118555"/>
              <a:ext cx="1647102" cy="674847"/>
            </a:xfrm>
            <a:prstGeom prst="rect">
              <a:avLst/>
            </a:prstGeom>
          </p:spPr>
        </p:pic>
        <p:sp>
          <p:nvSpPr>
            <p:cNvPr id="70" name="Title 1">
              <a:extLst>
                <a:ext uri="{FF2B5EF4-FFF2-40B4-BE49-F238E27FC236}">
                  <a16:creationId xmlns:a16="http://schemas.microsoft.com/office/drawing/2014/main" id="{38324C88-90C3-29CA-D636-87910C3256AB}"/>
                </a:ext>
              </a:extLst>
            </p:cNvPr>
            <p:cNvSpPr txBox="1">
              <a:spLocks/>
            </p:cNvSpPr>
            <p:nvPr/>
          </p:nvSpPr>
          <p:spPr>
            <a:xfrm>
              <a:off x="10064562" y="4265888"/>
              <a:ext cx="1496833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a'ch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gwddf</a:t>
              </a:r>
              <a:endParaRPr lang="en-GB" sz="2000" b="1" dirty="0">
                <a:solidFill>
                  <a:srgbClr val="FF3EB5"/>
                </a:solidFill>
                <a:latin typeface="Söhne Halbfett" panose="020B03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7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5A325-C471-5B64-9814-7F6371396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498763-42D6-4883-24D0-F63FF0E0A854}"/>
              </a:ext>
            </a:extLst>
          </p:cNvPr>
          <p:cNvSpPr txBox="1">
            <a:spLocks/>
          </p:cNvSpPr>
          <p:nvPr/>
        </p:nvSpPr>
        <p:spPr>
          <a:xfrm>
            <a:off x="3189288" y="398538"/>
            <a:ext cx="5813424" cy="732671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Y </a:t>
            </a:r>
            <a:r>
              <a:rPr lang="en-GB" sz="4000" b="1" dirty="0" err="1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Bobl</a:t>
            </a:r>
            <a:r>
              <a:rPr lang="en-GB" sz="4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yn</a:t>
            </a:r>
            <a:r>
              <a:rPr lang="en-GB" sz="4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erbyn</a:t>
            </a:r>
            <a:r>
              <a:rPr lang="en-GB" sz="4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Llygredd</a:t>
            </a:r>
            <a:endParaRPr lang="en-GB" sz="4000" b="1" dirty="0">
              <a:solidFill>
                <a:schemeClr val="bg1"/>
              </a:solidFill>
              <a:latin typeface="Söhne Halbfett" panose="020B0303030202060203" pitchFamily="34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D1EEC6-7ACF-5618-06D7-3E079181041B}"/>
              </a:ext>
            </a:extLst>
          </p:cNvPr>
          <p:cNvGrpSpPr/>
          <p:nvPr/>
        </p:nvGrpSpPr>
        <p:grpSpPr>
          <a:xfrm>
            <a:off x="841593" y="1427477"/>
            <a:ext cx="10789746" cy="1768713"/>
            <a:chOff x="481312" y="2091317"/>
            <a:chExt cx="10789746" cy="1768713"/>
          </a:xfrm>
        </p:grpSpPr>
        <p:pic>
          <p:nvPicPr>
            <p:cNvPr id="2" name="Picture 1" descr="A pink rectangular object on a black background&#10;&#10;AI-generated content may be incorrect.">
              <a:extLst>
                <a:ext uri="{FF2B5EF4-FFF2-40B4-BE49-F238E27FC236}">
                  <a16:creationId xmlns:a16="http://schemas.microsoft.com/office/drawing/2014/main" id="{D18D3CD5-594A-205B-848D-7E3FD65F5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67" b="41159"/>
            <a:stretch>
              <a:fillRect/>
            </a:stretch>
          </p:blipFill>
          <p:spPr>
            <a:xfrm>
              <a:off x="481313" y="2091317"/>
              <a:ext cx="10774821" cy="1768713"/>
            </a:xfrm>
            <a:prstGeom prst="rect">
              <a:avLst/>
            </a:prstGeom>
          </p:spPr>
        </p:pic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3417995E-9587-1A25-A140-D2C30ADFB224}"/>
                </a:ext>
              </a:extLst>
            </p:cNvPr>
            <p:cNvSpPr txBox="1">
              <a:spLocks/>
            </p:cNvSpPr>
            <p:nvPr/>
          </p:nvSpPr>
          <p:spPr>
            <a:xfrm>
              <a:off x="481312" y="2344650"/>
              <a:ext cx="10789746" cy="11497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66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Dylid</a:t>
              </a:r>
              <a:r>
                <a:rPr lang="en-GB" sz="66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66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gwneud</a:t>
              </a:r>
              <a:r>
                <a:rPr lang="en-GB" sz="66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66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segura</a:t>
              </a:r>
              <a:r>
                <a:rPr lang="en-GB" sz="66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66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ceir</a:t>
              </a:r>
              <a:endParaRPr lang="en-GB" sz="6600" b="1" dirty="0">
                <a:solidFill>
                  <a:schemeClr val="bg1"/>
                </a:solidFill>
                <a:latin typeface="Söhne Halbfett" panose="020B0303030202060203" pitchFamily="34" charset="7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19808AF-3868-0C24-1FB9-4471795CF073}"/>
              </a:ext>
            </a:extLst>
          </p:cNvPr>
          <p:cNvGrpSpPr/>
          <p:nvPr/>
        </p:nvGrpSpPr>
        <p:grpSpPr>
          <a:xfrm>
            <a:off x="-365759" y="2914110"/>
            <a:ext cx="13799127" cy="1894194"/>
            <a:chOff x="-653581" y="3684970"/>
            <a:chExt cx="13799127" cy="1894194"/>
          </a:xfrm>
        </p:grpSpPr>
        <p:pic>
          <p:nvPicPr>
            <p:cNvPr id="6" name="Picture 5" descr="A pink rectangular object on a black background&#10;&#10;AI-generated content may be incorrect.">
              <a:extLst>
                <a:ext uri="{FF2B5EF4-FFF2-40B4-BE49-F238E27FC236}">
                  <a16:creationId xmlns:a16="http://schemas.microsoft.com/office/drawing/2014/main" id="{CDF5C9BD-1A47-E438-2460-68EDEA1EB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67" b="41159"/>
            <a:stretch>
              <a:fillRect/>
            </a:stretch>
          </p:blipFill>
          <p:spPr>
            <a:xfrm rot="10800000">
              <a:off x="787465" y="3747711"/>
              <a:ext cx="10307435" cy="1768713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64B2FAAB-E90D-B3BB-4901-08769F2040DF}"/>
                </a:ext>
              </a:extLst>
            </p:cNvPr>
            <p:cNvSpPr txBox="1">
              <a:spLocks/>
            </p:cNvSpPr>
            <p:nvPr/>
          </p:nvSpPr>
          <p:spPr>
            <a:xfrm>
              <a:off x="-653581" y="3684970"/>
              <a:ext cx="13799127" cy="1894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66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yn</a:t>
              </a:r>
              <a:r>
                <a:rPr lang="en-GB" sz="66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</a:t>
              </a:r>
              <a:r>
                <a:rPr lang="en-GB" sz="66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anghyfreithlon</a:t>
              </a:r>
              <a:r>
                <a:rPr lang="en-GB" sz="66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y </a:t>
              </a:r>
              <a:r>
                <a:rPr lang="en-GB" sz="66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tu</a:t>
              </a:r>
              <a:endParaRPr lang="en-GB" sz="6600" b="1" dirty="0">
                <a:solidFill>
                  <a:schemeClr val="bg1"/>
                </a:solidFill>
                <a:latin typeface="Söhne Halbfett" panose="020B0303030202060203" pitchFamily="34" charset="77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794405-224D-645C-2058-6B8AB77CF45D}"/>
              </a:ext>
            </a:extLst>
          </p:cNvPr>
          <p:cNvGrpSpPr/>
          <p:nvPr/>
        </p:nvGrpSpPr>
        <p:grpSpPr>
          <a:xfrm>
            <a:off x="2676699" y="4706718"/>
            <a:ext cx="6749934" cy="1768713"/>
            <a:chOff x="2480972" y="2091317"/>
            <a:chExt cx="6749934" cy="1768713"/>
          </a:xfrm>
        </p:grpSpPr>
        <p:pic>
          <p:nvPicPr>
            <p:cNvPr id="10" name="Picture 9" descr="A pink rectangular object on a black background&#10;&#10;AI-generated content may be incorrect.">
              <a:extLst>
                <a:ext uri="{FF2B5EF4-FFF2-40B4-BE49-F238E27FC236}">
                  <a16:creationId xmlns:a16="http://schemas.microsoft.com/office/drawing/2014/main" id="{499FEA41-AD4F-7F56-B794-36EA8CB0D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67" b="41159"/>
            <a:stretch>
              <a:fillRect/>
            </a:stretch>
          </p:blipFill>
          <p:spPr>
            <a:xfrm>
              <a:off x="2480972" y="2091317"/>
              <a:ext cx="6749934" cy="1768713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4DE676C8-11DC-96C1-F514-6694E96E168B}"/>
                </a:ext>
              </a:extLst>
            </p:cNvPr>
            <p:cNvSpPr txBox="1">
              <a:spLocks/>
            </p:cNvSpPr>
            <p:nvPr/>
          </p:nvSpPr>
          <p:spPr>
            <a:xfrm>
              <a:off x="2742974" y="2372744"/>
              <a:ext cx="6296269" cy="11497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66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allan</a:t>
              </a:r>
              <a:r>
                <a:rPr lang="en-GB" sz="66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 I </a:t>
              </a:r>
              <a:r>
                <a:rPr lang="en-GB" sz="66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ysgolion</a:t>
              </a:r>
              <a:endParaRPr lang="en-GB" sz="6600" b="1" dirty="0">
                <a:solidFill>
                  <a:schemeClr val="bg1"/>
                </a:solidFill>
                <a:latin typeface="Söhne Halbfett" panose="020B03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3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895E6-52B9-D027-4A46-9B2AEE39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986" y="2205662"/>
            <a:ext cx="5241473" cy="872988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Datrysiadau</a:t>
            </a:r>
            <a:r>
              <a:rPr lang="en-GB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b="1" dirty="0" err="1">
                <a:latin typeface="Söhne Halbfett" panose="020B0303030202060203" pitchFamily="34" charset="77"/>
                <a:cs typeface="Calibri Light"/>
              </a:rPr>
              <a:t>Llygredd</a:t>
            </a:r>
            <a:r>
              <a:rPr lang="en-GB" b="1" dirty="0">
                <a:latin typeface="Söhne Halbfett" panose="020B0303030202060203" pitchFamily="34" charset="77"/>
                <a:cs typeface="Calibri Light"/>
              </a:rPr>
              <a:t>​</a:t>
            </a:r>
            <a:endParaRPr lang="en-GB" b="1" dirty="0">
              <a:solidFill>
                <a:srgbClr val="FF3EB5"/>
              </a:solidFill>
              <a:latin typeface="Söhne Halbfett" panose="020B0303030202060203" pitchFamily="34" charset="77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38140-6A55-819E-AA57-F0157E30D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4986" y="3331246"/>
            <a:ext cx="5705141" cy="14628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latin typeface="Söhne Leicht" panose="020B0303030202060203" pitchFamily="34" charset="77"/>
              </a:rPr>
              <a:t>Beth </a:t>
            </a:r>
            <a:r>
              <a:rPr lang="en-GB" sz="2400" dirty="0" err="1">
                <a:latin typeface="Söhne Leicht" panose="020B0303030202060203" pitchFamily="34" charset="77"/>
              </a:rPr>
              <a:t>yw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rhai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atebion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realistig</a:t>
            </a:r>
            <a:r>
              <a:rPr lang="en-GB" sz="2400" dirty="0">
                <a:latin typeface="Söhne Leicht" panose="020B0303030202060203" pitchFamily="34" charset="77"/>
              </a:rPr>
              <a:t> y </a:t>
            </a:r>
            <a:r>
              <a:rPr lang="en-GB" sz="2400" dirty="0" err="1">
                <a:latin typeface="Söhne Leicht" panose="020B0303030202060203" pitchFamily="34" charset="77"/>
              </a:rPr>
              <a:t>gallwn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feddwl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amdanynt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wella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ansawdd</a:t>
            </a:r>
            <a:r>
              <a:rPr lang="en-GB" sz="2400" dirty="0">
                <a:latin typeface="Söhne Leicht" panose="020B0303030202060203" pitchFamily="34" charset="77"/>
              </a:rPr>
              <a:t> yr </a:t>
            </a:r>
            <a:r>
              <a:rPr lang="en-GB" sz="2400" dirty="0" err="1">
                <a:latin typeface="Söhne Leich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ein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hamgylchedd</a:t>
            </a:r>
            <a:r>
              <a:rPr lang="en-GB" sz="2400" dirty="0">
                <a:latin typeface="Söhne Leicht" panose="020B0303030202060203" pitchFamily="34" charset="77"/>
              </a:rPr>
              <a:t>? ​</a:t>
            </a:r>
            <a:endParaRPr lang="en-US" sz="2000" dirty="0">
              <a:latin typeface="Söhne Leicht" panose="020B0303030202060203" pitchFamily="34" charset="77"/>
            </a:endParaRPr>
          </a:p>
        </p:txBody>
      </p:sp>
      <p:pic>
        <p:nvPicPr>
          <p:cNvPr id="15" name="Picture 14" descr="A traffic jam on a highway&#10;&#10;AI-generated content may be incorrect.">
            <a:extLst>
              <a:ext uri="{FF2B5EF4-FFF2-40B4-BE49-F238E27FC236}">
                <a16:creationId xmlns:a16="http://schemas.microsoft.com/office/drawing/2014/main" id="{237F30B5-B14A-0993-C33B-56DF3AE4B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7" b="23521"/>
          <a:stretch>
            <a:fillRect/>
          </a:stretch>
        </p:blipFill>
        <p:spPr>
          <a:xfrm>
            <a:off x="0" y="1"/>
            <a:ext cx="5241473" cy="1717184"/>
          </a:xfrm>
          <a:prstGeom prst="rect">
            <a:avLst/>
          </a:prstGeom>
        </p:spPr>
      </p:pic>
      <p:pic>
        <p:nvPicPr>
          <p:cNvPr id="21" name="Picture 20" descr="A tractor spraying a field&#10;&#10;AI-generated content may be incorrect.">
            <a:extLst>
              <a:ext uri="{FF2B5EF4-FFF2-40B4-BE49-F238E27FC236}">
                <a16:creationId xmlns:a16="http://schemas.microsoft.com/office/drawing/2014/main" id="{031F9760-AFC5-90AB-FA7F-59EF4354B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 t="24368" r="432" b="26498"/>
          <a:stretch>
            <a:fillRect/>
          </a:stretch>
        </p:blipFill>
        <p:spPr>
          <a:xfrm>
            <a:off x="0" y="5123477"/>
            <a:ext cx="5241473" cy="1731194"/>
          </a:xfrm>
          <a:prstGeom prst="rect">
            <a:avLst/>
          </a:prstGeom>
        </p:spPr>
      </p:pic>
      <p:pic>
        <p:nvPicPr>
          <p:cNvPr id="19" name="Picture 18" descr="A tractor and logs in a forest&#10;&#10;AI-generated content may be incorrect.">
            <a:extLst>
              <a:ext uri="{FF2B5EF4-FFF2-40B4-BE49-F238E27FC236}">
                <a16:creationId xmlns:a16="http://schemas.microsoft.com/office/drawing/2014/main" id="{2F6C7222-6B3F-8001-9D6A-F6C3018A9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5" r="876" b="27101"/>
          <a:stretch>
            <a:fillRect/>
          </a:stretch>
        </p:blipFill>
        <p:spPr>
          <a:xfrm>
            <a:off x="0" y="3406292"/>
            <a:ext cx="5241473" cy="1717185"/>
          </a:xfrm>
          <a:prstGeom prst="rect">
            <a:avLst/>
          </a:prstGeom>
        </p:spPr>
      </p:pic>
      <p:pic>
        <p:nvPicPr>
          <p:cNvPr id="17" name="Picture 16" descr="A close up of coals&#10;&#10;AI-generated content may be incorrect.">
            <a:extLst>
              <a:ext uri="{FF2B5EF4-FFF2-40B4-BE49-F238E27FC236}">
                <a16:creationId xmlns:a16="http://schemas.microsoft.com/office/drawing/2014/main" id="{EEE30486-E64F-99C3-A50A-28B610CAB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35"/>
          <a:stretch>
            <a:fillRect/>
          </a:stretch>
        </p:blipFill>
        <p:spPr>
          <a:xfrm>
            <a:off x="0" y="1695451"/>
            <a:ext cx="524147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7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B54033-00C0-6C41-200D-9DEA1AF71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22AC-AEE2-59CE-90E1-98B6E7A7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271333"/>
            <a:ext cx="10766425" cy="1325563"/>
          </a:xfrm>
        </p:spPr>
        <p:txBody>
          <a:bodyPr/>
          <a:lstStyle/>
          <a:p>
            <a:r>
              <a:rPr lang="en-GB" b="1" dirty="0" err="1">
                <a:latin typeface="Söhne Halbfett" panose="020B0303030202060203" pitchFamily="34" charset="77"/>
                <a:cs typeface="Calibri Light"/>
              </a:rPr>
              <a:t>Chwarae</a:t>
            </a:r>
            <a:r>
              <a:rPr lang="en-GB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Eich Rhan​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04953-3DBE-0CDC-5A76-696A07A24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463891"/>
            <a:ext cx="7093585" cy="50449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Söhne Leicht" panose="020B0303030202060203" pitchFamily="34" charset="77"/>
              </a:rPr>
              <a:t>Mae Asthma + Lung UK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ymgyrchu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dros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glanach</a:t>
            </a:r>
            <a:r>
              <a:rPr lang="en-GB" sz="2400" dirty="0">
                <a:latin typeface="Söhne Leicht" panose="020B0303030202060203" pitchFamily="34" charset="77"/>
              </a:rPr>
              <a:t>. 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err="1">
                <a:latin typeface="Söhne Leicht" panose="020B0303030202060203" pitchFamily="34" charset="77"/>
              </a:rPr>
              <a:t>Gallwn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gyd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geisio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helpu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ansawdd</a:t>
            </a:r>
            <a:r>
              <a:rPr lang="en-GB" sz="2400" dirty="0">
                <a:latin typeface="Söhne Leicht" panose="020B0303030202060203" pitchFamily="34" charset="77"/>
              </a:rPr>
              <a:t> yr </a:t>
            </a:r>
            <a:r>
              <a:rPr lang="en-GB" sz="2400" dirty="0" err="1">
                <a:latin typeface="Söhne Leich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rydyn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ni'n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anadlu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trwy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wneud</a:t>
            </a:r>
            <a:r>
              <a:rPr lang="en-GB" sz="2400" dirty="0">
                <a:latin typeface="Söhne Leicht" panose="020B0303030202060203" pitchFamily="34" charset="77"/>
              </a:rPr>
              <a:t> y </a:t>
            </a:r>
            <a:r>
              <a:rPr lang="en-GB" sz="2400" dirty="0" err="1">
                <a:latin typeface="Söhne Leicht" panose="020B0303030202060203" pitchFamily="34" charset="77"/>
              </a:rPr>
              <a:t>canlynol</a:t>
            </a:r>
            <a:r>
              <a:rPr lang="en-GB" sz="2400" dirty="0">
                <a:latin typeface="Söhne Leicht" panose="020B0303030202060203" pitchFamily="34" charset="77"/>
              </a:rPr>
              <a:t>:​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latin typeface="Söhne Leicht" panose="020B0303030202060203" pitchFamily="34" charset="77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FF3EB5"/>
              </a:buClr>
            </a:pPr>
            <a:r>
              <a:rPr lang="en-GB" sz="2400" dirty="0" err="1">
                <a:latin typeface="Söhne Leicht" panose="020B0303030202060203" pitchFamily="34" charset="77"/>
              </a:rPr>
              <a:t>Defnyddio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trenau</a:t>
            </a:r>
            <a:r>
              <a:rPr lang="en-GB" sz="2400" dirty="0">
                <a:latin typeface="Söhne Leicht" panose="020B0303030202060203" pitchFamily="34" charset="77"/>
              </a:rPr>
              <a:t> a </a:t>
            </a:r>
            <a:r>
              <a:rPr lang="en-GB" sz="2400" dirty="0" err="1">
                <a:latin typeface="Söhne Leicht" panose="020B0303030202060203" pitchFamily="34" charset="77"/>
              </a:rPr>
              <a:t>bysiau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cyhoeddus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pryd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bynnag</a:t>
            </a:r>
            <a:r>
              <a:rPr lang="en-GB" sz="2400" dirty="0">
                <a:latin typeface="Söhne Leicht" panose="020B0303030202060203" pitchFamily="34" charset="77"/>
              </a:rPr>
              <a:t> y </a:t>
            </a:r>
            <a:r>
              <a:rPr lang="en-GB" sz="2400" dirty="0" err="1">
                <a:latin typeface="Söhne Leicht" panose="020B0303030202060203" pitchFamily="34" charset="77"/>
              </a:rPr>
              <a:t>gallwn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ni</a:t>
            </a:r>
            <a:r>
              <a:rPr lang="en-GB" sz="2400" dirty="0">
                <a:latin typeface="Söhne Leicht" panose="020B0303030202060203" pitchFamily="34" charset="77"/>
              </a:rPr>
              <a:t>. ​ 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FF3EB5"/>
              </a:buClr>
            </a:pPr>
            <a:r>
              <a:rPr lang="en-GB" sz="2400" dirty="0" err="1">
                <a:latin typeface="Söhne Leicht" panose="020B0303030202060203" pitchFamily="34" charset="77"/>
              </a:rPr>
              <a:t>Cerdded</a:t>
            </a:r>
            <a:r>
              <a:rPr lang="en-GB" sz="2400" dirty="0">
                <a:latin typeface="Söhne Leicht" panose="020B0303030202060203" pitchFamily="34" charset="77"/>
              </a:rPr>
              <a:t> neu </a:t>
            </a:r>
            <a:r>
              <a:rPr lang="en-GB" sz="2400" dirty="0" err="1">
                <a:latin typeface="Söhne Leicht" panose="020B0303030202060203" pitchFamily="34" charset="77"/>
              </a:rPr>
              <a:t>feicio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lle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gyrru</a:t>
            </a:r>
            <a:r>
              <a:rPr lang="en-GB" sz="2400" dirty="0">
                <a:latin typeface="Söhne Leicht" panose="020B0303030202060203" pitchFamily="34" charset="77"/>
              </a:rPr>
              <a:t>. Mae </a:t>
            </a:r>
            <a:r>
              <a:rPr lang="en-GB" sz="2400" dirty="0" err="1">
                <a:latin typeface="Söhne Leicht" panose="020B0303030202060203" pitchFamily="34" charset="77"/>
              </a:rPr>
              <a:t>hyn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helpu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cadw'n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egnïol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ogystal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â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lleihau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llygredd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. 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FF3EB5"/>
              </a:buClr>
            </a:pPr>
            <a:r>
              <a:rPr lang="en-GB" sz="2400" dirty="0" err="1">
                <a:latin typeface="Söhne Leicht" panose="020B0303030202060203" pitchFamily="34" charset="77"/>
              </a:rPr>
              <a:t>Diffodd</a:t>
            </a:r>
            <a:r>
              <a:rPr lang="en-GB" sz="2400" dirty="0">
                <a:latin typeface="Söhne Leicht" panose="020B0303030202060203" pitchFamily="34" charset="77"/>
              </a:rPr>
              <a:t> yr </a:t>
            </a:r>
            <a:r>
              <a:rPr lang="en-GB" sz="2400" dirty="0" err="1">
                <a:latin typeface="Söhne Leicht" panose="020B0303030202060203" pitchFamily="34" charset="77"/>
              </a:rPr>
              <a:t>injan</a:t>
            </a:r>
            <a:r>
              <a:rPr lang="en-GB" sz="2400" dirty="0">
                <a:latin typeface="Söhne Leicht" panose="020B0303030202060203" pitchFamily="34" charset="77"/>
              </a:rPr>
              <a:t> pan </a:t>
            </a:r>
            <a:r>
              <a:rPr lang="en-GB" sz="2400" dirty="0" err="1">
                <a:latin typeface="Söhne Leicht" panose="020B0303030202060203" pitchFamily="34" charset="77"/>
              </a:rPr>
              <a:t>nad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symud</a:t>
            </a:r>
            <a:r>
              <a:rPr lang="en-GB" sz="2400" dirty="0">
                <a:latin typeface="Söhne Leicht" panose="020B0303030202060203" pitchFamily="34" charset="77"/>
              </a:rPr>
              <a:t>, </a:t>
            </a:r>
            <a:r>
              <a:rPr lang="en-GB" sz="2400" dirty="0" err="1">
                <a:latin typeface="Söhne Leicht" panose="020B0303030202060203" pitchFamily="34" charset="77"/>
              </a:rPr>
              <a:t>gan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leihau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segura</a:t>
            </a:r>
            <a:r>
              <a:rPr lang="en-GB" sz="2400" dirty="0">
                <a:latin typeface="Söhne Leicht" panose="020B0303030202060203" pitchFamily="34" charset="77"/>
              </a:rPr>
              <a:t> car. ​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FF3EB5"/>
              </a:buClr>
            </a:pPr>
            <a:r>
              <a:rPr lang="en-GB" sz="2400" dirty="0" err="1">
                <a:latin typeface="Söhne Leicht" panose="020B0303030202060203" pitchFamily="34" charset="77"/>
              </a:rPr>
              <a:t>Osgoi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cael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tanau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agored</a:t>
            </a:r>
            <a:r>
              <a:rPr lang="en-GB" sz="2400" dirty="0">
                <a:latin typeface="Söhne Leicht" panose="020B0303030202060203" pitchFamily="34" charset="77"/>
              </a:rPr>
              <a:t>. ​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D58D3A9-4E62-211B-1A2D-E86E32675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41" y="1890293"/>
            <a:ext cx="3715480" cy="351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33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b9d21a-925a-49e9-93d7-9782020f3462">
      <Terms xmlns="http://schemas.microsoft.com/office/infopath/2007/PartnerControls"/>
    </lcf76f155ced4ddcb4097134ff3c332f>
    <TaxCatchAll xmlns="f405e823-ec5d-4772-af58-273ea8b79ff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F772F6850E04BBC59E1F63187FC6F" ma:contentTypeVersion="19" ma:contentTypeDescription="Create a new document." ma:contentTypeScope="" ma:versionID="113e399ba51857ed8f4f6d7855d620b2">
  <xsd:schema xmlns:xsd="http://www.w3.org/2001/XMLSchema" xmlns:xs="http://www.w3.org/2001/XMLSchema" xmlns:p="http://schemas.microsoft.com/office/2006/metadata/properties" xmlns:ns2="97b9d21a-925a-49e9-93d7-9782020f3462" xmlns:ns3="f405e823-ec5d-4772-af58-273ea8b79ff6" targetNamespace="http://schemas.microsoft.com/office/2006/metadata/properties" ma:root="true" ma:fieldsID="51b97d8c240736d6787c946390911044" ns2:_="" ns3:_="">
    <xsd:import namespace="97b9d21a-925a-49e9-93d7-9782020f3462"/>
    <xsd:import namespace="f405e823-ec5d-4772-af58-273ea8b79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9d21a-925a-49e9-93d7-9782020f3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5e823-ec5d-4772-af58-273ea8b79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27ba6a-fb28-4be6-a75f-18e169db53bd}" ma:internalName="TaxCatchAll" ma:showField="CatchAllData" ma:web="f405e823-ec5d-4772-af58-273ea8b79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C40947-E848-42C1-B76B-81ADFA872CE9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2.xml><?xml version="1.0" encoding="utf-8"?>
<ds:datastoreItem xmlns:ds="http://schemas.openxmlformats.org/officeDocument/2006/customXml" ds:itemID="{9AE68C2C-28ED-4000-994D-F0774D71AF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b9d21a-925a-49e9-93d7-9782020f3462"/>
    <ds:schemaRef ds:uri="f405e823-ec5d-4772-af58-273ea8b79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9085A6-CB9E-401C-914C-945DBC61A6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18869</TotalTime>
  <Words>418</Words>
  <Application>Microsoft Macintosh PowerPoint</Application>
  <PresentationFormat>Widescreen</PresentationFormat>
  <Paragraphs>48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Söhne Leicht</vt:lpstr>
      <vt:lpstr>Arial</vt:lpstr>
      <vt:lpstr>Calibri</vt:lpstr>
      <vt:lpstr>Söhne Halbfett</vt:lpstr>
      <vt:lpstr>Calibri Light</vt:lpstr>
      <vt:lpstr>office theme</vt:lpstr>
      <vt:lpstr>PowerPoint Presentation</vt:lpstr>
      <vt:lpstr>Beth Ydych Chi'n Ei Weld?​</vt:lpstr>
      <vt:lpstr>PowerPoint Presentation</vt:lpstr>
      <vt:lpstr>Aer Llygredig ​</vt:lpstr>
      <vt:lpstr>PowerPoint Presentation</vt:lpstr>
      <vt:lpstr>PowerPoint Presentation</vt:lpstr>
      <vt:lpstr>PowerPoint Presentation</vt:lpstr>
      <vt:lpstr>Datrysiadau Llygredd​</vt:lpstr>
      <vt:lpstr>Chwarae Eich Rhan​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Lauren Cribben</cp:lastModifiedBy>
  <cp:revision>525</cp:revision>
  <dcterms:created xsi:type="dcterms:W3CDTF">2023-01-24T12:02:58Z</dcterms:created>
  <dcterms:modified xsi:type="dcterms:W3CDTF">2026-01-12T10:49:45Z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0x0101008DCF772F6850E04BBC59E1F63187FC6F</vt:lpwstr>
  </property>
  <property fmtid="{D5CDD505-2E9C-101B-9397-08002B2CF9AE}" pid="3" name="MediaServiceImageTags">
    <vt:lpwstr/>
  </property>
</Properties>
</file>