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256" r:id="rId5"/>
    <p:sldId id="257" r:id="rId6"/>
    <p:sldId id="258" r:id="rId7"/>
    <p:sldId id="259" r:id="rId8"/>
    <p:sldId id="260" r:id="rId9"/>
    <p:sldId id="261" r:id="rId10"/>
    <p:sldId id="262" r:id="rId11"/>
    <p:sldId id="271" r:id="rId12"/>
    <p:sldId id="264" r:id="rId13"/>
    <p:sldId id="265" r:id="rId14"/>
    <p:sldId id="266" r:id="rId15"/>
    <p:sldId id="267" r:id="rId16"/>
    <p:sldId id="269" r:id="rId17"/>
    <p:sldId id="270" r:id="rId18"/>
  </p:sldIdLst>
  <p:sldSz cx="12192000" cy="6858000"/>
  <p:notesSz cx="6858000" cy="9144000"/>
  <p:embeddedFontLst>
    <p:embeddedFont>
      <p:font typeface="Söhne 1" panose="020B0604020202020204" charset="0"/>
      <p:regular r:id="rId20"/>
      <p:bold r:id="rId21"/>
    </p:embeddedFont>
    <p:embeddedFont>
      <p:font typeface="Söhne 2" panose="020B0604020202020204" charset="0"/>
      <p:regular r:id="rId22"/>
      <p:bold r:id="rId23"/>
    </p:embeddedFont>
    <p:embeddedFont>
      <p:font typeface="Söhne Halbfett" panose="020B0604020202020204" charset="0"/>
      <p:regular r:id="rId24"/>
      <p:bold r:id="rId25"/>
    </p:embeddedFont>
    <p:embeddedFont>
      <p:font typeface="Söhne Leicht"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3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D1D61-AB2A-948D-FE05-E5FC21568F70}" v="5" dt="2025-10-27T09:55:52.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87" autoAdjust="0"/>
    <p:restoredTop sz="94586" autoAdjust="0"/>
  </p:normalViewPr>
  <p:slideViewPr>
    <p:cSldViewPr>
      <p:cViewPr>
        <p:scale>
          <a:sx n="90" d="100"/>
          <a:sy n="90" d="100"/>
        </p:scale>
        <p:origin x="664" y="360"/>
      </p:cViewPr>
      <p:guideLst>
        <p:guide orient="horz" pos="2160"/>
        <p:guide pos="43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Barwell" userId="S::dan.barwell@educationcompany.co.uk::2a7f1cc5-30e4-4c59-9ee5-4339f4163110" providerId="AD" clId="Web-{167D1D61-AB2A-948D-FE05-E5FC21568F70}"/>
    <pc:docChg chg="modSld">
      <pc:chgData name="Dan Barwell" userId="S::dan.barwell@educationcompany.co.uk::2a7f1cc5-30e4-4c59-9ee5-4339f4163110" providerId="AD" clId="Web-{167D1D61-AB2A-948D-FE05-E5FC21568F70}" dt="2025-10-27T09:55:41.919" v="1" actId="20577"/>
      <pc:docMkLst>
        <pc:docMk/>
      </pc:docMkLst>
      <pc:sldChg chg="modSp">
        <pc:chgData name="Dan Barwell" userId="S::dan.barwell@educationcompany.co.uk::2a7f1cc5-30e4-4c59-9ee5-4339f4163110" providerId="AD" clId="Web-{167D1D61-AB2A-948D-FE05-E5FC21568F70}" dt="2025-10-27T09:55:41.919" v="1" actId="20577"/>
        <pc:sldMkLst>
          <pc:docMk/>
          <pc:sldMk cId="0" sldId="266"/>
        </pc:sldMkLst>
        <pc:spChg chg="mod">
          <ac:chgData name="Dan Barwell" userId="S::dan.barwell@educationcompany.co.uk::2a7f1cc5-30e4-4c59-9ee5-4339f4163110" providerId="AD" clId="Web-{167D1D61-AB2A-948D-FE05-E5FC21568F70}" dt="2025-10-27T09:55:41.919" v="1" actId="20577"/>
          <ac:spMkLst>
            <pc:docMk/>
            <pc:sldMk cId="0" sldId="266"/>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9B3D2-F05A-F348-8420-29DCA20C93C8}"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0640A-67FF-A243-8F52-67B99471A084}" type="slidenum">
              <a:rPr lang="en-US" smtClean="0"/>
              <a:t>‹#›</a:t>
            </a:fld>
            <a:endParaRPr lang="en-US"/>
          </a:p>
        </p:txBody>
      </p:sp>
    </p:spTree>
    <p:extLst>
      <p:ext uri="{BB962C8B-B14F-4D97-AF65-F5344CB8AC3E}">
        <p14:creationId xmlns:p14="http://schemas.microsoft.com/office/powerpoint/2010/main" val="155064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640A-67FF-A243-8F52-67B99471A084}" type="slidenum">
              <a:rPr lang="en-US" smtClean="0"/>
              <a:t>12</a:t>
            </a:fld>
            <a:endParaRPr lang="en-US"/>
          </a:p>
        </p:txBody>
      </p:sp>
    </p:spTree>
    <p:extLst>
      <p:ext uri="{BB962C8B-B14F-4D97-AF65-F5344CB8AC3E}">
        <p14:creationId xmlns:p14="http://schemas.microsoft.com/office/powerpoint/2010/main" val="58876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90640A-67FF-A243-8F52-67B99471A084}" type="slidenum">
              <a:rPr lang="en-US" smtClean="0"/>
              <a:t>13</a:t>
            </a:fld>
            <a:endParaRPr lang="en-US"/>
          </a:p>
        </p:txBody>
      </p:sp>
    </p:spTree>
    <p:extLst>
      <p:ext uri="{BB962C8B-B14F-4D97-AF65-F5344CB8AC3E}">
        <p14:creationId xmlns:p14="http://schemas.microsoft.com/office/powerpoint/2010/main" val="95161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440099"/>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a:off x="10104060" y="231281"/>
            <a:ext cx="1856722" cy="1754602"/>
          </a:xfrm>
          <a:custGeom>
            <a:avLst/>
            <a:gdLst/>
            <a:ahLst/>
            <a:cxnLst/>
            <a:rect l="l" t="t" r="r" b="b"/>
            <a:pathLst>
              <a:path w="1856722" h="1754602">
                <a:moveTo>
                  <a:pt x="0" y="0"/>
                </a:moveTo>
                <a:lnTo>
                  <a:pt x="1856722" y="0"/>
                </a:lnTo>
                <a:lnTo>
                  <a:pt x="1856722" y="1754602"/>
                </a:lnTo>
                <a:lnTo>
                  <a:pt x="0" y="1754602"/>
                </a:lnTo>
                <a:lnTo>
                  <a:pt x="0" y="0"/>
                </a:lnTo>
                <a:close/>
              </a:path>
            </a:pathLst>
          </a:custGeom>
          <a:blipFill>
            <a:blip r:embed="rId2"/>
            <a:stretch>
              <a:fillRect/>
            </a:stretch>
          </a:blipFill>
        </p:spPr>
        <p:txBody>
          <a:bodyPr/>
          <a:lstStyle/>
          <a:p>
            <a:endParaRPr lang="en-US"/>
          </a:p>
        </p:txBody>
      </p:sp>
      <p:pic>
        <p:nvPicPr>
          <p:cNvPr id="8" name="Picture 7" descr="A close-up of white text&#10;&#10;AI-generated content may be incorrect.">
            <a:extLst>
              <a:ext uri="{FF2B5EF4-FFF2-40B4-BE49-F238E27FC236}">
                <a16:creationId xmlns:a16="http://schemas.microsoft.com/office/drawing/2014/main" id="{F6167C7A-C2B9-4B75-9C45-0D6CDB045B6B}"/>
              </a:ext>
            </a:extLst>
          </p:cNvPr>
          <p:cNvPicPr>
            <a:picLocks noChangeAspect="1"/>
          </p:cNvPicPr>
          <p:nvPr/>
        </p:nvPicPr>
        <p:blipFill>
          <a:blip r:embed="rId3">
            <a:extLst>
              <a:ext uri="{28A0092B-C50C-407E-A947-70E740481C1C}">
                <a14:useLocalDpi xmlns:a14="http://schemas.microsoft.com/office/drawing/2010/main" val="0"/>
              </a:ext>
            </a:extLst>
          </a:blip>
          <a:srcRect t="23968" b="48129"/>
          <a:stretch>
            <a:fillRect/>
          </a:stretch>
        </p:blipFill>
        <p:spPr>
          <a:xfrm>
            <a:off x="457200" y="2589581"/>
            <a:ext cx="9982200" cy="1281684"/>
          </a:xfrm>
          <a:prstGeom prst="rect">
            <a:avLst/>
          </a:prstGeom>
        </p:spPr>
      </p:pic>
      <p:pic>
        <p:nvPicPr>
          <p:cNvPr id="9" name="Picture 8" descr="A close-up of white text&#10;&#10;AI-generated content may be incorrect.">
            <a:extLst>
              <a:ext uri="{FF2B5EF4-FFF2-40B4-BE49-F238E27FC236}">
                <a16:creationId xmlns:a16="http://schemas.microsoft.com/office/drawing/2014/main" id="{56DAAF7B-C6C9-B29B-B91D-564807670B59}"/>
              </a:ext>
            </a:extLst>
          </p:cNvPr>
          <p:cNvPicPr>
            <a:picLocks noChangeAspect="1"/>
          </p:cNvPicPr>
          <p:nvPr/>
        </p:nvPicPr>
        <p:blipFill>
          <a:blip r:embed="rId3">
            <a:extLst>
              <a:ext uri="{28A0092B-C50C-407E-A947-70E740481C1C}">
                <a14:useLocalDpi xmlns:a14="http://schemas.microsoft.com/office/drawing/2010/main" val="0"/>
              </a:ext>
            </a:extLst>
          </a:blip>
          <a:srcRect t="74731"/>
          <a:stretch>
            <a:fillRect/>
          </a:stretch>
        </p:blipFill>
        <p:spPr>
          <a:xfrm>
            <a:off x="443204" y="5090464"/>
            <a:ext cx="9982200" cy="1160728"/>
          </a:xfrm>
          <a:prstGeom prst="rect">
            <a:avLst/>
          </a:prstGeom>
        </p:spPr>
      </p:pic>
      <p:pic>
        <p:nvPicPr>
          <p:cNvPr id="10" name="Picture 9" descr="A close-up of white text&#10;&#10;AI-generated content may be incorrect.">
            <a:extLst>
              <a:ext uri="{FF2B5EF4-FFF2-40B4-BE49-F238E27FC236}">
                <a16:creationId xmlns:a16="http://schemas.microsoft.com/office/drawing/2014/main" id="{FB95D40C-67C2-30C0-31D9-BA92392B63CE}"/>
              </a:ext>
            </a:extLst>
          </p:cNvPr>
          <p:cNvPicPr>
            <a:picLocks noChangeAspect="1"/>
          </p:cNvPicPr>
          <p:nvPr/>
        </p:nvPicPr>
        <p:blipFill>
          <a:blip r:embed="rId3">
            <a:extLst>
              <a:ext uri="{28A0092B-C50C-407E-A947-70E740481C1C}">
                <a14:useLocalDpi xmlns:a14="http://schemas.microsoft.com/office/drawing/2010/main" val="0"/>
              </a:ext>
            </a:extLst>
          </a:blip>
          <a:srcRect t="52818" b="23594"/>
          <a:stretch>
            <a:fillRect/>
          </a:stretch>
        </p:blipFill>
        <p:spPr>
          <a:xfrm>
            <a:off x="443204" y="4023664"/>
            <a:ext cx="9982200" cy="10835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6DCD2"/>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6" name="TextBox 6"/>
          <p:cNvSpPr txBox="1"/>
          <p:nvPr/>
        </p:nvSpPr>
        <p:spPr>
          <a:xfrm>
            <a:off x="685800" y="769690"/>
            <a:ext cx="5751543" cy="1969770"/>
          </a:xfrm>
          <a:prstGeom prst="rect">
            <a:avLst/>
          </a:prstGeom>
        </p:spPr>
        <p:txBody>
          <a:bodyPr wrap="square" lIns="0" tIns="0" rIns="0" bIns="0" rtlCol="0" anchor="t">
            <a:spAutoFit/>
          </a:bodyPr>
          <a:lstStyle/>
          <a:p>
            <a:r>
              <a:rPr lang="en-US" sz="3200" b="1" dirty="0" err="1">
                <a:solidFill>
                  <a:srgbClr val="000000"/>
                </a:solidFill>
                <a:latin typeface="Söhne Halbfett" panose="020B0303030202060203" pitchFamily="34" charset="77"/>
              </a:rPr>
              <a:t>Edrychwch</a:t>
            </a:r>
            <a:r>
              <a:rPr lang="en-US" sz="3200" b="1" dirty="0">
                <a:solidFill>
                  <a:srgbClr val="000000"/>
                </a:solidFill>
                <a:latin typeface="Söhne Halbfett" panose="020B0303030202060203" pitchFamily="34" charset="77"/>
              </a:rPr>
              <a:t> </a:t>
            </a:r>
            <a:r>
              <a:rPr lang="en-US" sz="3200" b="1" dirty="0" err="1">
                <a:solidFill>
                  <a:srgbClr val="000000"/>
                </a:solidFill>
                <a:latin typeface="Söhne Halbfett" panose="020B0303030202060203" pitchFamily="34" charset="77"/>
              </a:rPr>
              <a:t>ar</a:t>
            </a:r>
            <a:r>
              <a:rPr lang="en-US" sz="3200" b="1" dirty="0">
                <a:solidFill>
                  <a:srgbClr val="000000"/>
                </a:solidFill>
                <a:latin typeface="Söhne Halbfett" panose="020B0303030202060203" pitchFamily="34" charset="77"/>
              </a:rPr>
              <a:t> </a:t>
            </a:r>
            <a:r>
              <a:rPr lang="en-US" sz="3200" b="1" dirty="0" err="1">
                <a:solidFill>
                  <a:srgbClr val="000000"/>
                </a:solidFill>
                <a:latin typeface="Söhne Halbfett" panose="020B0303030202060203" pitchFamily="34" charset="77"/>
              </a:rPr>
              <a:t>eich</a:t>
            </a:r>
            <a:r>
              <a:rPr lang="en-US" sz="3200" b="1" dirty="0">
                <a:solidFill>
                  <a:srgbClr val="000000"/>
                </a:solidFill>
                <a:latin typeface="Söhne Halbfett" panose="020B0303030202060203" pitchFamily="34" charset="77"/>
              </a:rPr>
              <a:t> </a:t>
            </a:r>
            <a:r>
              <a:rPr lang="en-US" sz="3200" b="1" dirty="0" err="1">
                <a:solidFill>
                  <a:srgbClr val="000000"/>
                </a:solidFill>
                <a:latin typeface="Söhne Halbfett" panose="020B0303030202060203" pitchFamily="34" charset="77"/>
              </a:rPr>
              <a:t>Taflen</a:t>
            </a:r>
            <a:r>
              <a:rPr lang="en-US" sz="3200" b="1" dirty="0">
                <a:solidFill>
                  <a:srgbClr val="000000"/>
                </a:solidFill>
                <a:latin typeface="Söhne Halbfett" panose="020B0303030202060203" pitchFamily="34" charset="77"/>
              </a:rPr>
              <a:t> </a:t>
            </a:r>
            <a:r>
              <a:rPr lang="en-US" sz="3200" b="1" dirty="0" err="1">
                <a:solidFill>
                  <a:srgbClr val="F63DB5"/>
                </a:solidFill>
                <a:latin typeface="Söhne Halbfett" panose="020B0303030202060203" pitchFamily="34" charset="77"/>
              </a:rPr>
              <a:t>Wybodaeth</a:t>
            </a:r>
            <a:r>
              <a:rPr lang="en-US" sz="3200" b="1" dirty="0">
                <a:solidFill>
                  <a:srgbClr val="F63DB5"/>
                </a:solidFill>
                <a:latin typeface="Söhne Halbfett" panose="020B0303030202060203" pitchFamily="34" charset="77"/>
              </a:rPr>
              <a:t> 'Sut Mae </a:t>
            </a:r>
            <a:r>
              <a:rPr lang="en-US" sz="3200" b="1" dirty="0" err="1">
                <a:solidFill>
                  <a:srgbClr val="F63DB5"/>
                </a:solidFill>
                <a:latin typeface="Söhne Halbfett" panose="020B0303030202060203" pitchFamily="34" charset="77"/>
              </a:rPr>
              <a:t>Llygredd</a:t>
            </a:r>
            <a:r>
              <a:rPr lang="en-US" sz="3200" b="1" dirty="0">
                <a:solidFill>
                  <a:srgbClr val="F63DB5"/>
                </a:solidFill>
                <a:latin typeface="Söhne Halbfett" panose="020B0303030202060203" pitchFamily="34" charset="77"/>
              </a:rPr>
              <a:t> Aer </a:t>
            </a:r>
            <a:r>
              <a:rPr lang="en-US" sz="3200" b="1" dirty="0" err="1">
                <a:solidFill>
                  <a:srgbClr val="F63DB5"/>
                </a:solidFill>
                <a:latin typeface="Söhne Halbfett" panose="020B0303030202060203" pitchFamily="34" charset="77"/>
              </a:rPr>
              <a:t>yn</a:t>
            </a:r>
            <a:r>
              <a:rPr lang="en-US" sz="3200" b="1" dirty="0">
                <a:solidFill>
                  <a:srgbClr val="F63DB5"/>
                </a:solidFill>
                <a:latin typeface="Söhne Halbfett" panose="020B0303030202060203" pitchFamily="34" charset="77"/>
              </a:rPr>
              <a:t> </a:t>
            </a:r>
            <a:r>
              <a:rPr lang="en-US" sz="3200" b="1" dirty="0" err="1">
                <a:solidFill>
                  <a:srgbClr val="F63DB5"/>
                </a:solidFill>
                <a:latin typeface="Söhne Halbfett" panose="020B0303030202060203" pitchFamily="34" charset="77"/>
              </a:rPr>
              <a:t>Effeithio</a:t>
            </a:r>
            <a:r>
              <a:rPr lang="en-US" sz="3200" b="1" dirty="0">
                <a:solidFill>
                  <a:srgbClr val="F63DB5"/>
                </a:solidFill>
                <a:latin typeface="Söhne Halbfett" panose="020B0303030202060203" pitchFamily="34" charset="77"/>
              </a:rPr>
              <a:t> </a:t>
            </a:r>
            <a:r>
              <a:rPr lang="en-US" sz="3200" b="1" dirty="0" err="1">
                <a:solidFill>
                  <a:srgbClr val="F63DB5"/>
                </a:solidFill>
                <a:latin typeface="Söhne Halbfett" panose="020B0303030202060203" pitchFamily="34" charset="77"/>
              </a:rPr>
              <a:t>ar</a:t>
            </a:r>
            <a:r>
              <a:rPr lang="en-US" sz="3200" b="1" dirty="0">
                <a:solidFill>
                  <a:srgbClr val="F63DB5"/>
                </a:solidFill>
                <a:latin typeface="Söhne Halbfett" panose="020B0303030202060203" pitchFamily="34" charset="77"/>
              </a:rPr>
              <a:t> y </a:t>
            </a:r>
            <a:r>
              <a:rPr lang="en-US" sz="3200" b="1" dirty="0" err="1">
                <a:solidFill>
                  <a:srgbClr val="F63DB5"/>
                </a:solidFill>
                <a:latin typeface="Söhne Halbfett" panose="020B0303030202060203" pitchFamily="34" charset="77"/>
              </a:rPr>
              <a:t>Corff</a:t>
            </a:r>
            <a:r>
              <a:rPr lang="en-US" sz="3200" b="1" dirty="0">
                <a:solidFill>
                  <a:srgbClr val="F63DB5"/>
                </a:solidFill>
                <a:latin typeface="Söhne Halbfett" panose="020B0303030202060203" pitchFamily="34" charset="77"/>
              </a:rPr>
              <a:t> </a:t>
            </a:r>
            <a:r>
              <a:rPr lang="en-US" sz="3200" b="1" dirty="0" err="1">
                <a:solidFill>
                  <a:srgbClr val="F63DB5"/>
                </a:solidFill>
                <a:latin typeface="Söhne Halbfett" panose="020B0303030202060203" pitchFamily="34" charset="77"/>
              </a:rPr>
              <a:t>Dynol</a:t>
            </a:r>
            <a:r>
              <a:rPr lang="en-US" sz="3200" b="1" dirty="0">
                <a:solidFill>
                  <a:srgbClr val="F63DB5"/>
                </a:solidFill>
                <a:latin typeface="Söhne Halbfett" panose="020B0303030202060203" pitchFamily="34" charset="77"/>
              </a:rPr>
              <a:t>?'</a:t>
            </a:r>
            <a:r>
              <a:rPr lang="en-US" sz="3200" b="1" dirty="0">
                <a:solidFill>
                  <a:srgbClr val="000000"/>
                </a:solidFill>
                <a:latin typeface="Söhne Halbfett" panose="020B0303030202060203" pitchFamily="34" charset="77"/>
              </a:rPr>
              <a:t>  </a:t>
            </a:r>
            <a:r>
              <a:rPr lang="en-US" sz="3200" b="1" dirty="0" err="1">
                <a:solidFill>
                  <a:srgbClr val="000000"/>
                </a:solidFill>
                <a:latin typeface="Söhne Halbfett" panose="020B0303030202060203" pitchFamily="34" charset="77"/>
              </a:rPr>
              <a:t>a'ch</a:t>
            </a:r>
            <a:r>
              <a:rPr lang="en-US" sz="3200" b="1" dirty="0">
                <a:solidFill>
                  <a:srgbClr val="000000"/>
                </a:solidFill>
                <a:latin typeface="Söhne Halbfett" panose="020B0303030202060203" pitchFamily="34" charset="77"/>
              </a:rPr>
              <a:t> diagram </a:t>
            </a:r>
            <a:r>
              <a:rPr lang="en-US" sz="3200" b="1" dirty="0" err="1">
                <a:solidFill>
                  <a:srgbClr val="000000"/>
                </a:solidFill>
                <a:latin typeface="Söhne Halbfett" panose="020B0303030202060203" pitchFamily="34" charset="77"/>
              </a:rPr>
              <a:t>ffigur</a:t>
            </a:r>
            <a:r>
              <a:rPr lang="en-US" sz="3200" b="1" dirty="0">
                <a:solidFill>
                  <a:srgbClr val="000000"/>
                </a:solidFill>
                <a:latin typeface="Söhne Halbfett" panose="020B0303030202060203" pitchFamily="34" charset="77"/>
              </a:rPr>
              <a:t>.​</a:t>
            </a:r>
          </a:p>
        </p:txBody>
      </p:sp>
      <p:sp>
        <p:nvSpPr>
          <p:cNvPr id="7" name="TextBox 7"/>
          <p:cNvSpPr txBox="1"/>
          <p:nvPr/>
        </p:nvSpPr>
        <p:spPr>
          <a:xfrm>
            <a:off x="685800" y="3376866"/>
            <a:ext cx="6172200" cy="2843727"/>
          </a:xfrm>
          <a:prstGeom prst="rect">
            <a:avLst/>
          </a:prstGeom>
        </p:spPr>
        <p:txBody>
          <a:bodyPr wrap="square" lIns="0" tIns="0" rIns="0" bIns="0" rtlCol="0" anchor="t">
            <a:spAutoFit/>
          </a:bodyPr>
          <a:lstStyle/>
          <a:p>
            <a:pPr marL="342900" indent="-342900">
              <a:lnSpc>
                <a:spcPts val="2751"/>
              </a:lnSpc>
              <a:buClr>
                <a:srgbClr val="F63DB5"/>
              </a:buClr>
              <a:buFont typeface="Arial" panose="020B0604020202020204" pitchFamily="34" charset="0"/>
              <a:buChar char="•"/>
            </a:pPr>
            <a:r>
              <a:rPr lang="en-US" sz="2100" dirty="0">
                <a:latin typeface="Söhne 2"/>
              </a:rPr>
              <a:t>Eich </a:t>
            </a:r>
            <a:r>
              <a:rPr lang="en-US" sz="2100" dirty="0" err="1">
                <a:latin typeface="Söhne 2"/>
              </a:rPr>
              <a:t>tasg</a:t>
            </a:r>
            <a:r>
              <a:rPr lang="en-US" sz="2100" dirty="0">
                <a:latin typeface="Söhne 2"/>
              </a:rPr>
              <a:t> </a:t>
            </a:r>
            <a:r>
              <a:rPr lang="en-US" sz="2100" dirty="0" err="1">
                <a:latin typeface="Söhne 2"/>
              </a:rPr>
              <a:t>yw</a:t>
            </a:r>
            <a:r>
              <a:rPr lang="en-US" sz="2100" dirty="0">
                <a:latin typeface="Söhne 2"/>
              </a:rPr>
              <a:t> </a:t>
            </a:r>
            <a:r>
              <a:rPr lang="en-US" sz="2100" dirty="0" err="1">
                <a:latin typeface="Söhne 2"/>
              </a:rPr>
              <a:t>darllen</a:t>
            </a:r>
            <a:r>
              <a:rPr lang="en-US" sz="2100" dirty="0">
                <a:latin typeface="Söhne 2"/>
              </a:rPr>
              <a:t> </a:t>
            </a:r>
            <a:r>
              <a:rPr lang="en-US" sz="2100" dirty="0" err="1">
                <a:latin typeface="Söhne 2"/>
              </a:rPr>
              <a:t>yn</a:t>
            </a:r>
            <a:r>
              <a:rPr lang="en-US" sz="2100" dirty="0">
                <a:latin typeface="Söhne 2"/>
              </a:rPr>
              <a:t> </a:t>
            </a:r>
            <a:r>
              <a:rPr lang="en-US" sz="2100" dirty="0" err="1">
                <a:latin typeface="Söhne 2"/>
              </a:rPr>
              <a:t>fanwl</a:t>
            </a:r>
            <a:r>
              <a:rPr lang="en-US" sz="2100" dirty="0">
                <a:latin typeface="Söhne 2"/>
              </a:rPr>
              <a:t> am yr </a:t>
            </a:r>
            <a:r>
              <a:rPr lang="en-US" sz="2100" dirty="0" err="1">
                <a:latin typeface="Söhne 2"/>
              </a:rPr>
              <a:t>holl</a:t>
            </a:r>
            <a:r>
              <a:rPr lang="en-US" sz="2100" dirty="0">
                <a:latin typeface="Söhne 2"/>
              </a:rPr>
              <a:t> </a:t>
            </a:r>
            <a:r>
              <a:rPr lang="en-US" sz="2100" dirty="0" err="1">
                <a:latin typeface="Söhne 2"/>
              </a:rPr>
              <a:t>effeithiau</a:t>
            </a:r>
            <a:r>
              <a:rPr lang="en-US" sz="2100" dirty="0">
                <a:latin typeface="Söhne 2"/>
              </a:rPr>
              <a:t> </a:t>
            </a:r>
            <a:r>
              <a:rPr lang="en-US" sz="2100" dirty="0" err="1">
                <a:latin typeface="Söhne 2"/>
              </a:rPr>
              <a:t>mae</a:t>
            </a:r>
            <a:r>
              <a:rPr lang="en-US" sz="2100" dirty="0">
                <a:latin typeface="Söhne 2"/>
              </a:rPr>
              <a:t> </a:t>
            </a:r>
            <a:r>
              <a:rPr lang="en-US" sz="2100" dirty="0" err="1">
                <a:latin typeface="Söhne 2"/>
              </a:rPr>
              <a:t>llygredd</a:t>
            </a:r>
            <a:r>
              <a:rPr lang="en-US" sz="2100" dirty="0">
                <a:latin typeface="Söhne 2"/>
              </a:rPr>
              <a:t> </a:t>
            </a:r>
            <a:r>
              <a:rPr lang="en-US" sz="2100" dirty="0" err="1">
                <a:latin typeface="Söhne 2"/>
              </a:rPr>
              <a:t>aer</a:t>
            </a:r>
            <a:r>
              <a:rPr lang="en-US" sz="2100" dirty="0">
                <a:latin typeface="Söhne 2"/>
              </a:rPr>
              <a:t> </a:t>
            </a:r>
            <a:r>
              <a:rPr lang="en-US" sz="2100" dirty="0" err="1">
                <a:latin typeface="Söhne 2"/>
              </a:rPr>
              <a:t>yn</a:t>
            </a:r>
            <a:r>
              <a:rPr lang="en-US" sz="2100" dirty="0">
                <a:latin typeface="Söhne 2"/>
              </a:rPr>
              <a:t> </a:t>
            </a:r>
            <a:r>
              <a:rPr lang="en-US" sz="2100" dirty="0" err="1">
                <a:latin typeface="Söhne 2"/>
              </a:rPr>
              <a:t>ei</a:t>
            </a:r>
            <a:r>
              <a:rPr lang="en-US" sz="2100" dirty="0">
                <a:latin typeface="Söhne 2"/>
              </a:rPr>
              <a:t> </a:t>
            </a:r>
            <a:r>
              <a:rPr lang="en-US" sz="2100" dirty="0" err="1">
                <a:latin typeface="Söhne 2"/>
              </a:rPr>
              <a:t>gael</a:t>
            </a:r>
            <a:r>
              <a:rPr lang="en-US" sz="2100" dirty="0">
                <a:latin typeface="Söhne 2"/>
              </a:rPr>
              <a:t> </a:t>
            </a:r>
            <a:r>
              <a:rPr lang="en-US" sz="2100" dirty="0" err="1">
                <a:latin typeface="Söhne 2"/>
              </a:rPr>
              <a:t>ar</a:t>
            </a:r>
            <a:r>
              <a:rPr lang="en-US" sz="2100" dirty="0">
                <a:latin typeface="Söhne 2"/>
              </a:rPr>
              <a:t> y </a:t>
            </a:r>
            <a:r>
              <a:rPr lang="en-US" sz="2100" dirty="0" err="1">
                <a:latin typeface="Söhne 2"/>
              </a:rPr>
              <a:t>corff</a:t>
            </a:r>
            <a:r>
              <a:rPr lang="en-US" sz="2100" dirty="0">
                <a:latin typeface="Söhne 2"/>
              </a:rPr>
              <a:t> </a:t>
            </a:r>
            <a:r>
              <a:rPr lang="en-US" sz="2100" dirty="0" err="1">
                <a:latin typeface="Söhne 2"/>
              </a:rPr>
              <a:t>dynol</a:t>
            </a:r>
            <a:r>
              <a:rPr lang="en-US" sz="2100" dirty="0">
                <a:latin typeface="Söhne 2"/>
              </a:rPr>
              <a:t>.​</a:t>
            </a:r>
          </a:p>
          <a:p>
            <a:pPr marL="342900" indent="-342900">
              <a:lnSpc>
                <a:spcPts val="2751"/>
              </a:lnSpc>
              <a:buClr>
                <a:srgbClr val="F63DB5"/>
              </a:buClr>
              <a:buFont typeface="Arial" panose="020B0604020202020204" pitchFamily="34" charset="0"/>
              <a:buChar char="•"/>
            </a:pPr>
            <a:endParaRPr lang="en-US" sz="2100" dirty="0">
              <a:latin typeface="Söhne 2"/>
            </a:endParaRPr>
          </a:p>
          <a:p>
            <a:pPr marL="342900" indent="-342900">
              <a:lnSpc>
                <a:spcPts val="2751"/>
              </a:lnSpc>
              <a:buClr>
                <a:srgbClr val="F63DB5"/>
              </a:buClr>
              <a:buFont typeface="Arial" panose="020B0604020202020204" pitchFamily="34" charset="0"/>
              <a:buChar char="•"/>
            </a:pPr>
            <a:r>
              <a:rPr lang="en-US" sz="2100" dirty="0">
                <a:latin typeface="Söhne 2"/>
              </a:rPr>
              <a:t>Yna, </a:t>
            </a:r>
            <a:r>
              <a:rPr lang="en-US" sz="2100" dirty="0" err="1">
                <a:latin typeface="Söhne 2"/>
              </a:rPr>
              <a:t>ei</a:t>
            </a:r>
            <a:r>
              <a:rPr lang="en-US" sz="2100" dirty="0">
                <a:latin typeface="Söhne 2"/>
              </a:rPr>
              <a:t> </a:t>
            </a:r>
            <a:r>
              <a:rPr lang="en-US" sz="2100" dirty="0" err="1">
                <a:latin typeface="Söhne 2"/>
              </a:rPr>
              <a:t>grynhoi</a:t>
            </a:r>
            <a:r>
              <a:rPr lang="en-US" sz="2100" dirty="0">
                <a:latin typeface="Söhne 2"/>
              </a:rPr>
              <a:t> </a:t>
            </a:r>
            <a:r>
              <a:rPr lang="en-US" sz="2100" dirty="0" err="1">
                <a:latin typeface="Söhne 2"/>
              </a:rPr>
              <a:t>ef</a:t>
            </a:r>
            <a:r>
              <a:rPr lang="en-US" sz="2100" dirty="0">
                <a:latin typeface="Söhne 2"/>
              </a:rPr>
              <a:t> </a:t>
            </a:r>
            <a:r>
              <a:rPr lang="en-US" sz="2100" dirty="0" err="1">
                <a:latin typeface="Söhne 2"/>
              </a:rPr>
              <a:t>mewn</a:t>
            </a:r>
            <a:r>
              <a:rPr lang="en-US" sz="2100" dirty="0">
                <a:latin typeface="Söhne 2"/>
              </a:rPr>
              <a:t> label </a:t>
            </a:r>
            <a:r>
              <a:rPr lang="en-US" sz="2100" dirty="0" err="1">
                <a:latin typeface="Söhne 2"/>
              </a:rPr>
              <a:t>sy'n</a:t>
            </a:r>
            <a:r>
              <a:rPr lang="en-US" sz="2100" dirty="0">
                <a:latin typeface="Söhne 2"/>
              </a:rPr>
              <a:t> </a:t>
            </a:r>
            <a:r>
              <a:rPr lang="en-US" sz="2100" dirty="0" err="1">
                <a:latin typeface="Söhne 2"/>
              </a:rPr>
              <a:t>pwyntio</a:t>
            </a:r>
            <a:r>
              <a:rPr lang="en-US" sz="2100" dirty="0">
                <a:latin typeface="Söhne 2"/>
              </a:rPr>
              <a:t> at </a:t>
            </a:r>
            <a:r>
              <a:rPr lang="en-US" sz="2100" dirty="0" err="1">
                <a:latin typeface="Söhne 2"/>
              </a:rPr>
              <a:t>ardal</a:t>
            </a:r>
            <a:r>
              <a:rPr lang="en-US" sz="2100" dirty="0">
                <a:latin typeface="Söhne 2"/>
              </a:rPr>
              <a:t> y </a:t>
            </a:r>
            <a:r>
              <a:rPr lang="en-US" sz="2100" dirty="0" err="1">
                <a:latin typeface="Söhne 2"/>
              </a:rPr>
              <a:t>corff</a:t>
            </a:r>
            <a:r>
              <a:rPr lang="en-US" sz="2100" dirty="0">
                <a:latin typeface="Söhne 2"/>
              </a:rPr>
              <a:t> </a:t>
            </a:r>
            <a:r>
              <a:rPr lang="en-US" sz="2100" dirty="0" err="1">
                <a:latin typeface="Söhne 2"/>
              </a:rPr>
              <a:t>sy'n</a:t>
            </a:r>
            <a:r>
              <a:rPr lang="en-US" sz="2100" dirty="0">
                <a:latin typeface="Söhne 2"/>
              </a:rPr>
              <a:t> </a:t>
            </a:r>
            <a:r>
              <a:rPr lang="en-US" sz="2100" dirty="0" err="1">
                <a:latin typeface="Söhne 2"/>
              </a:rPr>
              <a:t>cael</a:t>
            </a:r>
            <a:r>
              <a:rPr lang="en-US" sz="2100" dirty="0">
                <a:latin typeface="Söhne 2"/>
              </a:rPr>
              <a:t> </a:t>
            </a:r>
            <a:r>
              <a:rPr lang="en-US" sz="2100" dirty="0" err="1">
                <a:latin typeface="Söhne 2"/>
              </a:rPr>
              <a:t>ei</a:t>
            </a:r>
            <a:r>
              <a:rPr lang="en-US" sz="2100" dirty="0">
                <a:latin typeface="Söhne 2"/>
              </a:rPr>
              <a:t> </a:t>
            </a:r>
            <a:r>
              <a:rPr lang="en-US" sz="2100" dirty="0" err="1">
                <a:latin typeface="Söhne 2"/>
              </a:rPr>
              <a:t>effeithio</a:t>
            </a:r>
            <a:r>
              <a:rPr lang="en-US" sz="2100" dirty="0">
                <a:latin typeface="Söhne 2"/>
              </a:rPr>
              <a:t> </a:t>
            </a:r>
            <a:r>
              <a:rPr lang="en-US" sz="2100" dirty="0" err="1">
                <a:latin typeface="Söhne 2"/>
              </a:rPr>
              <a:t>gan</a:t>
            </a:r>
            <a:r>
              <a:rPr lang="en-US" sz="2100" dirty="0">
                <a:latin typeface="Söhne 2"/>
              </a:rPr>
              <a:t> y </a:t>
            </a:r>
            <a:r>
              <a:rPr lang="en-US" sz="2100" dirty="0" err="1">
                <a:latin typeface="Söhne 2"/>
              </a:rPr>
              <a:t>llygredd</a:t>
            </a:r>
            <a:r>
              <a:rPr lang="en-US" sz="2100" dirty="0">
                <a:latin typeface="Söhne 2"/>
              </a:rPr>
              <a:t>.​</a:t>
            </a:r>
          </a:p>
          <a:p>
            <a:pPr marL="342900" indent="-342900">
              <a:lnSpc>
                <a:spcPts val="2751"/>
              </a:lnSpc>
              <a:buClr>
                <a:srgbClr val="F63DB5"/>
              </a:buClr>
              <a:buFont typeface="Arial" panose="020B0604020202020204" pitchFamily="34" charset="0"/>
              <a:buChar char="•"/>
            </a:pPr>
            <a:endParaRPr lang="en-US" sz="2100" dirty="0">
              <a:latin typeface="Söhne 2"/>
            </a:endParaRPr>
          </a:p>
          <a:p>
            <a:pPr marL="342900" indent="-342900">
              <a:lnSpc>
                <a:spcPts val="2751"/>
              </a:lnSpc>
              <a:buClr>
                <a:srgbClr val="F63DB5"/>
              </a:buClr>
              <a:buFont typeface="Arial" panose="020B0604020202020204" pitchFamily="34" charset="0"/>
              <a:buChar char="•"/>
            </a:pPr>
            <a:r>
              <a:rPr lang="en-US" sz="2100" dirty="0" err="1">
                <a:latin typeface="Söhne 2"/>
              </a:rPr>
              <a:t>Gwnewch</a:t>
            </a:r>
            <a:r>
              <a:rPr lang="en-US" sz="2100" dirty="0">
                <a:latin typeface="Söhne 2"/>
              </a:rPr>
              <a:t> </a:t>
            </a:r>
            <a:r>
              <a:rPr lang="en-US" sz="2100" dirty="0" err="1">
                <a:latin typeface="Söhne 2"/>
              </a:rPr>
              <a:t>yn</a:t>
            </a:r>
            <a:r>
              <a:rPr lang="en-US" sz="2100" dirty="0">
                <a:latin typeface="Söhne 2"/>
              </a:rPr>
              <a:t> </a:t>
            </a:r>
            <a:r>
              <a:rPr lang="en-US" sz="2100" dirty="0" err="1">
                <a:latin typeface="Söhne 2"/>
              </a:rPr>
              <a:t>siŵr</a:t>
            </a:r>
            <a:r>
              <a:rPr lang="en-US" sz="2100" dirty="0">
                <a:latin typeface="Söhne 2"/>
              </a:rPr>
              <a:t> </a:t>
            </a:r>
            <a:r>
              <a:rPr lang="en-US" sz="2100" dirty="0" err="1">
                <a:latin typeface="Söhne 2"/>
              </a:rPr>
              <a:t>nad</a:t>
            </a:r>
            <a:r>
              <a:rPr lang="en-US" sz="2100" dirty="0">
                <a:latin typeface="Söhne 2"/>
              </a:rPr>
              <a:t> </a:t>
            </a:r>
            <a:r>
              <a:rPr lang="en-US" sz="2100" dirty="0" err="1">
                <a:latin typeface="Söhne 2"/>
              </a:rPr>
              <a:t>yw</a:t>
            </a:r>
            <a:r>
              <a:rPr lang="en-US" sz="2100" dirty="0">
                <a:latin typeface="Söhne 2"/>
              </a:rPr>
              <a:t> </a:t>
            </a:r>
            <a:r>
              <a:rPr lang="en-US" sz="2100" dirty="0" err="1">
                <a:latin typeface="Söhne 2"/>
              </a:rPr>
              <a:t>eich</a:t>
            </a:r>
            <a:r>
              <a:rPr lang="en-US" sz="2100" dirty="0">
                <a:latin typeface="Söhne 2"/>
              </a:rPr>
              <a:t> </a:t>
            </a:r>
            <a:r>
              <a:rPr lang="en-US" sz="2100" dirty="0" err="1">
                <a:latin typeface="Söhne 2"/>
              </a:rPr>
              <a:t>labeli</a:t>
            </a:r>
            <a:r>
              <a:rPr lang="en-US" sz="2100" dirty="0">
                <a:latin typeface="Söhne 2"/>
              </a:rPr>
              <a:t> </a:t>
            </a:r>
            <a:r>
              <a:rPr lang="en-US" sz="2100" dirty="0" err="1">
                <a:latin typeface="Söhne 2"/>
              </a:rPr>
              <a:t>yn</a:t>
            </a:r>
            <a:r>
              <a:rPr lang="en-US" sz="2100" dirty="0">
                <a:latin typeface="Söhne 2"/>
              </a:rPr>
              <a:t> </a:t>
            </a:r>
            <a:r>
              <a:rPr lang="en-US" sz="2100" dirty="0" err="1">
                <a:latin typeface="Söhne 2"/>
              </a:rPr>
              <a:t>hirach</a:t>
            </a:r>
            <a:r>
              <a:rPr lang="en-US" sz="2100" dirty="0">
                <a:latin typeface="Söhne 2"/>
              </a:rPr>
              <a:t> nag un </a:t>
            </a:r>
            <a:r>
              <a:rPr lang="en-US" sz="2100" dirty="0" err="1">
                <a:latin typeface="Söhne 2"/>
              </a:rPr>
              <a:t>frawddeg</a:t>
            </a:r>
            <a:r>
              <a:rPr lang="en-US" sz="2100" dirty="0">
                <a:latin typeface="Söhne 2"/>
              </a:rPr>
              <a:t>. ​</a:t>
            </a:r>
          </a:p>
        </p:txBody>
      </p:sp>
      <p:pic>
        <p:nvPicPr>
          <p:cNvPr id="9" name="Picture 8">
            <a:extLst>
              <a:ext uri="{FF2B5EF4-FFF2-40B4-BE49-F238E27FC236}">
                <a16:creationId xmlns:a16="http://schemas.microsoft.com/office/drawing/2014/main" id="{7BDD49FC-7BFB-A9E2-79AD-3AC7B58025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39515" y="350882"/>
            <a:ext cx="4350309" cy="61562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440099"/>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a:off x="6720066" y="-36166"/>
            <a:ext cx="5471934" cy="6930329"/>
          </a:xfrm>
          <a:custGeom>
            <a:avLst/>
            <a:gdLst/>
            <a:ahLst/>
            <a:cxnLst/>
            <a:rect l="l" t="t" r="r" b="b"/>
            <a:pathLst>
              <a:path w="5471934" h="6858000">
                <a:moveTo>
                  <a:pt x="0" y="0"/>
                </a:moveTo>
                <a:lnTo>
                  <a:pt x="5471934" y="0"/>
                </a:lnTo>
                <a:lnTo>
                  <a:pt x="5471934" y="6858000"/>
                </a:lnTo>
                <a:lnTo>
                  <a:pt x="0" y="6858000"/>
                </a:lnTo>
                <a:lnTo>
                  <a:pt x="0" y="0"/>
                </a:lnTo>
                <a:close/>
              </a:path>
            </a:pathLst>
          </a:custGeom>
          <a:blipFill>
            <a:blip r:embed="rId2"/>
            <a:stretch>
              <a:fillRect l="-68489" r="-19505"/>
            </a:stretch>
          </a:blipFill>
        </p:spPr>
        <p:txBody>
          <a:bodyPr/>
          <a:lstStyle/>
          <a:p>
            <a:endParaRPr lang="en-US"/>
          </a:p>
        </p:txBody>
      </p:sp>
      <p:sp>
        <p:nvSpPr>
          <p:cNvPr id="6" name="TextBox 6"/>
          <p:cNvSpPr txBox="1"/>
          <p:nvPr/>
        </p:nvSpPr>
        <p:spPr>
          <a:xfrm>
            <a:off x="685800" y="350691"/>
            <a:ext cx="5283159" cy="1025922"/>
          </a:xfrm>
          <a:prstGeom prst="rect">
            <a:avLst/>
          </a:prstGeom>
        </p:spPr>
        <p:txBody>
          <a:bodyPr wrap="square" lIns="0" tIns="0" rIns="0" bIns="0" rtlCol="0" anchor="t">
            <a:spAutoFit/>
          </a:bodyPr>
          <a:lstStyle/>
          <a:p>
            <a:pPr>
              <a:lnSpc>
                <a:spcPts val="3978"/>
              </a:lnSpc>
            </a:pPr>
            <a:r>
              <a:rPr lang="en-US" sz="3400" b="1" dirty="0">
                <a:solidFill>
                  <a:srgbClr val="FFFFFF"/>
                </a:solidFill>
                <a:latin typeface="Söhne Halbfett"/>
              </a:rPr>
              <a:t>Mae plant </a:t>
            </a:r>
            <a:r>
              <a:rPr lang="en-US" sz="3400" b="1" dirty="0" err="1">
                <a:solidFill>
                  <a:srgbClr val="FFFFFF"/>
                </a:solidFill>
                <a:latin typeface="Söhne Halbfett"/>
              </a:rPr>
              <a:t>mewn</a:t>
            </a:r>
            <a:r>
              <a:rPr lang="en-US" sz="3400" b="1" dirty="0">
                <a:solidFill>
                  <a:srgbClr val="FFFFFF"/>
                </a:solidFill>
                <a:latin typeface="Söhne Halbfett"/>
              </a:rPr>
              <a:t> </a:t>
            </a:r>
            <a:r>
              <a:rPr lang="en-US" sz="3400" b="1" dirty="0" err="1">
                <a:solidFill>
                  <a:srgbClr val="F63DB5"/>
                </a:solidFill>
                <a:latin typeface="Söhne Halbfett"/>
              </a:rPr>
              <a:t>perygl</a:t>
            </a:r>
            <a:r>
              <a:rPr lang="en-US" sz="3400" b="1" dirty="0">
                <a:solidFill>
                  <a:srgbClr val="F63DB5"/>
                </a:solidFill>
                <a:latin typeface="Söhne Halbfett"/>
              </a:rPr>
              <a:t> </a:t>
            </a:r>
            <a:r>
              <a:rPr lang="en-US" sz="3400" b="1" dirty="0" err="1">
                <a:solidFill>
                  <a:srgbClr val="F63DB5"/>
                </a:solidFill>
                <a:latin typeface="Söhne Halbfett"/>
              </a:rPr>
              <a:t>arbennig</a:t>
            </a:r>
            <a:r>
              <a:rPr lang="en-US" sz="3400" b="1" dirty="0">
                <a:solidFill>
                  <a:srgbClr val="FFFFFF"/>
                </a:solidFill>
                <a:latin typeface="Söhne Halbfett"/>
              </a:rPr>
              <a:t> o </a:t>
            </a:r>
            <a:r>
              <a:rPr lang="en-US" sz="3400" b="1" dirty="0" err="1">
                <a:solidFill>
                  <a:srgbClr val="FFFFFF"/>
                </a:solidFill>
                <a:latin typeface="Söhne Halbfett"/>
              </a:rPr>
              <a:t>lygredd</a:t>
            </a:r>
            <a:r>
              <a:rPr lang="en-US" sz="3400" b="1" dirty="0">
                <a:solidFill>
                  <a:srgbClr val="FFFFFF"/>
                </a:solidFill>
                <a:latin typeface="Söhne Halbfett"/>
              </a:rPr>
              <a:t> </a:t>
            </a:r>
            <a:r>
              <a:rPr lang="en-US" sz="3400" b="1" dirty="0" err="1">
                <a:solidFill>
                  <a:srgbClr val="FFFFFF"/>
                </a:solidFill>
                <a:latin typeface="Söhne Halbfett"/>
              </a:rPr>
              <a:t>aer</a:t>
            </a:r>
            <a:r>
              <a:rPr lang="en-US" sz="3400" b="1" dirty="0">
                <a:solidFill>
                  <a:srgbClr val="FFFFFF"/>
                </a:solidFill>
                <a:latin typeface="Söhne Halbfett"/>
              </a:rPr>
              <a:t>​</a:t>
            </a:r>
          </a:p>
        </p:txBody>
      </p:sp>
      <p:sp>
        <p:nvSpPr>
          <p:cNvPr id="7" name="TextBox 7"/>
          <p:cNvSpPr txBox="1"/>
          <p:nvPr/>
        </p:nvSpPr>
        <p:spPr>
          <a:xfrm>
            <a:off x="685800" y="2424206"/>
            <a:ext cx="5676987" cy="3077766"/>
          </a:xfrm>
          <a:prstGeom prst="rect">
            <a:avLst/>
          </a:prstGeom>
        </p:spPr>
        <p:txBody>
          <a:bodyPr wrap="square" lIns="0" tIns="0" rIns="0" bIns="0" rtlCol="0" anchor="t">
            <a:spAutoFit/>
          </a:bodyPr>
          <a:lstStyle/>
          <a:p>
            <a:pPr marL="342900" indent="-342900">
              <a:lnSpc>
                <a:spcPts val="2020"/>
              </a:lnSpc>
              <a:buClr>
                <a:srgbClr val="F63DB5"/>
              </a:buClr>
              <a:buFont typeface="Arial" panose="020B0604020202020204" pitchFamily="34" charset="0"/>
              <a:buChar char="•"/>
            </a:pPr>
            <a:r>
              <a:rPr lang="en-US" dirty="0">
                <a:solidFill>
                  <a:schemeClr val="bg1"/>
                </a:solidFill>
                <a:latin typeface="Söhne 2"/>
              </a:rPr>
              <a:t>Maen </a:t>
            </a:r>
            <a:r>
              <a:rPr lang="en-US" dirty="0" err="1">
                <a:solidFill>
                  <a:schemeClr val="bg1"/>
                </a:solidFill>
                <a:latin typeface="Söhne 2"/>
              </a:rPr>
              <a:t>nhw’n</a:t>
            </a:r>
            <a:r>
              <a:rPr lang="en-US" dirty="0">
                <a:solidFill>
                  <a:schemeClr val="bg1"/>
                </a:solidFill>
                <a:latin typeface="Söhne 2"/>
              </a:rPr>
              <a:t> </a:t>
            </a:r>
            <a:r>
              <a:rPr lang="en-US" dirty="0" err="1">
                <a:solidFill>
                  <a:schemeClr val="bg1"/>
                </a:solidFill>
                <a:latin typeface="Söhne 2"/>
              </a:rPr>
              <a:t>anadlu'n</a:t>
            </a:r>
            <a:r>
              <a:rPr lang="en-US" dirty="0">
                <a:solidFill>
                  <a:schemeClr val="bg1"/>
                </a:solidFill>
                <a:latin typeface="Söhne 2"/>
              </a:rPr>
              <a:t> </a:t>
            </a:r>
            <a:r>
              <a:rPr lang="en-US" dirty="0" err="1">
                <a:solidFill>
                  <a:schemeClr val="bg1"/>
                </a:solidFill>
                <a:latin typeface="Söhne 2"/>
              </a:rPr>
              <a:t>gyflymach</a:t>
            </a:r>
            <a:r>
              <a:rPr lang="en-US" dirty="0">
                <a:solidFill>
                  <a:schemeClr val="bg1"/>
                </a:solidFill>
                <a:latin typeface="Söhne 2"/>
              </a:rPr>
              <a:t> ac </a:t>
            </a:r>
            <a:r>
              <a:rPr lang="en-US" dirty="0" err="1">
                <a:solidFill>
                  <a:schemeClr val="bg1"/>
                </a:solidFill>
                <a:latin typeface="Söhne 2"/>
              </a:rPr>
              <a:t>felly’n</a:t>
            </a:r>
            <a:r>
              <a:rPr lang="en-US" dirty="0">
                <a:solidFill>
                  <a:schemeClr val="bg1"/>
                </a:solidFill>
                <a:latin typeface="Söhne 2"/>
              </a:rPr>
              <a:t> </a:t>
            </a:r>
            <a:r>
              <a:rPr lang="en-US" dirty="0" err="1">
                <a:solidFill>
                  <a:schemeClr val="bg1"/>
                </a:solidFill>
                <a:latin typeface="Söhne 2"/>
              </a:rPr>
              <a:t>cymryd</a:t>
            </a:r>
            <a:r>
              <a:rPr lang="en-US" dirty="0">
                <a:solidFill>
                  <a:schemeClr val="bg1"/>
                </a:solidFill>
                <a:latin typeface="Söhne 2"/>
              </a:rPr>
              <a:t> </a:t>
            </a:r>
            <a:r>
              <a:rPr lang="en-US" dirty="0" err="1">
                <a:solidFill>
                  <a:schemeClr val="bg1"/>
                </a:solidFill>
                <a:latin typeface="Söhne 2"/>
              </a:rPr>
              <a:t>mwy</a:t>
            </a:r>
            <a:r>
              <a:rPr lang="en-US" dirty="0">
                <a:solidFill>
                  <a:schemeClr val="bg1"/>
                </a:solidFill>
                <a:latin typeface="Söhne 2"/>
              </a:rPr>
              <a:t> o </a:t>
            </a:r>
            <a:r>
              <a:rPr lang="en-US" dirty="0" err="1">
                <a:solidFill>
                  <a:schemeClr val="bg1"/>
                </a:solidFill>
                <a:latin typeface="Söhne 2"/>
              </a:rPr>
              <a:t>aer</a:t>
            </a:r>
            <a:r>
              <a:rPr lang="en-US" dirty="0">
                <a:solidFill>
                  <a:schemeClr val="bg1"/>
                </a:solidFill>
                <a:latin typeface="Söhne 2"/>
              </a:rPr>
              <a:t> </a:t>
            </a:r>
            <a:r>
              <a:rPr lang="en-US" dirty="0" err="1">
                <a:solidFill>
                  <a:schemeClr val="bg1"/>
                </a:solidFill>
                <a:latin typeface="Söhne 2"/>
              </a:rPr>
              <a:t>llygredig</a:t>
            </a:r>
            <a:r>
              <a:rPr lang="en-US" dirty="0">
                <a:solidFill>
                  <a:schemeClr val="bg1"/>
                </a:solidFill>
                <a:latin typeface="Söhne 2"/>
              </a:rPr>
              <a:t>.​</a:t>
            </a:r>
          </a:p>
          <a:p>
            <a:pPr marL="342900" indent="-342900">
              <a:lnSpc>
                <a:spcPts val="2020"/>
              </a:lnSpc>
              <a:buClr>
                <a:srgbClr val="F63DB5"/>
              </a:buClr>
              <a:buFont typeface="Arial" panose="020B0604020202020204" pitchFamily="34" charset="0"/>
              <a:buChar char="•"/>
            </a:pPr>
            <a:r>
              <a:rPr lang="en-US" dirty="0">
                <a:solidFill>
                  <a:schemeClr val="bg1"/>
                </a:solidFill>
                <a:latin typeface="Söhne 2"/>
              </a:rPr>
              <a:t>Maen </a:t>
            </a:r>
            <a:r>
              <a:rPr lang="en-US" dirty="0" err="1">
                <a:solidFill>
                  <a:schemeClr val="bg1"/>
                </a:solidFill>
                <a:latin typeface="Söhne 2"/>
              </a:rPr>
              <a:t>nhw’n</a:t>
            </a:r>
            <a:r>
              <a:rPr lang="en-US" dirty="0">
                <a:solidFill>
                  <a:schemeClr val="bg1"/>
                </a:solidFill>
                <a:latin typeface="Söhne 2"/>
              </a:rPr>
              <a:t> </a:t>
            </a:r>
            <a:r>
              <a:rPr lang="en-US" dirty="0" err="1">
                <a:solidFill>
                  <a:schemeClr val="bg1"/>
                </a:solidFill>
                <a:latin typeface="Söhne 2"/>
              </a:rPr>
              <a:t>aml</a:t>
            </a:r>
            <a:r>
              <a:rPr lang="en-US" dirty="0">
                <a:solidFill>
                  <a:schemeClr val="bg1"/>
                </a:solidFill>
                <a:latin typeface="Söhne 2"/>
              </a:rPr>
              <a:t> </a:t>
            </a:r>
            <a:r>
              <a:rPr lang="en-US" dirty="0" err="1">
                <a:solidFill>
                  <a:schemeClr val="bg1"/>
                </a:solidFill>
                <a:latin typeface="Söhne 2"/>
              </a:rPr>
              <a:t>yn</a:t>
            </a:r>
            <a:r>
              <a:rPr lang="en-US" dirty="0">
                <a:solidFill>
                  <a:schemeClr val="bg1"/>
                </a:solidFill>
                <a:latin typeface="Söhne 2"/>
              </a:rPr>
              <a:t> </a:t>
            </a:r>
            <a:r>
              <a:rPr lang="en-US" dirty="0" err="1">
                <a:solidFill>
                  <a:schemeClr val="bg1"/>
                </a:solidFill>
                <a:latin typeface="Söhne 2"/>
              </a:rPr>
              <a:t>treulio</a:t>
            </a:r>
            <a:r>
              <a:rPr lang="en-US" dirty="0">
                <a:solidFill>
                  <a:schemeClr val="bg1"/>
                </a:solidFill>
                <a:latin typeface="Söhne 2"/>
              </a:rPr>
              <a:t> </a:t>
            </a:r>
            <a:r>
              <a:rPr lang="en-US" dirty="0" err="1">
                <a:solidFill>
                  <a:schemeClr val="bg1"/>
                </a:solidFill>
                <a:latin typeface="Söhne 2"/>
              </a:rPr>
              <a:t>mwy</a:t>
            </a:r>
            <a:r>
              <a:rPr lang="en-US" dirty="0">
                <a:solidFill>
                  <a:schemeClr val="bg1"/>
                </a:solidFill>
                <a:latin typeface="Söhne 2"/>
              </a:rPr>
              <a:t> o </a:t>
            </a:r>
            <a:r>
              <a:rPr lang="en-US" dirty="0" err="1">
                <a:solidFill>
                  <a:schemeClr val="bg1"/>
                </a:solidFill>
                <a:latin typeface="Söhne 2"/>
              </a:rPr>
              <a:t>amser</a:t>
            </a:r>
            <a:r>
              <a:rPr lang="en-US" dirty="0">
                <a:solidFill>
                  <a:schemeClr val="bg1"/>
                </a:solidFill>
                <a:latin typeface="Söhne 2"/>
              </a:rPr>
              <a:t> </a:t>
            </a:r>
            <a:r>
              <a:rPr lang="en-US" dirty="0" err="1">
                <a:solidFill>
                  <a:schemeClr val="bg1"/>
                </a:solidFill>
                <a:latin typeface="Söhne 2"/>
              </a:rPr>
              <a:t>yn</a:t>
            </a:r>
            <a:r>
              <a:rPr lang="en-US" dirty="0">
                <a:solidFill>
                  <a:schemeClr val="bg1"/>
                </a:solidFill>
                <a:latin typeface="Söhne 2"/>
              </a:rPr>
              <a:t> yr </a:t>
            </a:r>
            <a:r>
              <a:rPr lang="en-US" dirty="0" err="1">
                <a:solidFill>
                  <a:schemeClr val="bg1"/>
                </a:solidFill>
                <a:latin typeface="Söhne 2"/>
              </a:rPr>
              <a:t>awyr</a:t>
            </a:r>
            <a:r>
              <a:rPr lang="en-US" dirty="0">
                <a:solidFill>
                  <a:schemeClr val="bg1"/>
                </a:solidFill>
                <a:latin typeface="Söhne 2"/>
              </a:rPr>
              <a:t> </a:t>
            </a:r>
            <a:r>
              <a:rPr lang="en-US" dirty="0" err="1">
                <a:solidFill>
                  <a:schemeClr val="bg1"/>
                </a:solidFill>
                <a:latin typeface="Söhne 2"/>
              </a:rPr>
              <a:t>agored</a:t>
            </a:r>
            <a:r>
              <a:rPr lang="en-US" dirty="0">
                <a:solidFill>
                  <a:schemeClr val="bg1"/>
                </a:solidFill>
                <a:latin typeface="Söhne 2"/>
              </a:rPr>
              <a:t> nag </a:t>
            </a:r>
            <a:r>
              <a:rPr lang="en-US" dirty="0" err="1">
                <a:solidFill>
                  <a:schemeClr val="bg1"/>
                </a:solidFill>
                <a:latin typeface="Söhne 2"/>
              </a:rPr>
              <a:t>oedolion</a:t>
            </a:r>
            <a:r>
              <a:rPr lang="en-US" dirty="0">
                <a:solidFill>
                  <a:schemeClr val="bg1"/>
                </a:solidFill>
                <a:latin typeface="Söhne 2"/>
              </a:rPr>
              <a:t>.​</a:t>
            </a:r>
          </a:p>
          <a:p>
            <a:pPr marL="342900" indent="-342900">
              <a:lnSpc>
                <a:spcPts val="2020"/>
              </a:lnSpc>
              <a:buClr>
                <a:srgbClr val="F63DB5"/>
              </a:buClr>
              <a:buFont typeface="Arial" panose="020B0604020202020204" pitchFamily="34" charset="0"/>
              <a:buChar char="•"/>
            </a:pPr>
            <a:r>
              <a:rPr lang="en-US" dirty="0">
                <a:solidFill>
                  <a:schemeClr val="bg1"/>
                </a:solidFill>
                <a:latin typeface="Söhne 2"/>
              </a:rPr>
              <a:t>Maen </a:t>
            </a:r>
            <a:r>
              <a:rPr lang="en-US" dirty="0" err="1">
                <a:solidFill>
                  <a:schemeClr val="bg1"/>
                </a:solidFill>
                <a:latin typeface="Söhne 2"/>
              </a:rPr>
              <a:t>nhw’n</a:t>
            </a:r>
            <a:r>
              <a:rPr lang="en-US" dirty="0">
                <a:solidFill>
                  <a:schemeClr val="bg1"/>
                </a:solidFill>
                <a:latin typeface="Söhne 2"/>
              </a:rPr>
              <a:t> </a:t>
            </a:r>
            <a:r>
              <a:rPr lang="en-US" dirty="0" err="1">
                <a:solidFill>
                  <a:schemeClr val="bg1"/>
                </a:solidFill>
                <a:latin typeface="Söhne 2"/>
              </a:rPr>
              <a:t>aml</a:t>
            </a:r>
            <a:r>
              <a:rPr lang="en-US" dirty="0">
                <a:solidFill>
                  <a:schemeClr val="bg1"/>
                </a:solidFill>
                <a:latin typeface="Söhne 2"/>
              </a:rPr>
              <a:t> </a:t>
            </a:r>
            <a:r>
              <a:rPr lang="en-US" dirty="0" err="1">
                <a:solidFill>
                  <a:schemeClr val="bg1"/>
                </a:solidFill>
                <a:latin typeface="Söhne 2"/>
              </a:rPr>
              <a:t>yn</a:t>
            </a:r>
            <a:r>
              <a:rPr lang="en-US" dirty="0">
                <a:solidFill>
                  <a:schemeClr val="bg1"/>
                </a:solidFill>
                <a:latin typeface="Söhne 2"/>
              </a:rPr>
              <a:t> </a:t>
            </a:r>
            <a:r>
              <a:rPr lang="en-US" dirty="0" err="1">
                <a:solidFill>
                  <a:schemeClr val="bg1"/>
                </a:solidFill>
                <a:latin typeface="Söhne 2"/>
              </a:rPr>
              <a:t>fwy</a:t>
            </a:r>
            <a:r>
              <a:rPr lang="en-US" dirty="0">
                <a:solidFill>
                  <a:schemeClr val="bg1"/>
                </a:solidFill>
                <a:latin typeface="Söhne 2"/>
              </a:rPr>
              <a:t> </a:t>
            </a:r>
            <a:r>
              <a:rPr lang="en-US" dirty="0" err="1">
                <a:solidFill>
                  <a:schemeClr val="bg1"/>
                </a:solidFill>
                <a:latin typeface="Söhne 2"/>
              </a:rPr>
              <a:t>egnïol</a:t>
            </a:r>
            <a:r>
              <a:rPr lang="en-US" dirty="0">
                <a:solidFill>
                  <a:schemeClr val="bg1"/>
                </a:solidFill>
                <a:latin typeface="Söhne 2"/>
              </a:rPr>
              <a:t> nag </a:t>
            </a:r>
            <a:r>
              <a:rPr lang="en-US" dirty="0" err="1">
                <a:solidFill>
                  <a:schemeClr val="bg1"/>
                </a:solidFill>
                <a:latin typeface="Söhne 2"/>
              </a:rPr>
              <a:t>oedolion</a:t>
            </a:r>
            <a:r>
              <a:rPr lang="en-US" dirty="0">
                <a:solidFill>
                  <a:schemeClr val="bg1"/>
                </a:solidFill>
                <a:latin typeface="Söhne 2"/>
              </a:rPr>
              <a:t>, </a:t>
            </a:r>
            <a:r>
              <a:rPr lang="en-US" dirty="0" err="1">
                <a:solidFill>
                  <a:schemeClr val="bg1"/>
                </a:solidFill>
                <a:latin typeface="Söhne 2"/>
              </a:rPr>
              <a:t>sy'n</a:t>
            </a:r>
            <a:r>
              <a:rPr lang="en-US" dirty="0">
                <a:solidFill>
                  <a:schemeClr val="bg1"/>
                </a:solidFill>
                <a:latin typeface="Söhne 2"/>
              </a:rPr>
              <a:t> </a:t>
            </a:r>
            <a:r>
              <a:rPr lang="en-US" dirty="0" err="1">
                <a:solidFill>
                  <a:schemeClr val="bg1"/>
                </a:solidFill>
                <a:latin typeface="Söhne 2"/>
              </a:rPr>
              <a:t>arwain</a:t>
            </a:r>
            <a:r>
              <a:rPr lang="en-US" dirty="0">
                <a:solidFill>
                  <a:schemeClr val="bg1"/>
                </a:solidFill>
                <a:latin typeface="Söhne 2"/>
              </a:rPr>
              <a:t> at </a:t>
            </a:r>
            <a:r>
              <a:rPr lang="en-US" dirty="0" err="1">
                <a:solidFill>
                  <a:schemeClr val="bg1"/>
                </a:solidFill>
                <a:latin typeface="Söhne 2"/>
              </a:rPr>
              <a:t>anadlu</a:t>
            </a:r>
            <a:r>
              <a:rPr lang="en-US" dirty="0">
                <a:solidFill>
                  <a:schemeClr val="bg1"/>
                </a:solidFill>
                <a:latin typeface="Söhne 2"/>
              </a:rPr>
              <a:t> </a:t>
            </a:r>
            <a:r>
              <a:rPr lang="en-US" dirty="0" err="1">
                <a:solidFill>
                  <a:schemeClr val="bg1"/>
                </a:solidFill>
                <a:latin typeface="Söhne 2"/>
              </a:rPr>
              <a:t>cyflym</a:t>
            </a:r>
            <a:r>
              <a:rPr lang="en-US" dirty="0">
                <a:solidFill>
                  <a:schemeClr val="bg1"/>
                </a:solidFill>
                <a:latin typeface="Söhne 2"/>
              </a:rPr>
              <a:t> a </a:t>
            </a:r>
            <a:r>
              <a:rPr lang="en-US" dirty="0" err="1">
                <a:solidFill>
                  <a:schemeClr val="bg1"/>
                </a:solidFill>
                <a:latin typeface="Söhne 2"/>
              </a:rPr>
              <a:t>chymeriant</a:t>
            </a:r>
            <a:r>
              <a:rPr lang="en-US" dirty="0">
                <a:solidFill>
                  <a:schemeClr val="bg1"/>
                </a:solidFill>
                <a:latin typeface="Söhne 2"/>
              </a:rPr>
              <a:t> o </a:t>
            </a:r>
            <a:r>
              <a:rPr lang="en-US" dirty="0" err="1">
                <a:solidFill>
                  <a:schemeClr val="bg1"/>
                </a:solidFill>
                <a:latin typeface="Söhne 2"/>
              </a:rPr>
              <a:t>fwy</a:t>
            </a:r>
            <a:r>
              <a:rPr lang="en-US" dirty="0">
                <a:solidFill>
                  <a:schemeClr val="bg1"/>
                </a:solidFill>
                <a:latin typeface="Söhne 2"/>
              </a:rPr>
              <a:t> o </a:t>
            </a:r>
            <a:r>
              <a:rPr lang="en-US" dirty="0" err="1">
                <a:solidFill>
                  <a:schemeClr val="bg1"/>
                </a:solidFill>
                <a:latin typeface="Söhne 2"/>
              </a:rPr>
              <a:t>aer</a:t>
            </a:r>
            <a:r>
              <a:rPr lang="en-US" dirty="0">
                <a:solidFill>
                  <a:schemeClr val="bg1"/>
                </a:solidFill>
                <a:latin typeface="Söhne 2"/>
              </a:rPr>
              <a:t> </a:t>
            </a:r>
            <a:r>
              <a:rPr lang="en-US" dirty="0" err="1">
                <a:solidFill>
                  <a:schemeClr val="bg1"/>
                </a:solidFill>
                <a:latin typeface="Söhne 2"/>
              </a:rPr>
              <a:t>llygredig</a:t>
            </a:r>
            <a:r>
              <a:rPr lang="en-US" dirty="0">
                <a:solidFill>
                  <a:schemeClr val="bg1"/>
                </a:solidFill>
                <a:latin typeface="Söhne 2"/>
              </a:rPr>
              <a:t>.​</a:t>
            </a:r>
          </a:p>
          <a:p>
            <a:pPr marL="342900" indent="-342900">
              <a:lnSpc>
                <a:spcPts val="2020"/>
              </a:lnSpc>
              <a:buClr>
                <a:srgbClr val="F63DB5"/>
              </a:buClr>
              <a:buFont typeface="Arial" panose="020B0604020202020204" pitchFamily="34" charset="0"/>
              <a:buChar char="•"/>
            </a:pPr>
            <a:r>
              <a:rPr lang="en-US" dirty="0">
                <a:solidFill>
                  <a:schemeClr val="bg1"/>
                </a:solidFill>
                <a:latin typeface="Söhne 2"/>
              </a:rPr>
              <a:t>Maen </a:t>
            </a:r>
            <a:r>
              <a:rPr lang="en-US" dirty="0" err="1">
                <a:solidFill>
                  <a:schemeClr val="bg1"/>
                </a:solidFill>
                <a:latin typeface="Söhne 2"/>
              </a:rPr>
              <a:t>nhw</a:t>
            </a:r>
            <a:r>
              <a:rPr lang="en-US" dirty="0">
                <a:solidFill>
                  <a:schemeClr val="bg1"/>
                </a:solidFill>
                <a:latin typeface="Söhne 2"/>
              </a:rPr>
              <a:t> </a:t>
            </a:r>
            <a:r>
              <a:rPr lang="en-US" dirty="0" err="1">
                <a:solidFill>
                  <a:schemeClr val="bg1"/>
                </a:solidFill>
                <a:latin typeface="Söhne 2"/>
              </a:rPr>
              <a:t>fel</a:t>
            </a:r>
            <a:r>
              <a:rPr lang="en-US" dirty="0">
                <a:solidFill>
                  <a:schemeClr val="bg1"/>
                </a:solidFill>
                <a:latin typeface="Söhne 2"/>
              </a:rPr>
              <a:t> </a:t>
            </a:r>
            <a:r>
              <a:rPr lang="en-US" dirty="0" err="1">
                <a:solidFill>
                  <a:schemeClr val="bg1"/>
                </a:solidFill>
                <a:latin typeface="Söhne 2"/>
              </a:rPr>
              <a:t>arfer</a:t>
            </a:r>
            <a:r>
              <a:rPr lang="en-US" dirty="0">
                <a:solidFill>
                  <a:schemeClr val="bg1"/>
                </a:solidFill>
                <a:latin typeface="Söhne 2"/>
              </a:rPr>
              <a:t> </a:t>
            </a:r>
            <a:r>
              <a:rPr lang="en-US" dirty="0" err="1">
                <a:solidFill>
                  <a:schemeClr val="bg1"/>
                </a:solidFill>
                <a:latin typeface="Söhne 2"/>
              </a:rPr>
              <a:t>yn</a:t>
            </a:r>
            <a:r>
              <a:rPr lang="en-US" dirty="0">
                <a:solidFill>
                  <a:schemeClr val="bg1"/>
                </a:solidFill>
                <a:latin typeface="Söhne 2"/>
              </a:rPr>
              <a:t> </a:t>
            </a:r>
            <a:r>
              <a:rPr lang="en-US" dirty="0" err="1">
                <a:solidFill>
                  <a:schemeClr val="bg1"/>
                </a:solidFill>
                <a:latin typeface="Söhne 2"/>
              </a:rPr>
              <a:t>agosach</a:t>
            </a:r>
            <a:r>
              <a:rPr lang="en-US" dirty="0">
                <a:solidFill>
                  <a:schemeClr val="bg1"/>
                </a:solidFill>
                <a:latin typeface="Söhne 2"/>
              </a:rPr>
              <a:t> at y </a:t>
            </a:r>
            <a:r>
              <a:rPr lang="en-US" dirty="0" err="1">
                <a:solidFill>
                  <a:schemeClr val="bg1"/>
                </a:solidFill>
                <a:latin typeface="Söhne 2"/>
              </a:rPr>
              <a:t>ddaear</a:t>
            </a:r>
            <a:r>
              <a:rPr lang="en-US" dirty="0">
                <a:solidFill>
                  <a:schemeClr val="bg1"/>
                </a:solidFill>
                <a:latin typeface="Söhne 2"/>
              </a:rPr>
              <a:t> ac </a:t>
            </a:r>
            <a:r>
              <a:rPr lang="en-US" dirty="0" err="1">
                <a:solidFill>
                  <a:schemeClr val="bg1"/>
                </a:solidFill>
                <a:latin typeface="Söhne 2"/>
              </a:rPr>
              <a:t>yn</a:t>
            </a:r>
            <a:r>
              <a:rPr lang="en-US" dirty="0">
                <a:solidFill>
                  <a:schemeClr val="bg1"/>
                </a:solidFill>
                <a:latin typeface="Söhne 2"/>
              </a:rPr>
              <a:t> </a:t>
            </a:r>
            <a:r>
              <a:rPr lang="en-US" dirty="0" err="1">
                <a:solidFill>
                  <a:schemeClr val="bg1"/>
                </a:solidFill>
                <a:latin typeface="Söhne 2"/>
              </a:rPr>
              <a:t>aml</a:t>
            </a:r>
            <a:r>
              <a:rPr lang="en-US" dirty="0">
                <a:solidFill>
                  <a:schemeClr val="bg1"/>
                </a:solidFill>
                <a:latin typeface="Söhne 2"/>
              </a:rPr>
              <a:t> </a:t>
            </a:r>
            <a:r>
              <a:rPr lang="en-US" dirty="0" err="1">
                <a:solidFill>
                  <a:schemeClr val="bg1"/>
                </a:solidFill>
                <a:latin typeface="Söhne 2"/>
              </a:rPr>
              <a:t>ar</a:t>
            </a:r>
            <a:r>
              <a:rPr lang="en-US" dirty="0">
                <a:solidFill>
                  <a:schemeClr val="bg1"/>
                </a:solidFill>
                <a:latin typeface="Söhne 2"/>
              </a:rPr>
              <a:t> yr un </a:t>
            </a:r>
            <a:r>
              <a:rPr lang="en-US" dirty="0" err="1">
                <a:solidFill>
                  <a:schemeClr val="bg1"/>
                </a:solidFill>
                <a:latin typeface="Söhne 2"/>
              </a:rPr>
              <a:t>uchder</a:t>
            </a:r>
            <a:r>
              <a:rPr lang="en-US" dirty="0">
                <a:solidFill>
                  <a:schemeClr val="bg1"/>
                </a:solidFill>
                <a:latin typeface="Söhne 2"/>
              </a:rPr>
              <a:t> </a:t>
            </a:r>
            <a:r>
              <a:rPr lang="en-US" dirty="0" err="1">
                <a:solidFill>
                  <a:schemeClr val="bg1"/>
                </a:solidFill>
                <a:latin typeface="Söhne 2"/>
              </a:rPr>
              <a:t>â</a:t>
            </a:r>
            <a:r>
              <a:rPr lang="en-US" dirty="0">
                <a:solidFill>
                  <a:schemeClr val="bg1"/>
                </a:solidFill>
                <a:latin typeface="Söhne 2"/>
              </a:rPr>
              <a:t> </a:t>
            </a:r>
            <a:r>
              <a:rPr lang="en-US" dirty="0" err="1">
                <a:solidFill>
                  <a:schemeClr val="bg1"/>
                </a:solidFill>
                <a:latin typeface="Söhne 2"/>
              </a:rPr>
              <a:t>phibellau</a:t>
            </a:r>
            <a:r>
              <a:rPr lang="en-US" dirty="0">
                <a:solidFill>
                  <a:schemeClr val="bg1"/>
                </a:solidFill>
                <a:latin typeface="Söhne 2"/>
              </a:rPr>
              <a:t> </a:t>
            </a:r>
            <a:r>
              <a:rPr lang="en-US" dirty="0" err="1">
                <a:solidFill>
                  <a:schemeClr val="bg1"/>
                </a:solidFill>
                <a:latin typeface="Söhne 2"/>
              </a:rPr>
              <a:t>gwacáu</a:t>
            </a:r>
            <a:r>
              <a:rPr lang="en-US" dirty="0">
                <a:solidFill>
                  <a:schemeClr val="bg1"/>
                </a:solidFill>
                <a:latin typeface="Söhne 2"/>
              </a:rPr>
              <a:t>, </a:t>
            </a:r>
            <a:r>
              <a:rPr lang="en-US" dirty="0" err="1">
                <a:solidFill>
                  <a:schemeClr val="bg1"/>
                </a:solidFill>
                <a:latin typeface="Söhne 2"/>
              </a:rPr>
              <a:t>p'un</a:t>
            </a:r>
            <a:r>
              <a:rPr lang="en-US" dirty="0">
                <a:solidFill>
                  <a:schemeClr val="bg1"/>
                </a:solidFill>
                <a:latin typeface="Söhne 2"/>
              </a:rPr>
              <a:t> a </a:t>
            </a:r>
            <a:r>
              <a:rPr lang="en-US" dirty="0" err="1">
                <a:solidFill>
                  <a:schemeClr val="bg1"/>
                </a:solidFill>
                <a:latin typeface="Söhne 2"/>
              </a:rPr>
              <a:t>ydyn</a:t>
            </a:r>
            <a:r>
              <a:rPr lang="en-US" dirty="0">
                <a:solidFill>
                  <a:schemeClr val="bg1"/>
                </a:solidFill>
                <a:latin typeface="Söhne 2"/>
              </a:rPr>
              <a:t> </a:t>
            </a:r>
            <a:r>
              <a:rPr lang="en-US" dirty="0" err="1">
                <a:solidFill>
                  <a:schemeClr val="bg1"/>
                </a:solidFill>
                <a:latin typeface="Söhne 2"/>
              </a:rPr>
              <a:t>nhw'n</a:t>
            </a:r>
            <a:r>
              <a:rPr lang="en-US" dirty="0">
                <a:solidFill>
                  <a:schemeClr val="bg1"/>
                </a:solidFill>
                <a:latin typeface="Söhne 2"/>
              </a:rPr>
              <a:t> </a:t>
            </a:r>
            <a:r>
              <a:rPr lang="en-US" dirty="0" err="1">
                <a:solidFill>
                  <a:schemeClr val="bg1"/>
                </a:solidFill>
                <a:latin typeface="Söhne 2"/>
              </a:rPr>
              <a:t>cerdded</a:t>
            </a:r>
            <a:r>
              <a:rPr lang="en-US" dirty="0">
                <a:solidFill>
                  <a:schemeClr val="bg1"/>
                </a:solidFill>
                <a:latin typeface="Söhne 2"/>
              </a:rPr>
              <a:t> neu </a:t>
            </a:r>
            <a:r>
              <a:rPr lang="en-US" dirty="0" err="1">
                <a:solidFill>
                  <a:schemeClr val="bg1"/>
                </a:solidFill>
                <a:latin typeface="Söhne 2"/>
              </a:rPr>
              <a:t>mewn</a:t>
            </a:r>
            <a:r>
              <a:rPr lang="en-US" dirty="0">
                <a:solidFill>
                  <a:schemeClr val="bg1"/>
                </a:solidFill>
                <a:latin typeface="Söhne 2"/>
              </a:rPr>
              <a:t> </a:t>
            </a:r>
            <a:r>
              <a:rPr lang="en-US" dirty="0" err="1">
                <a:solidFill>
                  <a:schemeClr val="bg1"/>
                </a:solidFill>
                <a:latin typeface="Söhne 2"/>
              </a:rPr>
              <a:t>cadair</a:t>
            </a:r>
            <a:r>
              <a:rPr lang="en-US" dirty="0">
                <a:solidFill>
                  <a:schemeClr val="bg1"/>
                </a:solidFill>
                <a:latin typeface="Söhne 2"/>
              </a:rPr>
              <a:t> </a:t>
            </a:r>
            <a:r>
              <a:rPr lang="en-US" dirty="0" err="1">
                <a:solidFill>
                  <a:schemeClr val="bg1"/>
                </a:solidFill>
                <a:latin typeface="Söhne 2"/>
              </a:rPr>
              <a:t>wthio</a:t>
            </a:r>
            <a:r>
              <a:rPr lang="en-US" dirty="0">
                <a:solidFill>
                  <a:schemeClr val="bg1"/>
                </a:solidFill>
                <a:latin typeface="Söhne 2"/>
              </a:rPr>
              <a:t>.​</a:t>
            </a:r>
          </a:p>
          <a:p>
            <a:pPr marL="342900" indent="-342900">
              <a:lnSpc>
                <a:spcPts val="2020"/>
              </a:lnSpc>
              <a:buClr>
                <a:srgbClr val="F63DB5"/>
              </a:buClr>
              <a:buFont typeface="Arial" panose="020B0604020202020204" pitchFamily="34" charset="0"/>
              <a:buChar char="•"/>
            </a:pPr>
            <a:r>
              <a:rPr lang="en-US" dirty="0">
                <a:solidFill>
                  <a:schemeClr val="bg1"/>
                </a:solidFill>
                <a:latin typeface="Söhne 2"/>
              </a:rPr>
              <a:t>Mae </a:t>
            </a:r>
            <a:r>
              <a:rPr lang="en-US" dirty="0" err="1">
                <a:solidFill>
                  <a:schemeClr val="bg1"/>
                </a:solidFill>
                <a:latin typeface="Söhne 2"/>
              </a:rPr>
              <a:t>eu</a:t>
            </a:r>
            <a:r>
              <a:rPr lang="en-US" dirty="0">
                <a:solidFill>
                  <a:schemeClr val="bg1"/>
                </a:solidFill>
                <a:latin typeface="Söhne 2"/>
              </a:rPr>
              <a:t> </a:t>
            </a:r>
            <a:r>
              <a:rPr lang="en-US" dirty="0" err="1">
                <a:solidFill>
                  <a:schemeClr val="bg1"/>
                </a:solidFill>
                <a:latin typeface="Söhne 2"/>
              </a:rPr>
              <a:t>llwybrau</a:t>
            </a:r>
            <a:r>
              <a:rPr lang="en-US" dirty="0">
                <a:solidFill>
                  <a:schemeClr val="bg1"/>
                </a:solidFill>
                <a:latin typeface="Söhne 2"/>
              </a:rPr>
              <a:t> </a:t>
            </a:r>
            <a:r>
              <a:rPr lang="en-US" dirty="0" err="1">
                <a:solidFill>
                  <a:schemeClr val="bg1"/>
                </a:solidFill>
                <a:latin typeface="Söhne 2"/>
              </a:rPr>
              <a:t>anadlu</a:t>
            </a:r>
            <a:r>
              <a:rPr lang="en-US" dirty="0">
                <a:solidFill>
                  <a:schemeClr val="bg1"/>
                </a:solidFill>
                <a:latin typeface="Söhne 2"/>
              </a:rPr>
              <a:t> </a:t>
            </a:r>
            <a:r>
              <a:rPr lang="en-US" dirty="0" err="1">
                <a:solidFill>
                  <a:schemeClr val="bg1"/>
                </a:solidFill>
                <a:latin typeface="Söhne 2"/>
              </a:rPr>
              <a:t>a'u</a:t>
            </a:r>
            <a:r>
              <a:rPr lang="en-US" dirty="0">
                <a:solidFill>
                  <a:schemeClr val="bg1"/>
                </a:solidFill>
                <a:latin typeface="Söhne 2"/>
              </a:rPr>
              <a:t> </a:t>
            </a:r>
            <a:r>
              <a:rPr lang="en-US" dirty="0" err="1">
                <a:solidFill>
                  <a:schemeClr val="bg1"/>
                </a:solidFill>
                <a:latin typeface="Söhne 2"/>
              </a:rPr>
              <a:t>systemau</a:t>
            </a:r>
            <a:r>
              <a:rPr lang="en-US" dirty="0">
                <a:solidFill>
                  <a:schemeClr val="bg1"/>
                </a:solidFill>
                <a:latin typeface="Söhne 2"/>
              </a:rPr>
              <a:t> </a:t>
            </a:r>
            <a:r>
              <a:rPr lang="en-US" dirty="0" err="1">
                <a:solidFill>
                  <a:schemeClr val="bg1"/>
                </a:solidFill>
                <a:latin typeface="Söhne 2"/>
              </a:rPr>
              <a:t>anadlu</a:t>
            </a:r>
            <a:r>
              <a:rPr lang="en-US" dirty="0">
                <a:solidFill>
                  <a:schemeClr val="bg1"/>
                </a:solidFill>
                <a:latin typeface="Söhne 2"/>
              </a:rPr>
              <a:t> </a:t>
            </a:r>
            <a:r>
              <a:rPr lang="en-US" dirty="0" err="1">
                <a:solidFill>
                  <a:schemeClr val="bg1"/>
                </a:solidFill>
                <a:latin typeface="Söhne 2"/>
              </a:rPr>
              <a:t>yn</a:t>
            </a:r>
            <a:r>
              <a:rPr lang="en-US" dirty="0">
                <a:solidFill>
                  <a:schemeClr val="bg1"/>
                </a:solidFill>
                <a:latin typeface="Söhne 2"/>
              </a:rPr>
              <a:t> dal </a:t>
            </a:r>
            <a:r>
              <a:rPr lang="en-US" dirty="0" err="1">
                <a:solidFill>
                  <a:schemeClr val="bg1"/>
                </a:solidFill>
                <a:latin typeface="Söhne 2"/>
              </a:rPr>
              <a:t>i</a:t>
            </a:r>
            <a:r>
              <a:rPr lang="en-US" dirty="0">
                <a:solidFill>
                  <a:schemeClr val="bg1"/>
                </a:solidFill>
                <a:latin typeface="Söhne 2"/>
              </a:rPr>
              <a:t> </a:t>
            </a:r>
            <a:r>
              <a:rPr lang="en-US" dirty="0" err="1">
                <a:solidFill>
                  <a:schemeClr val="bg1"/>
                </a:solidFill>
                <a:latin typeface="Söhne 2"/>
              </a:rPr>
              <a:t>ddatblygu</a:t>
            </a:r>
            <a:r>
              <a:rPr lang="en-US" dirty="0">
                <a:solidFill>
                  <a:schemeClr val="bg1"/>
                </a:solidFill>
                <a:latin typeface="Söhne 2"/>
              </a:rPr>
              <a:t> ac </a:t>
            </a:r>
            <a:r>
              <a:rPr lang="en-US" dirty="0" err="1">
                <a:solidFill>
                  <a:schemeClr val="bg1"/>
                </a:solidFill>
                <a:latin typeface="Söhne 2"/>
              </a:rPr>
              <a:t>yn</a:t>
            </a:r>
            <a:r>
              <a:rPr lang="en-US" dirty="0">
                <a:solidFill>
                  <a:schemeClr val="bg1"/>
                </a:solidFill>
                <a:latin typeface="Söhne 2"/>
              </a:rPr>
              <a:t> </a:t>
            </a:r>
            <a:r>
              <a:rPr lang="en-US" dirty="0" err="1">
                <a:solidFill>
                  <a:schemeClr val="bg1"/>
                </a:solidFill>
                <a:latin typeface="Söhne 2"/>
              </a:rPr>
              <a:t>fwy</a:t>
            </a:r>
            <a:r>
              <a:rPr lang="en-US" dirty="0">
                <a:solidFill>
                  <a:schemeClr val="bg1"/>
                </a:solidFill>
                <a:latin typeface="Söhne 2"/>
              </a:rPr>
              <a:t> </a:t>
            </a:r>
            <a:r>
              <a:rPr lang="en-US" dirty="0" err="1">
                <a:solidFill>
                  <a:schemeClr val="bg1"/>
                </a:solidFill>
                <a:latin typeface="Söhne 2"/>
              </a:rPr>
              <a:t>agored</a:t>
            </a:r>
            <a:r>
              <a:rPr lang="en-US" dirty="0">
                <a:solidFill>
                  <a:schemeClr val="bg1"/>
                </a:solidFill>
                <a:latin typeface="Söhne 2"/>
              </a:rPr>
              <a:t> </a:t>
            </a:r>
            <a:r>
              <a:rPr lang="en-US" dirty="0" err="1">
                <a:solidFill>
                  <a:schemeClr val="bg1"/>
                </a:solidFill>
                <a:latin typeface="Söhne 2"/>
              </a:rPr>
              <a:t>i</a:t>
            </a:r>
            <a:r>
              <a:rPr lang="en-US" dirty="0">
                <a:solidFill>
                  <a:schemeClr val="bg1"/>
                </a:solidFill>
                <a:latin typeface="Söhne 2"/>
              </a:rPr>
              <a:t> </a:t>
            </a:r>
            <a:r>
              <a:rPr lang="en-US" dirty="0" err="1">
                <a:solidFill>
                  <a:schemeClr val="bg1"/>
                </a:solidFill>
                <a:latin typeface="Söhne 2"/>
              </a:rPr>
              <a:t>lygredd</a:t>
            </a:r>
            <a:r>
              <a:rPr lang="en-US" dirty="0">
                <a:solidFill>
                  <a:schemeClr val="bg1"/>
                </a:solidFill>
                <a:latin typeface="Söhne 2"/>
              </a:rPr>
              <a:t>.</a:t>
            </a:r>
          </a:p>
        </p:txBody>
      </p:sp>
      <p:sp>
        <p:nvSpPr>
          <p:cNvPr id="8" name="TextBox 8"/>
          <p:cNvSpPr txBox="1"/>
          <p:nvPr/>
        </p:nvSpPr>
        <p:spPr>
          <a:xfrm>
            <a:off x="685800" y="1600200"/>
            <a:ext cx="5676987" cy="553998"/>
          </a:xfrm>
          <a:prstGeom prst="rect">
            <a:avLst/>
          </a:prstGeom>
        </p:spPr>
        <p:txBody>
          <a:bodyPr wrap="square" lIns="0" tIns="0" rIns="0" bIns="0" rtlCol="0" anchor="t">
            <a:spAutoFit/>
          </a:bodyPr>
          <a:lstStyle/>
          <a:p>
            <a:r>
              <a:rPr lang="en-US" dirty="0">
                <a:solidFill>
                  <a:srgbClr val="FFFFFF"/>
                </a:solidFill>
                <a:latin typeface="Söhne 1"/>
              </a:rPr>
              <a:t>Mae </a:t>
            </a:r>
            <a:r>
              <a:rPr lang="en-US" dirty="0" err="1">
                <a:solidFill>
                  <a:srgbClr val="FFFFFF"/>
                </a:solidFill>
                <a:latin typeface="Söhne 1"/>
              </a:rPr>
              <a:t>yna</a:t>
            </a:r>
            <a:r>
              <a:rPr lang="en-US" dirty="0">
                <a:solidFill>
                  <a:srgbClr val="FFFFFF"/>
                </a:solidFill>
                <a:latin typeface="Söhne 1"/>
              </a:rPr>
              <a:t> </a:t>
            </a:r>
            <a:r>
              <a:rPr lang="en-US" dirty="0" err="1">
                <a:solidFill>
                  <a:srgbClr val="FFFFFF"/>
                </a:solidFill>
                <a:latin typeface="Söhne 1"/>
              </a:rPr>
              <a:t>nifer</a:t>
            </a:r>
            <a:r>
              <a:rPr lang="en-US" dirty="0">
                <a:solidFill>
                  <a:srgbClr val="FFFFFF"/>
                </a:solidFill>
                <a:latin typeface="Söhne 1"/>
              </a:rPr>
              <a:t> o </a:t>
            </a:r>
            <a:r>
              <a:rPr lang="en-US" dirty="0" err="1">
                <a:solidFill>
                  <a:srgbClr val="FFFFFF"/>
                </a:solidFill>
                <a:latin typeface="Söhne 1"/>
              </a:rPr>
              <a:t>resymau</a:t>
            </a:r>
            <a:r>
              <a:rPr lang="en-US" dirty="0">
                <a:solidFill>
                  <a:srgbClr val="FFFFFF"/>
                </a:solidFill>
                <a:latin typeface="Söhne 1"/>
              </a:rPr>
              <a:t> pam </a:t>
            </a:r>
            <a:r>
              <a:rPr lang="en-US" dirty="0" err="1">
                <a:solidFill>
                  <a:srgbClr val="FFFFFF"/>
                </a:solidFill>
                <a:latin typeface="Söhne 1"/>
              </a:rPr>
              <a:t>mae</a:t>
            </a:r>
            <a:r>
              <a:rPr lang="en-US" dirty="0">
                <a:solidFill>
                  <a:srgbClr val="FFFFFF"/>
                </a:solidFill>
                <a:latin typeface="Söhne 1"/>
              </a:rPr>
              <a:t> plant </a:t>
            </a:r>
            <a:r>
              <a:rPr lang="en-US" dirty="0" err="1">
                <a:solidFill>
                  <a:srgbClr val="FFFFFF"/>
                </a:solidFill>
                <a:latin typeface="Söhne 1"/>
              </a:rPr>
              <a:t>yn</a:t>
            </a:r>
            <a:r>
              <a:rPr lang="en-US" dirty="0">
                <a:solidFill>
                  <a:srgbClr val="FFFFFF"/>
                </a:solidFill>
                <a:latin typeface="Söhne 1"/>
              </a:rPr>
              <a:t> </a:t>
            </a:r>
            <a:r>
              <a:rPr lang="en-US" dirty="0" err="1">
                <a:solidFill>
                  <a:srgbClr val="FFFFFF"/>
                </a:solidFill>
                <a:latin typeface="Söhne 1"/>
              </a:rPr>
              <a:t>fwy</a:t>
            </a:r>
            <a:r>
              <a:rPr lang="en-US" dirty="0">
                <a:solidFill>
                  <a:srgbClr val="FFFFFF"/>
                </a:solidFill>
                <a:latin typeface="Söhne 1"/>
              </a:rPr>
              <a:t> </a:t>
            </a:r>
            <a:r>
              <a:rPr lang="en-US" dirty="0" err="1">
                <a:solidFill>
                  <a:srgbClr val="FFFFFF"/>
                </a:solidFill>
                <a:latin typeface="Söhne 1"/>
              </a:rPr>
              <a:t>agored</a:t>
            </a:r>
            <a:r>
              <a:rPr lang="en-US" dirty="0">
                <a:solidFill>
                  <a:srgbClr val="FFFFFF"/>
                </a:solidFill>
                <a:latin typeface="Söhne 1"/>
              </a:rPr>
              <a:t> </a:t>
            </a:r>
            <a:r>
              <a:rPr lang="en-US" dirty="0" err="1">
                <a:solidFill>
                  <a:srgbClr val="FFFFFF"/>
                </a:solidFill>
                <a:latin typeface="Söhne 1"/>
              </a:rPr>
              <a:t>i</a:t>
            </a:r>
            <a:r>
              <a:rPr lang="en-US" dirty="0">
                <a:solidFill>
                  <a:srgbClr val="FFFFFF"/>
                </a:solidFill>
                <a:latin typeface="Söhne 1"/>
              </a:rPr>
              <a:t> </a:t>
            </a:r>
            <a:r>
              <a:rPr lang="en-US" dirty="0" err="1">
                <a:solidFill>
                  <a:srgbClr val="FFFFFF"/>
                </a:solidFill>
                <a:latin typeface="Söhne 1"/>
              </a:rPr>
              <a:t>anadlu</a:t>
            </a:r>
            <a:r>
              <a:rPr lang="en-US" dirty="0">
                <a:solidFill>
                  <a:srgbClr val="FFFFFF"/>
                </a:solidFill>
                <a:latin typeface="Söhne 1"/>
              </a:rPr>
              <a:t> </a:t>
            </a:r>
            <a:r>
              <a:rPr lang="en-US" dirty="0" err="1">
                <a:solidFill>
                  <a:srgbClr val="FFFFFF"/>
                </a:solidFill>
                <a:latin typeface="Söhne 1"/>
              </a:rPr>
              <a:t>aer</a:t>
            </a:r>
            <a:r>
              <a:rPr lang="en-US" dirty="0">
                <a:solidFill>
                  <a:srgbClr val="FFFFFF"/>
                </a:solidFill>
                <a:latin typeface="Söhne 1"/>
              </a:rPr>
              <a:t> </a:t>
            </a:r>
            <a:r>
              <a:rPr lang="en-US" dirty="0" err="1">
                <a:solidFill>
                  <a:srgbClr val="FFFFFF"/>
                </a:solidFill>
                <a:latin typeface="Söhne 1"/>
              </a:rPr>
              <a:t>llygredig</a:t>
            </a:r>
            <a:r>
              <a:rPr lang="en-US" dirty="0">
                <a:solidFill>
                  <a:srgbClr val="FFFFFF"/>
                </a:solidFill>
                <a:latin typeface="Söhne 1"/>
              </a:rPr>
              <a:t> nag </a:t>
            </a:r>
            <a:r>
              <a:rPr lang="en-US" dirty="0" err="1">
                <a:solidFill>
                  <a:srgbClr val="FFFFFF"/>
                </a:solidFill>
                <a:latin typeface="Söhne 1"/>
              </a:rPr>
              <a:t>oedolion</a:t>
            </a:r>
            <a:r>
              <a:rPr lang="en-US" dirty="0">
                <a:solidFill>
                  <a:srgbClr val="FFFFFF"/>
                </a:solidFill>
                <a:latin typeface="Söhne 1"/>
              </a:rPr>
              <a:t>:​</a:t>
            </a:r>
          </a:p>
        </p:txBody>
      </p:sp>
      <p:sp>
        <p:nvSpPr>
          <p:cNvPr id="9" name="TextBox 8">
            <a:extLst>
              <a:ext uri="{FF2B5EF4-FFF2-40B4-BE49-F238E27FC236}">
                <a16:creationId xmlns:a16="http://schemas.microsoft.com/office/drawing/2014/main" id="{D9757D15-043D-35EA-18B1-6AFD8DE70AFE}"/>
              </a:ext>
            </a:extLst>
          </p:cNvPr>
          <p:cNvSpPr txBox="1"/>
          <p:nvPr/>
        </p:nvSpPr>
        <p:spPr>
          <a:xfrm>
            <a:off x="685800" y="5740856"/>
            <a:ext cx="5676987" cy="830997"/>
          </a:xfrm>
          <a:prstGeom prst="rect">
            <a:avLst/>
          </a:prstGeom>
        </p:spPr>
        <p:txBody>
          <a:bodyPr wrap="square" lIns="0" tIns="0" rIns="0" bIns="0" rtlCol="0" anchor="t">
            <a:spAutoFit/>
          </a:bodyPr>
          <a:lstStyle/>
          <a:p>
            <a:r>
              <a:rPr lang="en-US" b="1" dirty="0">
                <a:solidFill>
                  <a:srgbClr val="FFFFFF"/>
                </a:solidFill>
                <a:latin typeface="Söhne 1"/>
              </a:rPr>
              <a:t>Pa un </a:t>
            </a:r>
            <a:r>
              <a:rPr lang="en-US" b="1" dirty="0" err="1">
                <a:solidFill>
                  <a:srgbClr val="FFFFFF"/>
                </a:solidFill>
                <a:latin typeface="Söhne 1"/>
              </a:rPr>
              <a:t>o'r</a:t>
            </a:r>
            <a:r>
              <a:rPr lang="en-US" b="1" dirty="0">
                <a:solidFill>
                  <a:srgbClr val="FFFFFF"/>
                </a:solidFill>
                <a:latin typeface="Söhne 1"/>
              </a:rPr>
              <a:t> </a:t>
            </a:r>
            <a:r>
              <a:rPr lang="en-US" b="1" dirty="0" err="1">
                <a:solidFill>
                  <a:srgbClr val="FFFFFF"/>
                </a:solidFill>
                <a:latin typeface="Söhne 1"/>
              </a:rPr>
              <a:t>rhesymau</a:t>
            </a:r>
            <a:r>
              <a:rPr lang="en-US" b="1" dirty="0">
                <a:solidFill>
                  <a:srgbClr val="FFFFFF"/>
                </a:solidFill>
                <a:latin typeface="Söhne 1"/>
              </a:rPr>
              <a:t> </a:t>
            </a:r>
            <a:r>
              <a:rPr lang="en-US" b="1" dirty="0" err="1">
                <a:solidFill>
                  <a:srgbClr val="FFFFFF"/>
                </a:solidFill>
                <a:latin typeface="Söhne 1"/>
              </a:rPr>
              <a:t>hyn</a:t>
            </a:r>
            <a:r>
              <a:rPr lang="en-US" b="1" dirty="0">
                <a:solidFill>
                  <a:srgbClr val="FFFFFF"/>
                </a:solidFill>
                <a:latin typeface="Söhne 1"/>
              </a:rPr>
              <a:t> </a:t>
            </a:r>
            <a:r>
              <a:rPr lang="en-US" b="1" dirty="0" err="1">
                <a:solidFill>
                  <a:srgbClr val="FFFFFF"/>
                </a:solidFill>
                <a:latin typeface="Söhne 1"/>
              </a:rPr>
              <a:t>ydych</a:t>
            </a:r>
            <a:r>
              <a:rPr lang="en-US" b="1" dirty="0">
                <a:solidFill>
                  <a:srgbClr val="FFFFFF"/>
                </a:solidFill>
                <a:latin typeface="Söhne 1"/>
              </a:rPr>
              <a:t> </a:t>
            </a:r>
            <a:r>
              <a:rPr lang="en-US" b="1" dirty="0" err="1">
                <a:solidFill>
                  <a:srgbClr val="FFFFFF"/>
                </a:solidFill>
                <a:latin typeface="Söhne 1"/>
              </a:rPr>
              <a:t>chi'n</a:t>
            </a:r>
            <a:r>
              <a:rPr lang="en-US" b="1" dirty="0">
                <a:solidFill>
                  <a:srgbClr val="FFFFFF"/>
                </a:solidFill>
                <a:latin typeface="Söhne 1"/>
              </a:rPr>
              <a:t> </a:t>
            </a:r>
            <a:r>
              <a:rPr lang="en-US" b="1" dirty="0" err="1">
                <a:solidFill>
                  <a:srgbClr val="FFFFFF"/>
                </a:solidFill>
                <a:latin typeface="Söhne 1"/>
              </a:rPr>
              <a:t>meddwl</a:t>
            </a:r>
            <a:r>
              <a:rPr lang="en-US" b="1" dirty="0">
                <a:solidFill>
                  <a:srgbClr val="FFFFFF"/>
                </a:solidFill>
                <a:latin typeface="Söhne 1"/>
              </a:rPr>
              <a:t> </a:t>
            </a:r>
            <a:r>
              <a:rPr lang="en-US" b="1" dirty="0" err="1">
                <a:solidFill>
                  <a:srgbClr val="FFFFFF"/>
                </a:solidFill>
                <a:latin typeface="Söhne 1"/>
              </a:rPr>
              <a:t>yw'r</a:t>
            </a:r>
            <a:r>
              <a:rPr lang="en-US" b="1" dirty="0">
                <a:solidFill>
                  <a:srgbClr val="FFFFFF"/>
                </a:solidFill>
                <a:latin typeface="Söhne 1"/>
              </a:rPr>
              <a:t> </a:t>
            </a:r>
            <a:r>
              <a:rPr lang="en-US" b="1" dirty="0" err="1">
                <a:solidFill>
                  <a:srgbClr val="FFFFFF"/>
                </a:solidFill>
                <a:latin typeface="Söhne 1"/>
              </a:rPr>
              <a:t>pwysicaf</a:t>
            </a:r>
            <a:r>
              <a:rPr lang="en-US" b="1" dirty="0">
                <a:solidFill>
                  <a:srgbClr val="FFFFFF"/>
                </a:solidFill>
                <a:latin typeface="Söhne 1"/>
              </a:rPr>
              <a:t> </a:t>
            </a:r>
            <a:r>
              <a:rPr lang="en-US" b="1" dirty="0" err="1">
                <a:solidFill>
                  <a:srgbClr val="FFFFFF"/>
                </a:solidFill>
                <a:latin typeface="Söhne 1"/>
              </a:rPr>
              <a:t>wrth</a:t>
            </a:r>
            <a:r>
              <a:rPr lang="en-US" b="1" dirty="0">
                <a:solidFill>
                  <a:srgbClr val="FFFFFF"/>
                </a:solidFill>
                <a:latin typeface="Söhne 1"/>
              </a:rPr>
              <a:t> </a:t>
            </a:r>
            <a:r>
              <a:rPr lang="en-US" b="1" dirty="0" err="1">
                <a:solidFill>
                  <a:srgbClr val="FFFFFF"/>
                </a:solidFill>
                <a:latin typeface="Söhne 1"/>
              </a:rPr>
              <a:t>achosi</a:t>
            </a:r>
            <a:r>
              <a:rPr lang="en-US" b="1" dirty="0">
                <a:solidFill>
                  <a:srgbClr val="FFFFFF"/>
                </a:solidFill>
                <a:latin typeface="Söhne 1"/>
              </a:rPr>
              <a:t> </a:t>
            </a:r>
            <a:r>
              <a:rPr lang="en-US" b="1" dirty="0" err="1">
                <a:solidFill>
                  <a:srgbClr val="FFFFFF"/>
                </a:solidFill>
                <a:latin typeface="Söhne 1"/>
              </a:rPr>
              <a:t>i</a:t>
            </a:r>
            <a:r>
              <a:rPr lang="en-US" b="1" dirty="0">
                <a:solidFill>
                  <a:srgbClr val="FFFFFF"/>
                </a:solidFill>
                <a:latin typeface="Söhne 1"/>
              </a:rPr>
              <a:t> </a:t>
            </a:r>
            <a:r>
              <a:rPr lang="en-US" b="1" dirty="0" err="1">
                <a:solidFill>
                  <a:srgbClr val="FFFFFF"/>
                </a:solidFill>
                <a:latin typeface="Söhne 1"/>
              </a:rPr>
              <a:t>blant</a:t>
            </a:r>
            <a:r>
              <a:rPr lang="en-US" b="1" dirty="0">
                <a:solidFill>
                  <a:srgbClr val="FFFFFF"/>
                </a:solidFill>
                <a:latin typeface="Söhne 1"/>
              </a:rPr>
              <a:t> </a:t>
            </a:r>
            <a:r>
              <a:rPr lang="en-US" b="1" dirty="0" err="1">
                <a:solidFill>
                  <a:srgbClr val="FFFFFF"/>
                </a:solidFill>
                <a:latin typeface="Söhne 1"/>
              </a:rPr>
              <a:t>fod</a:t>
            </a:r>
            <a:r>
              <a:rPr lang="en-US" b="1" dirty="0">
                <a:solidFill>
                  <a:srgbClr val="FFFFFF"/>
                </a:solidFill>
                <a:latin typeface="Söhne 1"/>
              </a:rPr>
              <a:t> </a:t>
            </a:r>
            <a:r>
              <a:rPr lang="en-US" b="1" dirty="0" err="1">
                <a:solidFill>
                  <a:srgbClr val="FFFFFF"/>
                </a:solidFill>
                <a:latin typeface="Söhne 1"/>
              </a:rPr>
              <a:t>mewn</a:t>
            </a:r>
            <a:r>
              <a:rPr lang="en-US" b="1" dirty="0">
                <a:solidFill>
                  <a:srgbClr val="FFFFFF"/>
                </a:solidFill>
                <a:latin typeface="Söhne 1"/>
              </a:rPr>
              <a:t> </a:t>
            </a:r>
            <a:r>
              <a:rPr lang="en-US" b="1" dirty="0" err="1">
                <a:solidFill>
                  <a:srgbClr val="FFFFFF"/>
                </a:solidFill>
                <a:latin typeface="Söhne 1"/>
              </a:rPr>
              <a:t>mwy</a:t>
            </a:r>
            <a:r>
              <a:rPr lang="en-US" b="1" dirty="0">
                <a:solidFill>
                  <a:srgbClr val="FFFFFF"/>
                </a:solidFill>
                <a:latin typeface="Söhne 1"/>
              </a:rPr>
              <a:t> o </a:t>
            </a:r>
            <a:r>
              <a:rPr lang="en-US" b="1" dirty="0" err="1">
                <a:solidFill>
                  <a:srgbClr val="FFFFFF"/>
                </a:solidFill>
                <a:latin typeface="Söhne 1"/>
              </a:rPr>
              <a:t>berygl</a:t>
            </a:r>
            <a:r>
              <a:rPr lang="en-US" b="1" dirty="0">
                <a:solidFill>
                  <a:srgbClr val="FFFFFF"/>
                </a:solidFill>
                <a:latin typeface="Söhne 1"/>
              </a:rPr>
              <a:t> o </a:t>
            </a:r>
            <a:r>
              <a:rPr lang="en-US" b="1" dirty="0" err="1">
                <a:solidFill>
                  <a:srgbClr val="FFFFFF"/>
                </a:solidFill>
                <a:latin typeface="Söhne 1"/>
              </a:rPr>
              <a:t>lygredd</a:t>
            </a:r>
            <a:r>
              <a:rPr lang="en-US" b="1" dirty="0">
                <a:solidFill>
                  <a:srgbClr val="FFFFFF"/>
                </a:solidFill>
                <a:latin typeface="Söhne 1"/>
              </a:rPr>
              <a:t> </a:t>
            </a:r>
            <a:r>
              <a:rPr lang="en-US" b="1" dirty="0" err="1">
                <a:solidFill>
                  <a:srgbClr val="FFFFFF"/>
                </a:solidFill>
                <a:latin typeface="Söhne 1"/>
              </a:rPr>
              <a:t>aer</a:t>
            </a:r>
            <a:r>
              <a:rPr lang="en-US" b="1" dirty="0">
                <a:solidFill>
                  <a:srgbClr val="FFFFFF"/>
                </a:solidFill>
                <a:latin typeface="Söhne 1"/>
              </a:rPr>
              <a:t>? </a:t>
            </a:r>
            <a:r>
              <a:rPr lang="en-US" b="1" dirty="0" err="1">
                <a:solidFill>
                  <a:srgbClr val="FFFFFF"/>
                </a:solidFill>
                <a:latin typeface="Söhne 1"/>
              </a:rPr>
              <a:t>Esboniwch</a:t>
            </a:r>
            <a:r>
              <a:rPr lang="en-US" b="1" dirty="0">
                <a:solidFill>
                  <a:srgbClr val="FFFFFF"/>
                </a:solidFill>
                <a:latin typeface="Söhne 1"/>
              </a:rPr>
              <a:t> </a:t>
            </a:r>
            <a:r>
              <a:rPr lang="en-US" b="1" dirty="0" err="1">
                <a:solidFill>
                  <a:srgbClr val="FFFFFF"/>
                </a:solidFill>
                <a:latin typeface="Söhne 1"/>
              </a:rPr>
              <a:t>eich</a:t>
            </a:r>
            <a:r>
              <a:rPr lang="en-US" b="1" dirty="0">
                <a:solidFill>
                  <a:srgbClr val="FFFFFF"/>
                </a:solidFill>
                <a:latin typeface="Söhne 1"/>
              </a:rPr>
              <a:t> </a:t>
            </a:r>
            <a:r>
              <a:rPr lang="en-US" b="1" dirty="0" err="1">
                <a:solidFill>
                  <a:srgbClr val="FFFFFF"/>
                </a:solidFill>
                <a:latin typeface="Söhne 1"/>
              </a:rPr>
              <a:t>dewis</a:t>
            </a:r>
            <a:r>
              <a:rPr lang="en-US" b="1" dirty="0">
                <a:solidFill>
                  <a:srgbClr val="FFFFFF"/>
                </a:solidFill>
                <a:latin typeface="Söhne 1"/>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D7BF"/>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6" name="TextBox 6"/>
          <p:cNvSpPr txBox="1"/>
          <p:nvPr/>
        </p:nvSpPr>
        <p:spPr>
          <a:xfrm>
            <a:off x="685799" y="533400"/>
            <a:ext cx="6250391" cy="1178977"/>
          </a:xfrm>
          <a:prstGeom prst="rect">
            <a:avLst/>
          </a:prstGeom>
        </p:spPr>
        <p:txBody>
          <a:bodyPr wrap="square" lIns="0" tIns="0" rIns="0" bIns="0" rtlCol="0" anchor="t">
            <a:spAutoFit/>
          </a:bodyPr>
          <a:lstStyle/>
          <a:p>
            <a:pPr>
              <a:lnSpc>
                <a:spcPts val="4760"/>
              </a:lnSpc>
            </a:pPr>
            <a:r>
              <a:rPr lang="en-US" sz="3600" b="1" dirty="0">
                <a:solidFill>
                  <a:srgbClr val="000000"/>
                </a:solidFill>
                <a:latin typeface="Söhne Halbfett" panose="020B0303030202060203" pitchFamily="34" charset="77"/>
              </a:rPr>
              <a:t>Sut </a:t>
            </a:r>
            <a:r>
              <a:rPr lang="en-US" sz="3600" b="1" dirty="0" err="1">
                <a:solidFill>
                  <a:srgbClr val="000000"/>
                </a:solidFill>
                <a:latin typeface="Söhne Halbfett" panose="020B0303030202060203" pitchFamily="34" charset="77"/>
              </a:rPr>
              <a:t>ydyn</a:t>
            </a:r>
            <a:r>
              <a:rPr lang="en-US" sz="3600" b="1" dirty="0">
                <a:solidFill>
                  <a:srgbClr val="000000"/>
                </a:solidFill>
                <a:latin typeface="Söhne Halbfett" panose="020B0303030202060203" pitchFamily="34" charset="77"/>
              </a:rPr>
              <a:t> </a:t>
            </a:r>
            <a:r>
              <a:rPr lang="en-US" sz="3600" b="1" dirty="0" err="1">
                <a:solidFill>
                  <a:srgbClr val="000000"/>
                </a:solidFill>
                <a:latin typeface="Söhne Halbfett" panose="020B0303030202060203" pitchFamily="34" charset="77"/>
              </a:rPr>
              <a:t>ni'n</a:t>
            </a:r>
            <a:r>
              <a:rPr lang="en-US" sz="3600" b="1" dirty="0">
                <a:solidFill>
                  <a:srgbClr val="000000"/>
                </a:solidFill>
                <a:latin typeface="Söhne Halbfett" panose="020B0303030202060203" pitchFamily="34" charset="77"/>
              </a:rPr>
              <a:t> </a:t>
            </a:r>
            <a:r>
              <a:rPr lang="en-US" sz="3600" b="1" dirty="0" err="1">
                <a:solidFill>
                  <a:srgbClr val="000000"/>
                </a:solidFill>
                <a:latin typeface="Söhne Halbfett" panose="020B0303030202060203" pitchFamily="34" charset="77"/>
              </a:rPr>
              <a:t>gwybod</a:t>
            </a:r>
            <a:r>
              <a:rPr lang="en-US" sz="3600" b="1" dirty="0">
                <a:solidFill>
                  <a:srgbClr val="000000"/>
                </a:solidFill>
                <a:latin typeface="Söhne Halbfett" panose="020B0303030202060203" pitchFamily="34" charset="77"/>
              </a:rPr>
              <a:t> </a:t>
            </a:r>
            <a:r>
              <a:rPr lang="en-US" sz="3600" b="1" dirty="0" err="1">
                <a:solidFill>
                  <a:srgbClr val="000000"/>
                </a:solidFill>
                <a:latin typeface="Söhne Halbfett" panose="020B0303030202060203" pitchFamily="34" charset="77"/>
              </a:rPr>
              <a:t>ble</a:t>
            </a:r>
            <a:r>
              <a:rPr lang="en-US" sz="3600" b="1" dirty="0">
                <a:solidFill>
                  <a:srgbClr val="000000"/>
                </a:solidFill>
                <a:latin typeface="Söhne Halbfett" panose="020B0303030202060203" pitchFamily="34" charset="77"/>
              </a:rPr>
              <a:t> </a:t>
            </a:r>
            <a:r>
              <a:rPr lang="en-US" sz="3600" b="1" dirty="0" err="1">
                <a:solidFill>
                  <a:srgbClr val="000000"/>
                </a:solidFill>
                <a:latin typeface="Söhne Halbfett" panose="020B0303030202060203" pitchFamily="34" charset="77"/>
              </a:rPr>
              <a:t>mae</a:t>
            </a:r>
            <a:r>
              <a:rPr lang="en-US" sz="3600" b="1" dirty="0">
                <a:solidFill>
                  <a:srgbClr val="000000"/>
                </a:solidFill>
                <a:latin typeface="Söhne Halbfett" panose="020B0303030202060203" pitchFamily="34" charset="77"/>
              </a:rPr>
              <a:t> </a:t>
            </a:r>
            <a:r>
              <a:rPr lang="en-US" sz="3600" b="1" dirty="0" err="1">
                <a:solidFill>
                  <a:srgbClr val="000000"/>
                </a:solidFill>
                <a:latin typeface="Söhne Halbfett" panose="020B0303030202060203" pitchFamily="34" charset="77"/>
              </a:rPr>
              <a:t>llygredd</a:t>
            </a:r>
            <a:r>
              <a:rPr lang="en-US" sz="3600" b="1" dirty="0">
                <a:solidFill>
                  <a:srgbClr val="000000"/>
                </a:solidFill>
                <a:latin typeface="Söhne Halbfett" panose="020B0303030202060203" pitchFamily="34" charset="77"/>
              </a:rPr>
              <a:t> </a:t>
            </a:r>
            <a:r>
              <a:rPr lang="en-US" sz="3600" b="1" dirty="0" err="1">
                <a:solidFill>
                  <a:srgbClr val="000000"/>
                </a:solidFill>
                <a:latin typeface="Söhne Halbfett" panose="020B0303030202060203" pitchFamily="34" charset="77"/>
              </a:rPr>
              <a:t>aer</a:t>
            </a:r>
            <a:r>
              <a:rPr lang="en-US" sz="3600" b="1" dirty="0">
                <a:solidFill>
                  <a:srgbClr val="000000"/>
                </a:solidFill>
                <a:latin typeface="Söhne Halbfett" panose="020B0303030202060203" pitchFamily="34" charset="77"/>
              </a:rPr>
              <a:t> </a:t>
            </a:r>
            <a:r>
              <a:rPr lang="en-US" sz="3600" b="1" dirty="0" err="1">
                <a:solidFill>
                  <a:srgbClr val="000000"/>
                </a:solidFill>
                <a:latin typeface="Söhne Halbfett" panose="020B0303030202060203" pitchFamily="34" charset="77"/>
              </a:rPr>
              <a:t>ar</a:t>
            </a:r>
            <a:r>
              <a:rPr lang="en-US" sz="3600" b="1" dirty="0">
                <a:solidFill>
                  <a:srgbClr val="000000"/>
                </a:solidFill>
                <a:latin typeface="Söhne Halbfett" panose="020B0303030202060203" pitchFamily="34" charset="77"/>
              </a:rPr>
              <a:t> </a:t>
            </a:r>
            <a:r>
              <a:rPr lang="en-US" sz="3600" b="1" dirty="0" err="1">
                <a:solidFill>
                  <a:srgbClr val="000000"/>
                </a:solidFill>
                <a:latin typeface="Söhne Halbfett" panose="020B0303030202060203" pitchFamily="34" charset="77"/>
              </a:rPr>
              <a:t>ei</a:t>
            </a:r>
            <a:r>
              <a:rPr lang="en-US" sz="3600" b="1" dirty="0">
                <a:solidFill>
                  <a:srgbClr val="000000"/>
                </a:solidFill>
                <a:latin typeface="Söhne Halbfett" panose="020B0303030202060203" pitchFamily="34" charset="77"/>
              </a:rPr>
              <a:t> </a:t>
            </a:r>
            <a:r>
              <a:rPr lang="en-US" sz="3600" b="1" dirty="0" err="1">
                <a:solidFill>
                  <a:srgbClr val="000000"/>
                </a:solidFill>
                <a:latin typeface="Söhne Halbfett" panose="020B0303030202060203" pitchFamily="34" charset="77"/>
              </a:rPr>
              <a:t>waethaf</a:t>
            </a:r>
            <a:endParaRPr lang="en-US" sz="3600" b="1" dirty="0">
              <a:solidFill>
                <a:srgbClr val="000000"/>
              </a:solidFill>
              <a:latin typeface="Söhne Halbfett" panose="020B0303030202060203" pitchFamily="34" charset="77"/>
            </a:endParaRPr>
          </a:p>
        </p:txBody>
      </p:sp>
      <p:sp>
        <p:nvSpPr>
          <p:cNvPr id="5" name="Freeform 5"/>
          <p:cNvSpPr/>
          <p:nvPr/>
        </p:nvSpPr>
        <p:spPr>
          <a:xfrm>
            <a:off x="6019800" y="1151650"/>
            <a:ext cx="289397" cy="481794"/>
          </a:xfrm>
          <a:custGeom>
            <a:avLst/>
            <a:gdLst/>
            <a:ahLst/>
            <a:cxnLst/>
            <a:rect l="l" t="t" r="r" b="b"/>
            <a:pathLst>
              <a:path w="298912" h="576269">
                <a:moveTo>
                  <a:pt x="0" y="0"/>
                </a:moveTo>
                <a:lnTo>
                  <a:pt x="298912" y="0"/>
                </a:lnTo>
                <a:lnTo>
                  <a:pt x="298912" y="576269"/>
                </a:lnTo>
                <a:lnTo>
                  <a:pt x="0" y="576269"/>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685799" y="3090465"/>
            <a:ext cx="5684592" cy="3385542"/>
          </a:xfrm>
          <a:prstGeom prst="rect">
            <a:avLst/>
          </a:prstGeom>
        </p:spPr>
        <p:txBody>
          <a:bodyPr wrap="square" lIns="0" tIns="0" rIns="0" bIns="0" rtlCol="0" anchor="t">
            <a:spAutoFit/>
          </a:bodyPr>
          <a:lstStyle/>
          <a:p>
            <a:r>
              <a:rPr lang="en-US" sz="2000" dirty="0">
                <a:latin typeface="Söhne 2"/>
              </a:rPr>
              <a:t>Mae </a:t>
            </a:r>
            <a:r>
              <a:rPr lang="en-US" sz="2000" b="1" dirty="0" err="1">
                <a:solidFill>
                  <a:srgbClr val="F63DB5"/>
                </a:solidFill>
                <a:latin typeface="Söhne 2"/>
              </a:rPr>
              <a:t>monitorau</a:t>
            </a:r>
            <a:r>
              <a:rPr lang="en-US" sz="2000" b="1" dirty="0">
                <a:solidFill>
                  <a:srgbClr val="F63DB5"/>
                </a:solidFill>
                <a:latin typeface="Söhne 2"/>
              </a:rPr>
              <a:t> </a:t>
            </a:r>
            <a:r>
              <a:rPr lang="en-US" sz="2000" b="1" dirty="0" err="1">
                <a:solidFill>
                  <a:srgbClr val="F63DB5"/>
                </a:solidFill>
                <a:latin typeface="Söhne 2"/>
              </a:rPr>
              <a:t>ansawdd</a:t>
            </a:r>
            <a:r>
              <a:rPr lang="en-US" sz="2000" b="1" dirty="0">
                <a:solidFill>
                  <a:srgbClr val="F63DB5"/>
                </a:solidFill>
                <a:latin typeface="Söhne 2"/>
              </a:rPr>
              <a:t> </a:t>
            </a:r>
            <a:r>
              <a:rPr lang="en-US" sz="2000" b="1" dirty="0" err="1">
                <a:solidFill>
                  <a:srgbClr val="F63DB5"/>
                </a:solidFill>
                <a:latin typeface="Söhne 2"/>
              </a:rPr>
              <a:t>aer</a:t>
            </a:r>
            <a:r>
              <a:rPr lang="en-US" sz="2000" b="1" dirty="0">
                <a:solidFill>
                  <a:srgbClr val="F63DB5"/>
                </a:solidFill>
                <a:latin typeface="Söhne 2"/>
              </a:rPr>
              <a:t> </a:t>
            </a:r>
            <a:r>
              <a:rPr lang="en-US" sz="2000" dirty="0" err="1">
                <a:latin typeface="Söhne 2"/>
              </a:rPr>
              <a:t>yn</a:t>
            </a:r>
            <a:r>
              <a:rPr lang="en-US" sz="2000" dirty="0">
                <a:latin typeface="Söhne 2"/>
              </a:rPr>
              <a:t> </a:t>
            </a:r>
            <a:r>
              <a:rPr lang="en-US" sz="2000" dirty="0" err="1">
                <a:latin typeface="Söhne 2"/>
              </a:rPr>
              <a:t>ffordd</a:t>
            </a:r>
            <a:r>
              <a:rPr lang="en-US" sz="2000" dirty="0">
                <a:latin typeface="Söhne 2"/>
              </a:rPr>
              <a:t> </a:t>
            </a:r>
            <a:r>
              <a:rPr lang="en-US" sz="2000" dirty="0" err="1">
                <a:latin typeface="Söhne 2"/>
              </a:rPr>
              <a:t>arall</a:t>
            </a:r>
            <a:r>
              <a:rPr lang="en-US" sz="2000" dirty="0">
                <a:latin typeface="Söhne 2"/>
              </a:rPr>
              <a:t> o </a:t>
            </a:r>
            <a:r>
              <a:rPr lang="en-US" sz="2000" dirty="0" err="1">
                <a:latin typeface="Söhne 2"/>
              </a:rPr>
              <a:t>leihau</a:t>
            </a:r>
            <a:r>
              <a:rPr lang="en-US" sz="2000" dirty="0">
                <a:latin typeface="Söhne 2"/>
              </a:rPr>
              <a:t> </a:t>
            </a:r>
            <a:r>
              <a:rPr lang="en-US" sz="2000" dirty="0" err="1">
                <a:latin typeface="Söhne 2"/>
              </a:rPr>
              <a:t>effaith</a:t>
            </a:r>
            <a:r>
              <a:rPr lang="en-US" sz="2000" dirty="0">
                <a:latin typeface="Söhne 2"/>
              </a:rPr>
              <a:t> </a:t>
            </a:r>
            <a:r>
              <a:rPr lang="en-US" sz="2000" dirty="0" err="1">
                <a:latin typeface="Söhne 2"/>
              </a:rPr>
              <a:t>llygredd</a:t>
            </a:r>
            <a:r>
              <a:rPr lang="en-US" sz="2000" dirty="0">
                <a:latin typeface="Söhne 2"/>
              </a:rPr>
              <a:t> </a:t>
            </a:r>
            <a:r>
              <a:rPr lang="en-US" sz="2000" dirty="0" err="1">
                <a:latin typeface="Söhne 2"/>
              </a:rPr>
              <a:t>ar</a:t>
            </a:r>
            <a:r>
              <a:rPr lang="en-US" sz="2000" dirty="0">
                <a:latin typeface="Söhne 2"/>
              </a:rPr>
              <a:t> iechyd yr </a:t>
            </a:r>
            <a:r>
              <a:rPr lang="en-US" sz="2000" dirty="0" err="1">
                <a:latin typeface="Söhne 2"/>
              </a:rPr>
              <a:t>ysgyfaint</a:t>
            </a:r>
            <a:r>
              <a:rPr lang="en-US" sz="2000" dirty="0">
                <a:latin typeface="Söhne 2"/>
              </a:rPr>
              <a:t>. Mae </a:t>
            </a:r>
            <a:r>
              <a:rPr lang="en-US" sz="2000" dirty="0" err="1">
                <a:latin typeface="Söhne 2"/>
              </a:rPr>
              <a:t>eu</a:t>
            </a:r>
            <a:r>
              <a:rPr lang="en-US" sz="2000" dirty="0">
                <a:latin typeface="Söhne 2"/>
              </a:rPr>
              <a:t> </a:t>
            </a:r>
            <a:r>
              <a:rPr lang="en-US" sz="2000" dirty="0" err="1">
                <a:latin typeface="Söhne 2"/>
              </a:rPr>
              <a:t>defnyddio</a:t>
            </a:r>
            <a:r>
              <a:rPr lang="en-US" sz="2000" dirty="0">
                <a:latin typeface="Söhne 2"/>
              </a:rPr>
              <a:t> </a:t>
            </a:r>
            <a:r>
              <a:rPr lang="en-US" sz="2000" dirty="0" err="1">
                <a:latin typeface="Söhne 2"/>
              </a:rPr>
              <a:t>yn</a:t>
            </a:r>
            <a:r>
              <a:rPr lang="en-US" sz="2000" dirty="0">
                <a:latin typeface="Söhne 2"/>
              </a:rPr>
              <a:t> </a:t>
            </a:r>
            <a:r>
              <a:rPr lang="en-US" sz="2000" dirty="0" err="1">
                <a:latin typeface="Söhne 2"/>
              </a:rPr>
              <a:t>golygu</a:t>
            </a:r>
            <a:r>
              <a:rPr lang="en-US" sz="2000" dirty="0">
                <a:latin typeface="Söhne 2"/>
              </a:rPr>
              <a:t> bod </a:t>
            </a:r>
            <a:r>
              <a:rPr lang="en-US" sz="2000" dirty="0" err="1">
                <a:latin typeface="Söhne 2"/>
              </a:rPr>
              <a:t>pobl</a:t>
            </a:r>
            <a:r>
              <a:rPr lang="en-US" sz="2000" dirty="0">
                <a:latin typeface="Söhne 2"/>
              </a:rPr>
              <a:t> </a:t>
            </a:r>
            <a:r>
              <a:rPr lang="en-US" sz="2000" dirty="0" err="1">
                <a:latin typeface="Söhne 2"/>
              </a:rPr>
              <a:t>yn</a:t>
            </a:r>
            <a:r>
              <a:rPr lang="en-US" sz="2000" dirty="0">
                <a:latin typeface="Söhne 2"/>
              </a:rPr>
              <a:t> </a:t>
            </a:r>
            <a:r>
              <a:rPr lang="en-US" sz="2000" dirty="0" err="1">
                <a:latin typeface="Söhne 2"/>
              </a:rPr>
              <a:t>fwy</a:t>
            </a:r>
            <a:r>
              <a:rPr lang="en-US" sz="2000" dirty="0">
                <a:latin typeface="Söhne 2"/>
              </a:rPr>
              <a:t> </a:t>
            </a:r>
            <a:r>
              <a:rPr lang="en-US" sz="2000" dirty="0" err="1">
                <a:latin typeface="Söhne 2"/>
              </a:rPr>
              <a:t>gwybodus</a:t>
            </a:r>
            <a:r>
              <a:rPr lang="en-US" sz="2000" dirty="0">
                <a:latin typeface="Söhne 2"/>
              </a:rPr>
              <a:t> am </a:t>
            </a:r>
            <a:r>
              <a:rPr lang="en-US" sz="2000" dirty="0" err="1">
                <a:latin typeface="Söhne 2"/>
              </a:rPr>
              <a:t>ba</a:t>
            </a:r>
            <a:r>
              <a:rPr lang="en-US" sz="2000" dirty="0">
                <a:latin typeface="Söhne 2"/>
              </a:rPr>
              <a:t> </a:t>
            </a:r>
            <a:r>
              <a:rPr lang="en-US" sz="2000" dirty="0" err="1">
                <a:latin typeface="Söhne 2"/>
              </a:rPr>
              <a:t>ardaloedd</a:t>
            </a:r>
            <a:r>
              <a:rPr lang="en-US" sz="2000" dirty="0">
                <a:latin typeface="Söhne 2"/>
              </a:rPr>
              <a:t> </a:t>
            </a:r>
            <a:r>
              <a:rPr lang="en-US" sz="2000" dirty="0" err="1">
                <a:latin typeface="Söhne 2"/>
              </a:rPr>
              <a:t>i'w</a:t>
            </a:r>
            <a:r>
              <a:rPr lang="en-US" sz="2000" dirty="0">
                <a:latin typeface="Söhne 2"/>
              </a:rPr>
              <a:t> </a:t>
            </a:r>
            <a:r>
              <a:rPr lang="en-US" sz="2000" dirty="0" err="1">
                <a:latin typeface="Söhne 2"/>
              </a:rPr>
              <a:t>hosgoi</a:t>
            </a:r>
            <a:r>
              <a:rPr lang="en-US" sz="2000" dirty="0">
                <a:latin typeface="Söhne 2"/>
              </a:rPr>
              <a:t> a </a:t>
            </a:r>
            <a:r>
              <a:rPr lang="en-US" sz="2000" dirty="0" err="1">
                <a:latin typeface="Söhne 2"/>
              </a:rPr>
              <a:t>pha</a:t>
            </a:r>
            <a:r>
              <a:rPr lang="en-US" sz="2000" dirty="0">
                <a:latin typeface="Söhne 2"/>
              </a:rPr>
              <a:t> </a:t>
            </a:r>
            <a:r>
              <a:rPr lang="en-US" sz="2000" dirty="0" err="1">
                <a:latin typeface="Söhne 2"/>
              </a:rPr>
              <a:t>ardaloedd</a:t>
            </a:r>
            <a:r>
              <a:rPr lang="en-US" sz="2000" dirty="0">
                <a:latin typeface="Söhne 2"/>
              </a:rPr>
              <a:t> </a:t>
            </a:r>
            <a:r>
              <a:rPr lang="en-US" sz="2000" dirty="0" err="1">
                <a:latin typeface="Söhne 2"/>
              </a:rPr>
              <a:t>sy'n</a:t>
            </a:r>
            <a:r>
              <a:rPr lang="en-US" sz="2000" dirty="0">
                <a:latin typeface="Söhne 2"/>
              </a:rPr>
              <a:t> </a:t>
            </a:r>
            <a:r>
              <a:rPr lang="en-US" sz="2000" dirty="0" err="1">
                <a:latin typeface="Söhne 2"/>
              </a:rPr>
              <a:t>fwy</a:t>
            </a:r>
            <a:r>
              <a:rPr lang="en-US" sz="2000" dirty="0">
                <a:latin typeface="Söhne 2"/>
              </a:rPr>
              <a:t> </a:t>
            </a:r>
            <a:r>
              <a:rPr lang="en-US" sz="2000" dirty="0" err="1">
                <a:latin typeface="Söhne 2"/>
              </a:rPr>
              <a:t>diogel</a:t>
            </a:r>
            <a:r>
              <a:rPr lang="en-US" sz="2000" dirty="0">
                <a:latin typeface="Söhne 2"/>
              </a:rPr>
              <a:t>. Mae </a:t>
            </a:r>
            <a:r>
              <a:rPr lang="en-US" sz="2000" dirty="0" err="1">
                <a:latin typeface="Söhne 2"/>
              </a:rPr>
              <a:t>dewis</a:t>
            </a:r>
            <a:r>
              <a:rPr lang="en-US" sz="2000" dirty="0">
                <a:latin typeface="Söhne 2"/>
              </a:rPr>
              <a:t> </a:t>
            </a:r>
            <a:r>
              <a:rPr lang="en-US" sz="2000" dirty="0" err="1">
                <a:latin typeface="Söhne 2"/>
              </a:rPr>
              <a:t>lleoliad</a:t>
            </a:r>
            <a:r>
              <a:rPr lang="en-US" sz="2000" dirty="0">
                <a:latin typeface="Söhne 2"/>
              </a:rPr>
              <a:t> y </a:t>
            </a:r>
            <a:r>
              <a:rPr lang="en-US" sz="2000" dirty="0" err="1">
                <a:latin typeface="Söhne 2"/>
              </a:rPr>
              <a:t>monitorau</a:t>
            </a:r>
            <a:r>
              <a:rPr lang="en-US" sz="2000" dirty="0">
                <a:latin typeface="Söhne 2"/>
              </a:rPr>
              <a:t> </a:t>
            </a:r>
            <a:r>
              <a:rPr lang="en-US" sz="2000" dirty="0" err="1">
                <a:latin typeface="Söhne 2"/>
              </a:rPr>
              <a:t>yn</a:t>
            </a:r>
            <a:r>
              <a:rPr lang="en-US" sz="2000" dirty="0">
                <a:latin typeface="Söhne 2"/>
              </a:rPr>
              <a:t> </a:t>
            </a:r>
            <a:r>
              <a:rPr lang="en-US" sz="2000" dirty="0" err="1">
                <a:latin typeface="Söhne 2"/>
              </a:rPr>
              <a:t>bwysig</a:t>
            </a:r>
            <a:r>
              <a:rPr lang="en-US" sz="2000" dirty="0">
                <a:latin typeface="Söhne 2"/>
              </a:rPr>
              <a:t> </a:t>
            </a:r>
            <a:r>
              <a:rPr lang="en-US" sz="2000" dirty="0" err="1">
                <a:latin typeface="Söhne 2"/>
              </a:rPr>
              <a:t>iawn</a:t>
            </a:r>
            <a:r>
              <a:rPr lang="en-US" sz="2000" dirty="0">
                <a:latin typeface="Söhne 2"/>
              </a:rPr>
              <a:t>.​</a:t>
            </a:r>
          </a:p>
          <a:p>
            <a:endParaRPr lang="en-US" sz="2000" dirty="0">
              <a:latin typeface="Söhne 2"/>
            </a:endParaRPr>
          </a:p>
          <a:p>
            <a:r>
              <a:rPr lang="en-US" sz="2000" dirty="0">
                <a:latin typeface="Söhne 2"/>
              </a:rPr>
              <a:t>Pe </a:t>
            </a:r>
            <a:r>
              <a:rPr lang="en-US" sz="2000" dirty="0" err="1">
                <a:latin typeface="Söhne 2"/>
              </a:rPr>
              <a:t>baech</a:t>
            </a:r>
            <a:r>
              <a:rPr lang="en-US" sz="2000" dirty="0">
                <a:latin typeface="Söhne 2"/>
              </a:rPr>
              <a:t> </a:t>
            </a:r>
            <a:r>
              <a:rPr lang="en-US" sz="2000" dirty="0" err="1">
                <a:latin typeface="Söhne 2"/>
              </a:rPr>
              <a:t>chi'n</a:t>
            </a:r>
            <a:r>
              <a:rPr lang="en-US" sz="2000" dirty="0">
                <a:latin typeface="Söhne 2"/>
              </a:rPr>
              <a:t> </a:t>
            </a:r>
            <a:r>
              <a:rPr lang="en-US" sz="2000" dirty="0" err="1">
                <a:latin typeface="Söhne 2"/>
              </a:rPr>
              <a:t>gosod</a:t>
            </a:r>
            <a:r>
              <a:rPr lang="en-US" sz="2000" dirty="0">
                <a:latin typeface="Söhne 2"/>
              </a:rPr>
              <a:t> </a:t>
            </a:r>
            <a:r>
              <a:rPr lang="en-US" sz="2000" dirty="0" err="1">
                <a:latin typeface="Söhne 2"/>
              </a:rPr>
              <a:t>pum</a:t>
            </a:r>
            <a:r>
              <a:rPr lang="en-US" sz="2000" dirty="0">
                <a:latin typeface="Söhne 2"/>
              </a:rPr>
              <a:t> monitor </a:t>
            </a:r>
            <a:r>
              <a:rPr lang="en-US" sz="2000" dirty="0" err="1">
                <a:latin typeface="Söhne 2"/>
              </a:rPr>
              <a:t>ansawdd</a:t>
            </a:r>
            <a:r>
              <a:rPr lang="en-US" sz="2000" dirty="0">
                <a:latin typeface="Söhne 2"/>
              </a:rPr>
              <a:t> </a:t>
            </a:r>
            <a:r>
              <a:rPr lang="en-US" sz="2000" dirty="0" err="1">
                <a:latin typeface="Söhne 2"/>
              </a:rPr>
              <a:t>aer</a:t>
            </a:r>
            <a:r>
              <a:rPr lang="en-US" sz="2000" dirty="0">
                <a:latin typeface="Söhne 2"/>
              </a:rPr>
              <a:t> </a:t>
            </a:r>
            <a:r>
              <a:rPr lang="en-US" sz="2000" dirty="0" err="1">
                <a:latin typeface="Söhne 2"/>
              </a:rPr>
              <a:t>ar</a:t>
            </a:r>
            <a:r>
              <a:rPr lang="en-US" sz="2000" dirty="0">
                <a:latin typeface="Söhne 2"/>
              </a:rPr>
              <a:t> </a:t>
            </a:r>
            <a:r>
              <a:rPr lang="en-US" sz="2000" dirty="0" err="1">
                <a:latin typeface="Söhne 2"/>
              </a:rPr>
              <a:t>safle'r</a:t>
            </a:r>
            <a:r>
              <a:rPr lang="en-US" sz="2000" dirty="0">
                <a:latin typeface="Söhne 2"/>
              </a:rPr>
              <a:t> </a:t>
            </a:r>
            <a:r>
              <a:rPr lang="en-US" sz="2000" dirty="0" err="1">
                <a:latin typeface="Söhne 2"/>
              </a:rPr>
              <a:t>ysgol</a:t>
            </a:r>
            <a:r>
              <a:rPr lang="en-US" sz="2000" dirty="0">
                <a:latin typeface="Söhne 2"/>
              </a:rPr>
              <a:t>, </a:t>
            </a:r>
            <a:r>
              <a:rPr lang="en-US" sz="2000" dirty="0" err="1">
                <a:latin typeface="Söhne 2"/>
              </a:rPr>
              <a:t>ble</a:t>
            </a:r>
            <a:r>
              <a:rPr lang="en-US" sz="2000" dirty="0">
                <a:latin typeface="Söhne 2"/>
              </a:rPr>
              <a:t> </a:t>
            </a:r>
            <a:r>
              <a:rPr lang="en-US" sz="2000" dirty="0" err="1">
                <a:latin typeface="Söhne 2"/>
              </a:rPr>
              <a:t>fyddech</a:t>
            </a:r>
            <a:r>
              <a:rPr lang="en-US" sz="2000" dirty="0">
                <a:latin typeface="Söhne 2"/>
              </a:rPr>
              <a:t> </a:t>
            </a:r>
            <a:r>
              <a:rPr lang="en-US" sz="2000" dirty="0" err="1">
                <a:latin typeface="Söhne 2"/>
              </a:rPr>
              <a:t>chi'n</a:t>
            </a:r>
            <a:r>
              <a:rPr lang="en-US" sz="2000" dirty="0">
                <a:latin typeface="Söhne 2"/>
              </a:rPr>
              <a:t> </a:t>
            </a:r>
            <a:r>
              <a:rPr lang="en-US" sz="2000" dirty="0" err="1">
                <a:latin typeface="Söhne 2"/>
              </a:rPr>
              <a:t>eu</a:t>
            </a:r>
            <a:r>
              <a:rPr lang="en-US" sz="2000" dirty="0">
                <a:latin typeface="Söhne 2"/>
              </a:rPr>
              <a:t> </a:t>
            </a:r>
            <a:r>
              <a:rPr lang="en-US" sz="2000" dirty="0" err="1">
                <a:latin typeface="Söhne 2"/>
              </a:rPr>
              <a:t>rhoi</a:t>
            </a:r>
            <a:r>
              <a:rPr lang="en-US" sz="2000" dirty="0">
                <a:latin typeface="Söhne 2"/>
              </a:rPr>
              <a:t>?​ </a:t>
            </a:r>
            <a:r>
              <a:rPr lang="en-US" sz="2000" dirty="0" err="1">
                <a:latin typeface="Söhne 2"/>
              </a:rPr>
              <a:t>Enwch</a:t>
            </a:r>
            <a:r>
              <a:rPr lang="en-US" sz="2000" dirty="0">
                <a:latin typeface="Söhne 2"/>
              </a:rPr>
              <a:t> y </a:t>
            </a:r>
            <a:r>
              <a:rPr lang="en-US" sz="2000" dirty="0" err="1">
                <a:latin typeface="Söhne 2"/>
              </a:rPr>
              <a:t>pum</a:t>
            </a:r>
            <a:r>
              <a:rPr lang="en-US" sz="2000" dirty="0">
                <a:latin typeface="Söhne 2"/>
              </a:rPr>
              <a:t> </a:t>
            </a:r>
            <a:r>
              <a:rPr lang="en-US" sz="2000" dirty="0" err="1">
                <a:latin typeface="Söhne 2"/>
              </a:rPr>
              <a:t>lleoliad</a:t>
            </a:r>
            <a:r>
              <a:rPr lang="en-US" sz="2000" dirty="0">
                <a:latin typeface="Söhne 2"/>
              </a:rPr>
              <a:t> ac </a:t>
            </a:r>
            <a:r>
              <a:rPr lang="en-US" sz="2000" dirty="0" err="1">
                <a:latin typeface="Söhne 2"/>
              </a:rPr>
              <a:t>esboniwch</a:t>
            </a:r>
            <a:r>
              <a:rPr lang="en-US" sz="2000" dirty="0">
                <a:latin typeface="Söhne 2"/>
              </a:rPr>
              <a:t> y </a:t>
            </a:r>
            <a:r>
              <a:rPr lang="en-US" sz="2000" dirty="0" err="1">
                <a:latin typeface="Söhne 2"/>
              </a:rPr>
              <a:t>gwaith</a:t>
            </a:r>
            <a:r>
              <a:rPr lang="en-US" sz="2000" dirty="0">
                <a:latin typeface="Söhne 2"/>
              </a:rPr>
              <a:t> </a:t>
            </a:r>
            <a:r>
              <a:rPr lang="en-US" sz="2000" dirty="0" err="1">
                <a:latin typeface="Söhne 2"/>
              </a:rPr>
              <a:t>meddwl</a:t>
            </a:r>
            <a:r>
              <a:rPr lang="en-US" sz="2000" dirty="0">
                <a:latin typeface="Söhne 2"/>
              </a:rPr>
              <a:t> y </a:t>
            </a:r>
            <a:r>
              <a:rPr lang="en-US" sz="2000" dirty="0" err="1">
                <a:latin typeface="Söhne 2"/>
              </a:rPr>
              <a:t>tu</a:t>
            </a:r>
            <a:r>
              <a:rPr lang="en-US" sz="2000" dirty="0">
                <a:latin typeface="Söhne 2"/>
              </a:rPr>
              <a:t> </a:t>
            </a:r>
            <a:r>
              <a:rPr lang="en-US" sz="2000" dirty="0" err="1">
                <a:latin typeface="Söhne 2"/>
              </a:rPr>
              <a:t>ôl</a:t>
            </a:r>
            <a:r>
              <a:rPr lang="en-US" sz="2000" dirty="0">
                <a:latin typeface="Söhne 2"/>
              </a:rPr>
              <a:t> </a:t>
            </a:r>
            <a:r>
              <a:rPr lang="en-US" sz="2000" dirty="0" err="1">
                <a:latin typeface="Söhne 2"/>
              </a:rPr>
              <a:t>i'ch</a:t>
            </a:r>
            <a:r>
              <a:rPr lang="en-US" sz="2000" dirty="0">
                <a:latin typeface="Söhne 2"/>
              </a:rPr>
              <a:t> </a:t>
            </a:r>
            <a:r>
              <a:rPr lang="en-US" sz="2000" dirty="0" err="1">
                <a:latin typeface="Söhne 2"/>
              </a:rPr>
              <a:t>dewisiadau</a:t>
            </a:r>
            <a:r>
              <a:rPr lang="en-US" sz="2000" dirty="0">
                <a:latin typeface="Söhne 2"/>
              </a:rPr>
              <a:t>. ​</a:t>
            </a:r>
          </a:p>
        </p:txBody>
      </p:sp>
      <p:sp>
        <p:nvSpPr>
          <p:cNvPr id="8" name="TextBox 8"/>
          <p:cNvSpPr txBox="1"/>
          <p:nvPr/>
        </p:nvSpPr>
        <p:spPr>
          <a:xfrm>
            <a:off x="685800" y="2025292"/>
            <a:ext cx="5120804" cy="763271"/>
          </a:xfrm>
          <a:prstGeom prst="rect">
            <a:avLst/>
          </a:prstGeom>
        </p:spPr>
        <p:txBody>
          <a:bodyPr wrap="square" lIns="0" tIns="0" rIns="0" bIns="0" rtlCol="0" anchor="t">
            <a:spAutoFit/>
          </a:bodyPr>
          <a:lstStyle/>
          <a:p>
            <a:pPr>
              <a:lnSpc>
                <a:spcPts val="3079"/>
              </a:lnSpc>
            </a:pPr>
            <a:r>
              <a:rPr lang="en-US" sz="2400" b="1" dirty="0">
                <a:solidFill>
                  <a:srgbClr val="000000"/>
                </a:solidFill>
                <a:latin typeface="Söhne Halbfett" panose="020B0303030202060203" pitchFamily="34" charset="77"/>
              </a:rPr>
              <a:t>Un </a:t>
            </a:r>
            <a:r>
              <a:rPr lang="en-US" sz="2400" b="1" dirty="0" err="1">
                <a:solidFill>
                  <a:srgbClr val="000000"/>
                </a:solidFill>
                <a:latin typeface="Söhne Halbfett" panose="020B0303030202060203" pitchFamily="34" charset="77"/>
              </a:rPr>
              <a:t>ffordd</a:t>
            </a:r>
            <a:r>
              <a:rPr lang="en-US" sz="2400" b="1" dirty="0">
                <a:solidFill>
                  <a:srgbClr val="000000"/>
                </a:solidFill>
                <a:latin typeface="Söhne Halbfett" panose="020B0303030202060203" pitchFamily="34" charset="77"/>
              </a:rPr>
              <a:t> o nodi </a:t>
            </a:r>
            <a:r>
              <a:rPr lang="en-US" sz="2400" b="1" dirty="0" err="1">
                <a:solidFill>
                  <a:srgbClr val="000000"/>
                </a:solidFill>
                <a:latin typeface="Söhne Halbfett" panose="020B0303030202060203" pitchFamily="34" charset="77"/>
              </a:rPr>
              <a:t>llygredd</a:t>
            </a:r>
            <a:r>
              <a:rPr lang="en-US" sz="2400" b="1" dirty="0">
                <a:solidFill>
                  <a:srgbClr val="000000"/>
                </a:solidFill>
                <a:latin typeface="Söhne Halbfett" panose="020B0303030202060203" pitchFamily="34" charset="77"/>
              </a:rPr>
              <a:t> </a:t>
            </a:r>
            <a:r>
              <a:rPr lang="en-US" sz="2400" b="1" dirty="0" err="1">
                <a:solidFill>
                  <a:srgbClr val="000000"/>
                </a:solidFill>
                <a:latin typeface="Söhne Halbfett" panose="020B0303030202060203" pitchFamily="34" charset="77"/>
              </a:rPr>
              <a:t>aer</a:t>
            </a:r>
            <a:r>
              <a:rPr lang="en-US" sz="2400" b="1" dirty="0">
                <a:solidFill>
                  <a:srgbClr val="000000"/>
                </a:solidFill>
                <a:latin typeface="Söhne Halbfett" panose="020B0303030202060203" pitchFamily="34" charset="77"/>
              </a:rPr>
              <a:t> </a:t>
            </a:r>
            <a:r>
              <a:rPr lang="en-US" sz="2400" b="1" dirty="0" err="1">
                <a:solidFill>
                  <a:srgbClr val="000000"/>
                </a:solidFill>
                <a:latin typeface="Söhne Halbfett" panose="020B0303030202060203" pitchFamily="34" charset="77"/>
              </a:rPr>
              <a:t>yw</a:t>
            </a:r>
            <a:r>
              <a:rPr lang="en-US" sz="2400" b="1" dirty="0">
                <a:solidFill>
                  <a:srgbClr val="000000"/>
                </a:solidFill>
                <a:latin typeface="Söhne Halbfett" panose="020B0303030202060203" pitchFamily="34" charset="77"/>
              </a:rPr>
              <a:t> </a:t>
            </a:r>
            <a:r>
              <a:rPr lang="en-US" sz="2400" b="1" dirty="0" err="1">
                <a:solidFill>
                  <a:srgbClr val="000000"/>
                </a:solidFill>
                <a:latin typeface="Söhne Halbfett" panose="020B0303030202060203" pitchFamily="34" charset="77"/>
              </a:rPr>
              <a:t>defnyddio</a:t>
            </a:r>
            <a:r>
              <a:rPr lang="en-US" sz="2400" b="1" dirty="0">
                <a:solidFill>
                  <a:srgbClr val="000000"/>
                </a:solidFill>
                <a:latin typeface="Söhne Halbfett" panose="020B0303030202060203" pitchFamily="34" charset="77"/>
              </a:rPr>
              <a:t> </a:t>
            </a:r>
            <a:r>
              <a:rPr lang="en-US" sz="2400" b="1" dirty="0" err="1">
                <a:solidFill>
                  <a:srgbClr val="000000"/>
                </a:solidFill>
                <a:latin typeface="Söhne Halbfett" panose="020B0303030202060203" pitchFamily="34" charset="77"/>
              </a:rPr>
              <a:t>monitorau</a:t>
            </a:r>
            <a:r>
              <a:rPr lang="en-US" sz="2400" b="1" dirty="0">
                <a:solidFill>
                  <a:srgbClr val="000000"/>
                </a:solidFill>
                <a:latin typeface="Söhne Halbfett" panose="020B0303030202060203" pitchFamily="34" charset="77"/>
              </a:rPr>
              <a:t>.​</a:t>
            </a:r>
          </a:p>
        </p:txBody>
      </p:sp>
      <p:sp>
        <p:nvSpPr>
          <p:cNvPr id="10" name="Freeform 7">
            <a:extLst>
              <a:ext uri="{FF2B5EF4-FFF2-40B4-BE49-F238E27FC236}">
                <a16:creationId xmlns:a16="http://schemas.microsoft.com/office/drawing/2014/main" id="{2C3C9DEF-18B9-6218-FA5A-1D3A77884B51}"/>
              </a:ext>
            </a:extLst>
          </p:cNvPr>
          <p:cNvSpPr/>
          <p:nvPr/>
        </p:nvSpPr>
        <p:spPr>
          <a:xfrm>
            <a:off x="6936194" y="339787"/>
            <a:ext cx="4656205" cy="6178426"/>
          </a:xfrm>
          <a:custGeom>
            <a:avLst/>
            <a:gdLst/>
            <a:ahLst/>
            <a:cxnLst/>
            <a:rect l="l" t="t" r="r" b="b"/>
            <a:pathLst>
              <a:path w="4656205" h="6178426">
                <a:moveTo>
                  <a:pt x="0" y="0"/>
                </a:moveTo>
                <a:lnTo>
                  <a:pt x="4656206" y="0"/>
                </a:lnTo>
                <a:lnTo>
                  <a:pt x="4656206" y="6178426"/>
                </a:lnTo>
                <a:lnTo>
                  <a:pt x="0" y="6178426"/>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6DCD2"/>
            </a:solidFill>
          </p:spPr>
          <p:txBody>
            <a:bodyPr/>
            <a:lstStyle/>
            <a:p>
              <a:endParaRPr lang="en-US" dirty="0"/>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8" name="TextBox 8"/>
          <p:cNvSpPr txBox="1"/>
          <p:nvPr/>
        </p:nvSpPr>
        <p:spPr>
          <a:xfrm>
            <a:off x="707571" y="512942"/>
            <a:ext cx="5105400" cy="743217"/>
          </a:xfrm>
          <a:prstGeom prst="rect">
            <a:avLst/>
          </a:prstGeom>
        </p:spPr>
        <p:txBody>
          <a:bodyPr wrap="square" lIns="0" tIns="0" rIns="0" bIns="0" rtlCol="0" anchor="t">
            <a:spAutoFit/>
          </a:bodyPr>
          <a:lstStyle/>
          <a:p>
            <a:pPr>
              <a:lnSpc>
                <a:spcPts val="6439"/>
              </a:lnSpc>
            </a:pPr>
            <a:r>
              <a:rPr lang="en-US" sz="4400" b="1" dirty="0" err="1">
                <a:solidFill>
                  <a:srgbClr val="F63DB5"/>
                </a:solidFill>
                <a:latin typeface="Söhne Halbfett" panose="020B0303030202060203" pitchFamily="34" charset="77"/>
              </a:rPr>
              <a:t>Sesiwn</a:t>
            </a:r>
            <a:r>
              <a:rPr lang="en-US" sz="4400" b="1" dirty="0">
                <a:solidFill>
                  <a:srgbClr val="F63DB5"/>
                </a:solidFill>
                <a:latin typeface="Söhne Halbfett" panose="020B0303030202060203" pitchFamily="34" charset="77"/>
              </a:rPr>
              <a:t> Gloi​</a:t>
            </a:r>
          </a:p>
        </p:txBody>
      </p:sp>
      <p:sp>
        <p:nvSpPr>
          <p:cNvPr id="10" name="TextBox 10"/>
          <p:cNvSpPr txBox="1"/>
          <p:nvPr/>
        </p:nvSpPr>
        <p:spPr>
          <a:xfrm>
            <a:off x="685800" y="1607094"/>
            <a:ext cx="5021475" cy="4737964"/>
          </a:xfrm>
          <a:prstGeom prst="rect">
            <a:avLst/>
          </a:prstGeom>
        </p:spPr>
        <p:txBody>
          <a:bodyPr wrap="square" lIns="0" tIns="0" rIns="0" bIns="0" rtlCol="0" anchor="t">
            <a:spAutoFit/>
          </a:bodyPr>
          <a:lstStyle/>
          <a:p>
            <a:r>
              <a:rPr lang="en-US" sz="2199" b="1" dirty="0" err="1">
                <a:solidFill>
                  <a:srgbClr val="000000"/>
                </a:solidFill>
                <a:latin typeface="Söhne 2"/>
              </a:rPr>
              <a:t>Edrychwch</a:t>
            </a:r>
            <a:r>
              <a:rPr lang="en-US" sz="2199" b="1" dirty="0">
                <a:solidFill>
                  <a:srgbClr val="000000"/>
                </a:solidFill>
                <a:latin typeface="Söhne 2"/>
              </a:rPr>
              <a:t> </a:t>
            </a:r>
            <a:r>
              <a:rPr lang="en-US" sz="2199" b="1" dirty="0" err="1">
                <a:solidFill>
                  <a:srgbClr val="000000"/>
                </a:solidFill>
                <a:latin typeface="Söhne 2"/>
              </a:rPr>
              <a:t>ar</a:t>
            </a:r>
            <a:r>
              <a:rPr lang="en-US" sz="2199" b="1" dirty="0">
                <a:solidFill>
                  <a:srgbClr val="000000"/>
                </a:solidFill>
                <a:latin typeface="Söhne 2"/>
              </a:rPr>
              <a:t> </a:t>
            </a:r>
            <a:r>
              <a:rPr lang="en-US" sz="2199" b="1" dirty="0" err="1">
                <a:solidFill>
                  <a:srgbClr val="000000"/>
                </a:solidFill>
                <a:latin typeface="Söhne 2"/>
              </a:rPr>
              <a:t>eich</a:t>
            </a:r>
            <a:r>
              <a:rPr lang="en-US" sz="2199" b="1" dirty="0">
                <a:solidFill>
                  <a:srgbClr val="000000"/>
                </a:solidFill>
                <a:latin typeface="Söhne 2"/>
              </a:rPr>
              <a:t> </a:t>
            </a:r>
            <a:r>
              <a:rPr lang="en-US" sz="2199" b="1" dirty="0" err="1">
                <a:solidFill>
                  <a:srgbClr val="000000"/>
                </a:solidFill>
                <a:latin typeface="Söhne 2"/>
              </a:rPr>
              <a:t>taflenni</a:t>
            </a:r>
            <a:r>
              <a:rPr lang="en-US" sz="2199" b="1" dirty="0">
                <a:solidFill>
                  <a:srgbClr val="000000"/>
                </a:solidFill>
                <a:latin typeface="Söhne 2"/>
              </a:rPr>
              <a:t>.​</a:t>
            </a:r>
          </a:p>
          <a:p>
            <a:endParaRPr lang="en-US" sz="2199" dirty="0">
              <a:solidFill>
                <a:srgbClr val="000000"/>
              </a:solidFill>
              <a:latin typeface="Söhne 2"/>
            </a:endParaRPr>
          </a:p>
          <a:p>
            <a:r>
              <a:rPr lang="en-US" sz="2199" dirty="0">
                <a:solidFill>
                  <a:srgbClr val="000000"/>
                </a:solidFill>
                <a:latin typeface="Söhne 2"/>
              </a:rPr>
              <a:t>Mae tri </a:t>
            </a:r>
            <a:r>
              <a:rPr lang="en-US" sz="2199" dirty="0" err="1">
                <a:solidFill>
                  <a:srgbClr val="000000"/>
                </a:solidFill>
                <a:latin typeface="Söhne 2"/>
              </a:rPr>
              <a:t>grŵp</a:t>
            </a:r>
            <a:r>
              <a:rPr lang="en-US" sz="2199" dirty="0">
                <a:solidFill>
                  <a:srgbClr val="000000"/>
                </a:solidFill>
                <a:latin typeface="Söhne 2"/>
              </a:rPr>
              <a:t> o </a:t>
            </a:r>
            <a:r>
              <a:rPr lang="en-US" sz="2199" dirty="0" err="1">
                <a:solidFill>
                  <a:srgbClr val="000000"/>
                </a:solidFill>
                <a:latin typeface="Söhne 2"/>
              </a:rPr>
              <a:t>dri</a:t>
            </a:r>
            <a:r>
              <a:rPr lang="en-US" sz="2199" dirty="0">
                <a:solidFill>
                  <a:srgbClr val="000000"/>
                </a:solidFill>
                <a:latin typeface="Söhne 2"/>
              </a:rPr>
              <a:t> term yr </a:t>
            </a:r>
            <a:r>
              <a:rPr lang="en-US" sz="2199" dirty="0" err="1">
                <a:solidFill>
                  <a:srgbClr val="000000"/>
                </a:solidFill>
                <a:latin typeface="Söhne 2"/>
              </a:rPr>
              <a:t>ydym</a:t>
            </a:r>
            <a:r>
              <a:rPr lang="en-US" sz="2199" dirty="0">
                <a:solidFill>
                  <a:srgbClr val="000000"/>
                </a:solidFill>
                <a:latin typeface="Söhne 2"/>
              </a:rPr>
              <a:t> </a:t>
            </a:r>
            <a:r>
              <a:rPr lang="en-US" sz="2199" dirty="0" err="1">
                <a:solidFill>
                  <a:srgbClr val="000000"/>
                </a:solidFill>
                <a:latin typeface="Söhne 2"/>
              </a:rPr>
              <a:t>ni</a:t>
            </a:r>
            <a:r>
              <a:rPr lang="en-US" sz="2199" dirty="0">
                <a:solidFill>
                  <a:srgbClr val="000000"/>
                </a:solidFill>
                <a:latin typeface="Söhne 2"/>
              </a:rPr>
              <a:t> </a:t>
            </a:r>
            <a:r>
              <a:rPr lang="en-US" sz="2199" dirty="0" err="1">
                <a:solidFill>
                  <a:srgbClr val="000000"/>
                </a:solidFill>
                <a:latin typeface="Söhne 2"/>
              </a:rPr>
              <a:t>wedi</a:t>
            </a:r>
            <a:r>
              <a:rPr lang="en-US" sz="2199" dirty="0">
                <a:solidFill>
                  <a:srgbClr val="000000"/>
                </a:solidFill>
                <a:latin typeface="Söhne 2"/>
              </a:rPr>
              <a:t> </a:t>
            </a:r>
            <a:r>
              <a:rPr lang="en-US" sz="2199" dirty="0" err="1">
                <a:solidFill>
                  <a:srgbClr val="000000"/>
                </a:solidFill>
                <a:latin typeface="Söhne 2"/>
              </a:rPr>
              <a:t>edrych</a:t>
            </a:r>
            <a:r>
              <a:rPr lang="en-US" sz="2199" dirty="0">
                <a:solidFill>
                  <a:srgbClr val="000000"/>
                </a:solidFill>
                <a:latin typeface="Söhne 2"/>
              </a:rPr>
              <a:t> </a:t>
            </a:r>
            <a:r>
              <a:rPr lang="en-US" sz="2199" dirty="0" err="1">
                <a:solidFill>
                  <a:srgbClr val="000000"/>
                </a:solidFill>
                <a:latin typeface="Söhne 2"/>
              </a:rPr>
              <a:t>arnynt</a:t>
            </a:r>
            <a:r>
              <a:rPr lang="en-US" sz="2199" dirty="0">
                <a:solidFill>
                  <a:srgbClr val="000000"/>
                </a:solidFill>
                <a:latin typeface="Söhne 2"/>
              </a:rPr>
              <a:t> </a:t>
            </a:r>
            <a:r>
              <a:rPr lang="en-US" sz="2199" dirty="0" err="1">
                <a:solidFill>
                  <a:srgbClr val="000000"/>
                </a:solidFill>
                <a:latin typeface="Söhne 2"/>
              </a:rPr>
              <a:t>yn</a:t>
            </a:r>
            <a:r>
              <a:rPr lang="en-US" sz="2199" dirty="0">
                <a:solidFill>
                  <a:srgbClr val="000000"/>
                </a:solidFill>
                <a:latin typeface="Söhne 2"/>
              </a:rPr>
              <a:t> y </a:t>
            </a:r>
            <a:r>
              <a:rPr lang="en-US" sz="2199" dirty="0" err="1">
                <a:solidFill>
                  <a:srgbClr val="000000"/>
                </a:solidFill>
                <a:latin typeface="Söhne 2"/>
              </a:rPr>
              <a:t>wers</a:t>
            </a:r>
            <a:r>
              <a:rPr lang="en-US" sz="2199" dirty="0">
                <a:solidFill>
                  <a:srgbClr val="000000"/>
                </a:solidFill>
                <a:latin typeface="Söhne 2"/>
              </a:rPr>
              <a:t> </a:t>
            </a:r>
            <a:r>
              <a:rPr lang="en-US" sz="2199" dirty="0" err="1">
                <a:solidFill>
                  <a:srgbClr val="000000"/>
                </a:solidFill>
                <a:latin typeface="Söhne 2"/>
              </a:rPr>
              <a:t>heddiw</a:t>
            </a:r>
            <a:r>
              <a:rPr lang="en-US" sz="2199" dirty="0">
                <a:solidFill>
                  <a:srgbClr val="000000"/>
                </a:solidFill>
                <a:latin typeface="Söhne 2"/>
              </a:rPr>
              <a:t>.​</a:t>
            </a:r>
          </a:p>
          <a:p>
            <a:endParaRPr lang="en-US" sz="2199" dirty="0">
              <a:solidFill>
                <a:srgbClr val="000000"/>
              </a:solidFill>
              <a:latin typeface="Söhne 2"/>
            </a:endParaRPr>
          </a:p>
          <a:p>
            <a:r>
              <a:rPr lang="en-US" sz="2199" dirty="0">
                <a:solidFill>
                  <a:srgbClr val="000000"/>
                </a:solidFill>
                <a:latin typeface="Söhne 2"/>
              </a:rPr>
              <a:t>Eich </a:t>
            </a:r>
            <a:r>
              <a:rPr lang="en-US" sz="2199" dirty="0" err="1">
                <a:solidFill>
                  <a:srgbClr val="000000"/>
                </a:solidFill>
                <a:latin typeface="Söhne 2"/>
              </a:rPr>
              <a:t>swydd</a:t>
            </a:r>
            <a:r>
              <a:rPr lang="en-US" sz="2199" dirty="0">
                <a:solidFill>
                  <a:srgbClr val="000000"/>
                </a:solidFill>
                <a:latin typeface="Söhne 2"/>
              </a:rPr>
              <a:t> chi </a:t>
            </a:r>
            <a:r>
              <a:rPr lang="en-US" sz="2199" dirty="0" err="1">
                <a:solidFill>
                  <a:srgbClr val="000000"/>
                </a:solidFill>
                <a:latin typeface="Söhne 2"/>
              </a:rPr>
              <a:t>yw</a:t>
            </a:r>
            <a:r>
              <a:rPr lang="en-US" sz="2199" dirty="0">
                <a:solidFill>
                  <a:srgbClr val="000000"/>
                </a:solidFill>
                <a:latin typeface="Söhne 2"/>
              </a:rPr>
              <a:t> </a:t>
            </a:r>
            <a:r>
              <a:rPr lang="en-US" sz="2199" dirty="0" err="1">
                <a:solidFill>
                  <a:srgbClr val="000000"/>
                </a:solidFill>
                <a:latin typeface="Söhne 2"/>
              </a:rPr>
              <a:t>nodi’r</a:t>
            </a:r>
            <a:r>
              <a:rPr lang="en-US" sz="2199" dirty="0">
                <a:solidFill>
                  <a:srgbClr val="000000"/>
                </a:solidFill>
                <a:latin typeface="Söhne 2"/>
              </a:rPr>
              <a:t> un </a:t>
            </a:r>
            <a:r>
              <a:rPr lang="en-US" sz="2199" dirty="0" err="1">
                <a:solidFill>
                  <a:srgbClr val="000000"/>
                </a:solidFill>
                <a:latin typeface="Söhne 2"/>
              </a:rPr>
              <a:t>sy’n</a:t>
            </a:r>
            <a:r>
              <a:rPr lang="en-US" sz="2199" dirty="0">
                <a:solidFill>
                  <a:srgbClr val="000000"/>
                </a:solidFill>
                <a:latin typeface="Söhne 2"/>
              </a:rPr>
              <a:t> </a:t>
            </a:r>
            <a:r>
              <a:rPr lang="en-US" sz="2199" dirty="0" err="1">
                <a:solidFill>
                  <a:srgbClr val="000000"/>
                </a:solidFill>
                <a:latin typeface="Söhne 2"/>
              </a:rPr>
              <a:t>sefyll</a:t>
            </a:r>
            <a:r>
              <a:rPr lang="en-US" sz="2199" dirty="0">
                <a:solidFill>
                  <a:srgbClr val="000000"/>
                </a:solidFill>
                <a:latin typeface="Söhne 2"/>
              </a:rPr>
              <a:t> </a:t>
            </a:r>
            <a:r>
              <a:rPr lang="en-US" sz="2199" dirty="0" err="1">
                <a:solidFill>
                  <a:srgbClr val="000000"/>
                </a:solidFill>
                <a:latin typeface="Söhne 2"/>
              </a:rPr>
              <a:t>allan</a:t>
            </a:r>
            <a:r>
              <a:rPr lang="en-US" sz="2199" dirty="0">
                <a:solidFill>
                  <a:srgbClr val="000000"/>
                </a:solidFill>
                <a:latin typeface="Söhne 2"/>
              </a:rPr>
              <a:t> </a:t>
            </a:r>
            <a:r>
              <a:rPr lang="en-US" sz="2199" dirty="0" err="1">
                <a:solidFill>
                  <a:srgbClr val="000000"/>
                </a:solidFill>
                <a:latin typeface="Söhne 2"/>
              </a:rPr>
              <a:t>ym</a:t>
            </a:r>
            <a:r>
              <a:rPr lang="en-US" sz="2199" dirty="0">
                <a:solidFill>
                  <a:srgbClr val="000000"/>
                </a:solidFill>
                <a:latin typeface="Söhne 2"/>
              </a:rPr>
              <a:t> </a:t>
            </a:r>
            <a:r>
              <a:rPr lang="en-US" sz="2199" dirty="0" err="1">
                <a:solidFill>
                  <a:srgbClr val="000000"/>
                </a:solidFill>
                <a:latin typeface="Söhne 2"/>
              </a:rPr>
              <a:t>mhob</a:t>
            </a:r>
            <a:r>
              <a:rPr lang="en-US" sz="2199" dirty="0">
                <a:solidFill>
                  <a:srgbClr val="000000"/>
                </a:solidFill>
                <a:latin typeface="Söhne 2"/>
              </a:rPr>
              <a:t> </a:t>
            </a:r>
            <a:r>
              <a:rPr lang="en-US" sz="2199" dirty="0" err="1">
                <a:solidFill>
                  <a:srgbClr val="000000"/>
                </a:solidFill>
                <a:latin typeface="Söhne 2"/>
              </a:rPr>
              <a:t>grŵp</a:t>
            </a:r>
            <a:r>
              <a:rPr lang="en-US" sz="2199" dirty="0">
                <a:solidFill>
                  <a:srgbClr val="000000"/>
                </a:solidFill>
                <a:latin typeface="Söhne 2"/>
              </a:rPr>
              <a:t>. ​</a:t>
            </a:r>
          </a:p>
          <a:p>
            <a:endParaRPr lang="en-US" sz="2199" dirty="0">
              <a:solidFill>
                <a:srgbClr val="000000"/>
              </a:solidFill>
              <a:latin typeface="Söhne 2"/>
            </a:endParaRPr>
          </a:p>
          <a:p>
            <a:r>
              <a:rPr lang="en-US" sz="2199" dirty="0" err="1">
                <a:solidFill>
                  <a:srgbClr val="000000"/>
                </a:solidFill>
                <a:latin typeface="Söhne 2"/>
              </a:rPr>
              <a:t>Rhowch</a:t>
            </a:r>
            <a:r>
              <a:rPr lang="en-US" sz="2199" dirty="0">
                <a:solidFill>
                  <a:srgbClr val="000000"/>
                </a:solidFill>
                <a:latin typeface="Söhne 2"/>
              </a:rPr>
              <a:t> </a:t>
            </a:r>
            <a:r>
              <a:rPr lang="en-US" sz="2199" dirty="0" err="1">
                <a:solidFill>
                  <a:srgbClr val="000000"/>
                </a:solidFill>
                <a:latin typeface="Söhne 2"/>
              </a:rPr>
              <a:t>gylch</a:t>
            </a:r>
            <a:r>
              <a:rPr lang="en-US" sz="2199" dirty="0">
                <a:solidFill>
                  <a:srgbClr val="000000"/>
                </a:solidFill>
                <a:latin typeface="Söhne 2"/>
              </a:rPr>
              <a:t> o </a:t>
            </a:r>
            <a:r>
              <a:rPr lang="en-US" sz="2199" dirty="0" err="1">
                <a:solidFill>
                  <a:srgbClr val="000000"/>
                </a:solidFill>
                <a:latin typeface="Söhne 2"/>
              </a:rPr>
              <a:t>amgylch</a:t>
            </a:r>
            <a:r>
              <a:rPr lang="en-US" sz="2199" dirty="0">
                <a:solidFill>
                  <a:srgbClr val="000000"/>
                </a:solidFill>
                <a:latin typeface="Söhne 2"/>
              </a:rPr>
              <a:t> y term </a:t>
            </a:r>
            <a:r>
              <a:rPr lang="en-US" sz="2199" dirty="0" err="1">
                <a:solidFill>
                  <a:srgbClr val="000000"/>
                </a:solidFill>
                <a:latin typeface="Söhne 2"/>
              </a:rPr>
              <a:t>sy’n</a:t>
            </a:r>
            <a:r>
              <a:rPr lang="en-US" sz="2199" dirty="0">
                <a:solidFill>
                  <a:srgbClr val="000000"/>
                </a:solidFill>
                <a:latin typeface="Söhne 2"/>
              </a:rPr>
              <a:t> </a:t>
            </a:r>
            <a:r>
              <a:rPr lang="en-US" sz="2199" dirty="0" err="1">
                <a:solidFill>
                  <a:srgbClr val="000000"/>
                </a:solidFill>
                <a:latin typeface="Söhne 2"/>
              </a:rPr>
              <a:t>sefyll</a:t>
            </a:r>
            <a:r>
              <a:rPr lang="en-US" sz="2199" dirty="0">
                <a:solidFill>
                  <a:srgbClr val="000000"/>
                </a:solidFill>
                <a:latin typeface="Söhne 2"/>
              </a:rPr>
              <a:t> </a:t>
            </a:r>
            <a:r>
              <a:rPr lang="en-US" sz="2199" dirty="0" err="1">
                <a:solidFill>
                  <a:srgbClr val="000000"/>
                </a:solidFill>
                <a:latin typeface="Söhne 2"/>
              </a:rPr>
              <a:t>allan</a:t>
            </a:r>
            <a:r>
              <a:rPr lang="en-US" sz="2199" dirty="0">
                <a:solidFill>
                  <a:srgbClr val="000000"/>
                </a:solidFill>
                <a:latin typeface="Söhne 2"/>
              </a:rPr>
              <a:t> a </a:t>
            </a:r>
            <a:r>
              <a:rPr lang="en-US" sz="2199" dirty="0" err="1">
                <a:solidFill>
                  <a:srgbClr val="000000"/>
                </a:solidFill>
                <a:latin typeface="Söhne 2"/>
              </a:rPr>
              <a:t>rhowch</a:t>
            </a:r>
            <a:r>
              <a:rPr lang="en-US" sz="2199" dirty="0">
                <a:solidFill>
                  <a:srgbClr val="000000"/>
                </a:solidFill>
                <a:latin typeface="Söhne 2"/>
              </a:rPr>
              <a:t> </a:t>
            </a:r>
            <a:r>
              <a:rPr lang="en-US" sz="2199" dirty="0" err="1">
                <a:solidFill>
                  <a:srgbClr val="000000"/>
                </a:solidFill>
                <a:latin typeface="Söhne 2"/>
              </a:rPr>
              <a:t>reswm</a:t>
            </a:r>
            <a:r>
              <a:rPr lang="en-US" sz="2199" dirty="0">
                <a:solidFill>
                  <a:srgbClr val="000000"/>
                </a:solidFill>
                <a:latin typeface="Söhne 2"/>
              </a:rPr>
              <a:t> </a:t>
            </a:r>
            <a:r>
              <a:rPr lang="en-US" sz="2199" dirty="0" err="1">
                <a:solidFill>
                  <a:srgbClr val="000000"/>
                </a:solidFill>
                <a:latin typeface="Söhne 2"/>
              </a:rPr>
              <a:t>manwl</a:t>
            </a:r>
            <a:r>
              <a:rPr lang="en-US" sz="2199" dirty="0">
                <a:solidFill>
                  <a:srgbClr val="000000"/>
                </a:solidFill>
                <a:latin typeface="Söhne 2"/>
              </a:rPr>
              <a:t> pam </a:t>
            </a:r>
            <a:r>
              <a:rPr lang="en-US" sz="2199" dirty="0" err="1">
                <a:solidFill>
                  <a:srgbClr val="000000"/>
                </a:solidFill>
                <a:latin typeface="Söhne 2"/>
              </a:rPr>
              <a:t>ei</a:t>
            </a:r>
            <a:r>
              <a:rPr lang="en-US" sz="2199" dirty="0">
                <a:solidFill>
                  <a:srgbClr val="000000"/>
                </a:solidFill>
                <a:latin typeface="Söhne 2"/>
              </a:rPr>
              <a:t> </a:t>
            </a:r>
            <a:r>
              <a:rPr lang="en-US" sz="2199" dirty="0" err="1">
                <a:solidFill>
                  <a:srgbClr val="000000"/>
                </a:solidFill>
                <a:latin typeface="Söhne 2"/>
              </a:rPr>
              <a:t>fod</a:t>
            </a:r>
            <a:r>
              <a:rPr lang="en-US" sz="2199" dirty="0">
                <a:solidFill>
                  <a:srgbClr val="000000"/>
                </a:solidFill>
                <a:latin typeface="Söhne 2"/>
              </a:rPr>
              <a:t> </a:t>
            </a:r>
            <a:r>
              <a:rPr lang="en-US" sz="2199" dirty="0" err="1">
                <a:solidFill>
                  <a:srgbClr val="000000"/>
                </a:solidFill>
                <a:latin typeface="Söhne 2"/>
              </a:rPr>
              <a:t>yn</a:t>
            </a:r>
            <a:r>
              <a:rPr lang="en-US" sz="2199" dirty="0">
                <a:solidFill>
                  <a:srgbClr val="000000"/>
                </a:solidFill>
                <a:latin typeface="Söhne 2"/>
              </a:rPr>
              <a:t> </a:t>
            </a:r>
            <a:r>
              <a:rPr lang="en-US" sz="2199" dirty="0" err="1">
                <a:solidFill>
                  <a:srgbClr val="000000"/>
                </a:solidFill>
                <a:latin typeface="Söhne 2"/>
              </a:rPr>
              <a:t>sefyll</a:t>
            </a:r>
            <a:r>
              <a:rPr lang="en-US" sz="2199" dirty="0">
                <a:solidFill>
                  <a:srgbClr val="000000"/>
                </a:solidFill>
                <a:latin typeface="Söhne 2"/>
              </a:rPr>
              <a:t> </a:t>
            </a:r>
            <a:r>
              <a:rPr lang="en-US" sz="2199" dirty="0" err="1">
                <a:solidFill>
                  <a:srgbClr val="000000"/>
                </a:solidFill>
                <a:latin typeface="Söhne 2"/>
              </a:rPr>
              <a:t>allan</a:t>
            </a:r>
            <a:r>
              <a:rPr lang="en-US" sz="2199" dirty="0">
                <a:solidFill>
                  <a:srgbClr val="000000"/>
                </a:solidFill>
                <a:latin typeface="Söhne 2"/>
              </a:rPr>
              <a:t>.​</a:t>
            </a:r>
          </a:p>
          <a:p>
            <a:endParaRPr lang="en-US" sz="2199" dirty="0">
              <a:solidFill>
                <a:srgbClr val="000000"/>
              </a:solidFill>
              <a:latin typeface="Söhne 2"/>
            </a:endParaRPr>
          </a:p>
          <a:p>
            <a:r>
              <a:rPr lang="en-US" sz="2199" dirty="0" err="1">
                <a:solidFill>
                  <a:srgbClr val="000000"/>
                </a:solidFill>
                <a:latin typeface="Söhne 2"/>
              </a:rPr>
              <a:t>Gwnewch</a:t>
            </a:r>
            <a:r>
              <a:rPr lang="en-US" sz="2199" dirty="0">
                <a:solidFill>
                  <a:srgbClr val="000000"/>
                </a:solidFill>
                <a:latin typeface="Söhne 2"/>
              </a:rPr>
              <a:t> </a:t>
            </a:r>
            <a:r>
              <a:rPr lang="en-US" sz="2199" dirty="0" err="1">
                <a:solidFill>
                  <a:srgbClr val="000000"/>
                </a:solidFill>
                <a:latin typeface="Söhne 2"/>
              </a:rPr>
              <a:t>yn</a:t>
            </a:r>
            <a:r>
              <a:rPr lang="en-US" sz="2199" dirty="0">
                <a:solidFill>
                  <a:srgbClr val="000000"/>
                </a:solidFill>
                <a:latin typeface="Söhne 2"/>
              </a:rPr>
              <a:t> </a:t>
            </a:r>
            <a:r>
              <a:rPr lang="en-US" sz="2199" dirty="0" err="1">
                <a:solidFill>
                  <a:srgbClr val="000000"/>
                </a:solidFill>
                <a:latin typeface="Söhne 2"/>
              </a:rPr>
              <a:t>siŵr</a:t>
            </a:r>
            <a:r>
              <a:rPr lang="en-US" sz="2199" dirty="0">
                <a:solidFill>
                  <a:srgbClr val="000000"/>
                </a:solidFill>
                <a:latin typeface="Söhne 2"/>
              </a:rPr>
              <a:t> </a:t>
            </a:r>
            <a:r>
              <a:rPr lang="en-US" sz="2199" dirty="0" err="1">
                <a:solidFill>
                  <a:srgbClr val="000000"/>
                </a:solidFill>
                <a:latin typeface="Söhne 2"/>
              </a:rPr>
              <a:t>eich</a:t>
            </a:r>
            <a:r>
              <a:rPr lang="en-US" sz="2199" dirty="0">
                <a:solidFill>
                  <a:srgbClr val="000000"/>
                </a:solidFill>
                <a:latin typeface="Söhne 2"/>
              </a:rPr>
              <a:t> bod </a:t>
            </a:r>
            <a:r>
              <a:rPr lang="en-US" sz="2199" dirty="0" err="1">
                <a:solidFill>
                  <a:srgbClr val="000000"/>
                </a:solidFill>
                <a:latin typeface="Söhne 2"/>
              </a:rPr>
              <a:t>chi'n</a:t>
            </a:r>
            <a:r>
              <a:rPr lang="en-US" sz="2199" dirty="0">
                <a:solidFill>
                  <a:srgbClr val="000000"/>
                </a:solidFill>
                <a:latin typeface="Söhne 2"/>
              </a:rPr>
              <a:t> </a:t>
            </a:r>
            <a:r>
              <a:rPr lang="en-US" sz="2199" dirty="0" err="1">
                <a:solidFill>
                  <a:srgbClr val="000000"/>
                </a:solidFill>
                <a:latin typeface="Söhne 2"/>
              </a:rPr>
              <a:t>rhoi</a:t>
            </a:r>
            <a:r>
              <a:rPr lang="en-US" sz="2199" dirty="0">
                <a:solidFill>
                  <a:srgbClr val="000000"/>
                </a:solidFill>
                <a:latin typeface="Söhne 2"/>
              </a:rPr>
              <a:t> </a:t>
            </a:r>
            <a:r>
              <a:rPr lang="en-US" sz="2199" dirty="0" err="1">
                <a:solidFill>
                  <a:srgbClr val="000000"/>
                </a:solidFill>
                <a:latin typeface="Söhne 2"/>
              </a:rPr>
              <a:t>eich</a:t>
            </a:r>
            <a:r>
              <a:rPr lang="en-US" sz="2199" dirty="0">
                <a:solidFill>
                  <a:srgbClr val="000000"/>
                </a:solidFill>
                <a:latin typeface="Söhne 2"/>
              </a:rPr>
              <a:t> </a:t>
            </a:r>
            <a:r>
              <a:rPr lang="en-US" sz="2199" dirty="0" err="1">
                <a:solidFill>
                  <a:srgbClr val="000000"/>
                </a:solidFill>
                <a:latin typeface="Söhne 2"/>
              </a:rPr>
              <a:t>enw</a:t>
            </a:r>
            <a:r>
              <a:rPr lang="en-US" sz="2199" dirty="0">
                <a:solidFill>
                  <a:srgbClr val="000000"/>
                </a:solidFill>
                <a:latin typeface="Söhne 2"/>
              </a:rPr>
              <a:t> </a:t>
            </a:r>
            <a:r>
              <a:rPr lang="en-US" sz="2199" dirty="0" err="1">
                <a:solidFill>
                  <a:srgbClr val="000000"/>
                </a:solidFill>
                <a:latin typeface="Söhne 2"/>
              </a:rPr>
              <a:t>ar</a:t>
            </a:r>
            <a:r>
              <a:rPr lang="en-US" sz="2199" dirty="0">
                <a:solidFill>
                  <a:srgbClr val="000000"/>
                </a:solidFill>
                <a:latin typeface="Söhne 2"/>
              </a:rPr>
              <a:t> y </a:t>
            </a:r>
            <a:r>
              <a:rPr lang="en-US" sz="2199" dirty="0" err="1">
                <a:solidFill>
                  <a:srgbClr val="000000"/>
                </a:solidFill>
                <a:latin typeface="Söhne 2"/>
              </a:rPr>
              <a:t>ddalen</a:t>
            </a:r>
            <a:r>
              <a:rPr lang="en-US" sz="2199" dirty="0">
                <a:solidFill>
                  <a:srgbClr val="000000"/>
                </a:solidFill>
                <a:latin typeface="Söhne 2"/>
              </a:rPr>
              <a:t>.​</a:t>
            </a:r>
          </a:p>
        </p:txBody>
      </p:sp>
      <p:grpSp>
        <p:nvGrpSpPr>
          <p:cNvPr id="11" name="Group 10">
            <a:extLst>
              <a:ext uri="{FF2B5EF4-FFF2-40B4-BE49-F238E27FC236}">
                <a16:creationId xmlns:a16="http://schemas.microsoft.com/office/drawing/2014/main" id="{DCB1B7BC-7104-9CC6-9446-5254FFD0A638}"/>
              </a:ext>
            </a:extLst>
          </p:cNvPr>
          <p:cNvGrpSpPr/>
          <p:nvPr/>
        </p:nvGrpSpPr>
        <p:grpSpPr>
          <a:xfrm>
            <a:off x="5913956" y="1192871"/>
            <a:ext cx="6048800" cy="4411788"/>
            <a:chOff x="5913956" y="1192871"/>
            <a:chExt cx="6048800" cy="4411788"/>
          </a:xfrm>
        </p:grpSpPr>
        <p:sp>
          <p:nvSpPr>
            <p:cNvPr id="12" name="Freeform 11">
              <a:extLst>
                <a:ext uri="{FF2B5EF4-FFF2-40B4-BE49-F238E27FC236}">
                  <a16:creationId xmlns:a16="http://schemas.microsoft.com/office/drawing/2014/main" id="{74F23158-B034-7488-C3EA-FBC54F98A224}"/>
                </a:ext>
              </a:extLst>
            </p:cNvPr>
            <p:cNvSpPr/>
            <p:nvPr/>
          </p:nvSpPr>
          <p:spPr>
            <a:xfrm>
              <a:off x="5913956" y="4910942"/>
              <a:ext cx="6048800" cy="693717"/>
            </a:xfrm>
            <a:custGeom>
              <a:avLst/>
              <a:gdLst>
                <a:gd name="connsiteX0" fmla="*/ 0 w 6019850"/>
                <a:gd name="connsiteY0" fmla="*/ 0 h 734346"/>
                <a:gd name="connsiteX1" fmla="*/ 6019850 w 6019850"/>
                <a:gd name="connsiteY1" fmla="*/ 0 h 734346"/>
                <a:gd name="connsiteX2" fmla="*/ 6019850 w 6019850"/>
                <a:gd name="connsiteY2" fmla="*/ 734346 h 734346"/>
                <a:gd name="connsiteX3" fmla="*/ 0 w 6019850"/>
                <a:gd name="connsiteY3" fmla="*/ 734346 h 734346"/>
              </a:gdLst>
              <a:ahLst/>
              <a:cxnLst>
                <a:cxn ang="0">
                  <a:pos x="connsiteX0" y="connsiteY0"/>
                </a:cxn>
                <a:cxn ang="0">
                  <a:pos x="connsiteX1" y="connsiteY1"/>
                </a:cxn>
                <a:cxn ang="0">
                  <a:pos x="connsiteX2" y="connsiteY2"/>
                </a:cxn>
                <a:cxn ang="0">
                  <a:pos x="connsiteX3" y="connsiteY3"/>
                </a:cxn>
              </a:cxnLst>
              <a:rect l="l" t="t" r="r" b="b"/>
              <a:pathLst>
                <a:path w="6019850" h="734346">
                  <a:moveTo>
                    <a:pt x="0" y="0"/>
                  </a:moveTo>
                  <a:lnTo>
                    <a:pt x="6019850" y="0"/>
                  </a:lnTo>
                  <a:lnTo>
                    <a:pt x="6019850" y="734346"/>
                  </a:lnTo>
                  <a:lnTo>
                    <a:pt x="0" y="734346"/>
                  </a:lnTo>
                  <a:close/>
                </a:path>
              </a:pathLst>
            </a:custGeom>
            <a:blipFill>
              <a:blip r:embed="rId3">
                <a:extLst>
                  <a:ext uri="{96DAC541-7B7A-43D3-8B79-37D633B846F1}">
                    <asvg:svgBlip xmlns:asvg="http://schemas.microsoft.com/office/drawing/2016/SVG/main" r:embed="rId4"/>
                  </a:ext>
                </a:extLst>
              </a:blip>
              <a:stretch>
                <a:fillRect/>
              </a:stretch>
            </a:blipFill>
          </p:spPr>
          <p:txBody>
            <a:bodyPr wrap="square">
              <a:noAutofit/>
            </a:bodyPr>
            <a:lstStyle/>
            <a:p>
              <a:endParaRPr lang="en-US" dirty="0"/>
            </a:p>
          </p:txBody>
        </p:sp>
        <p:pic>
          <p:nvPicPr>
            <p:cNvPr id="6" name="Picture 5" descr="A screenshot of a test&#10;&#10;AI-generated content may be incorrect.">
              <a:extLst>
                <a:ext uri="{FF2B5EF4-FFF2-40B4-BE49-F238E27FC236}">
                  <a16:creationId xmlns:a16="http://schemas.microsoft.com/office/drawing/2014/main" id="{4D164ACA-63BD-2E87-91BA-EA2A5EB2A4CD}"/>
                </a:ext>
              </a:extLst>
            </p:cNvPr>
            <p:cNvPicPr>
              <a:picLocks noChangeAspect="1"/>
            </p:cNvPicPr>
            <p:nvPr/>
          </p:nvPicPr>
          <p:blipFill>
            <a:blip r:embed="rId5">
              <a:extLst>
                <a:ext uri="{28A0092B-C50C-407E-A947-70E740481C1C}">
                  <a14:useLocalDpi xmlns:a14="http://schemas.microsoft.com/office/drawing/2010/main" val="0"/>
                </a:ext>
              </a:extLst>
            </a:blip>
            <a:srcRect t="-1" b="51979"/>
            <a:stretch>
              <a:fillRect/>
            </a:stretch>
          </p:blipFill>
          <p:spPr>
            <a:xfrm>
              <a:off x="5945336" y="1192871"/>
              <a:ext cx="5981752" cy="4064930"/>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440099"/>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a:off x="10104060" y="231281"/>
            <a:ext cx="1856722" cy="1754602"/>
          </a:xfrm>
          <a:custGeom>
            <a:avLst/>
            <a:gdLst/>
            <a:ahLst/>
            <a:cxnLst/>
            <a:rect l="l" t="t" r="r" b="b"/>
            <a:pathLst>
              <a:path w="1856722" h="1754602">
                <a:moveTo>
                  <a:pt x="0" y="0"/>
                </a:moveTo>
                <a:lnTo>
                  <a:pt x="1856722" y="0"/>
                </a:lnTo>
                <a:lnTo>
                  <a:pt x="1856722" y="1754602"/>
                </a:lnTo>
                <a:lnTo>
                  <a:pt x="0" y="1754602"/>
                </a:lnTo>
                <a:lnTo>
                  <a:pt x="0" y="0"/>
                </a:lnTo>
                <a:close/>
              </a:path>
            </a:pathLst>
          </a:custGeom>
          <a:blipFill>
            <a:blip r:embed="rId2"/>
            <a:stretch>
              <a:fillRect/>
            </a:stretch>
          </a:blipFill>
        </p:spPr>
        <p:txBody>
          <a:bodyPr/>
          <a:lstStyle/>
          <a:p>
            <a:endParaRPr lang="en-US"/>
          </a:p>
        </p:txBody>
      </p:sp>
      <p:pic>
        <p:nvPicPr>
          <p:cNvPr id="8" name="Picture 7" descr="A close-up of white text&#10;&#10;AI-generated content may be incorrect.">
            <a:extLst>
              <a:ext uri="{FF2B5EF4-FFF2-40B4-BE49-F238E27FC236}">
                <a16:creationId xmlns:a16="http://schemas.microsoft.com/office/drawing/2014/main" id="{DE6C21A5-FD33-51F7-B2B3-6E353BE808C1}"/>
              </a:ext>
            </a:extLst>
          </p:cNvPr>
          <p:cNvPicPr>
            <a:picLocks noChangeAspect="1"/>
          </p:cNvPicPr>
          <p:nvPr/>
        </p:nvPicPr>
        <p:blipFill>
          <a:blip r:embed="rId3">
            <a:extLst>
              <a:ext uri="{28A0092B-C50C-407E-A947-70E740481C1C}">
                <a14:useLocalDpi xmlns:a14="http://schemas.microsoft.com/office/drawing/2010/main" val="0"/>
              </a:ext>
            </a:extLst>
          </a:blip>
          <a:srcRect t="23968" b="48129"/>
          <a:stretch>
            <a:fillRect/>
          </a:stretch>
        </p:blipFill>
        <p:spPr>
          <a:xfrm>
            <a:off x="533400" y="1576322"/>
            <a:ext cx="9982200" cy="1281684"/>
          </a:xfrm>
          <a:prstGeom prst="rect">
            <a:avLst/>
          </a:prstGeom>
        </p:spPr>
      </p:pic>
      <p:pic>
        <p:nvPicPr>
          <p:cNvPr id="9" name="Picture 8" descr="A close-up of white text&#10;&#10;AI-generated content may be incorrect.">
            <a:extLst>
              <a:ext uri="{FF2B5EF4-FFF2-40B4-BE49-F238E27FC236}">
                <a16:creationId xmlns:a16="http://schemas.microsoft.com/office/drawing/2014/main" id="{CD6B419A-F9BA-42C9-387C-6DA50ACE06D2}"/>
              </a:ext>
            </a:extLst>
          </p:cNvPr>
          <p:cNvPicPr>
            <a:picLocks noChangeAspect="1"/>
          </p:cNvPicPr>
          <p:nvPr/>
        </p:nvPicPr>
        <p:blipFill>
          <a:blip r:embed="rId3">
            <a:extLst>
              <a:ext uri="{28A0092B-C50C-407E-A947-70E740481C1C}">
                <a14:useLocalDpi xmlns:a14="http://schemas.microsoft.com/office/drawing/2010/main" val="0"/>
              </a:ext>
            </a:extLst>
          </a:blip>
          <a:srcRect t="74731"/>
          <a:stretch>
            <a:fillRect/>
          </a:stretch>
        </p:blipFill>
        <p:spPr>
          <a:xfrm>
            <a:off x="519404" y="4077205"/>
            <a:ext cx="9982200" cy="1160728"/>
          </a:xfrm>
          <a:prstGeom prst="rect">
            <a:avLst/>
          </a:prstGeom>
        </p:spPr>
      </p:pic>
      <p:pic>
        <p:nvPicPr>
          <p:cNvPr id="10" name="Picture 9" descr="A close-up of white text&#10;&#10;AI-generated content may be incorrect.">
            <a:extLst>
              <a:ext uri="{FF2B5EF4-FFF2-40B4-BE49-F238E27FC236}">
                <a16:creationId xmlns:a16="http://schemas.microsoft.com/office/drawing/2014/main" id="{FBC99F34-7901-48FA-4791-CC71E104DC94}"/>
              </a:ext>
            </a:extLst>
          </p:cNvPr>
          <p:cNvPicPr>
            <a:picLocks noChangeAspect="1"/>
          </p:cNvPicPr>
          <p:nvPr/>
        </p:nvPicPr>
        <p:blipFill>
          <a:blip r:embed="rId3">
            <a:extLst>
              <a:ext uri="{28A0092B-C50C-407E-A947-70E740481C1C}">
                <a14:useLocalDpi xmlns:a14="http://schemas.microsoft.com/office/drawing/2010/main" val="0"/>
              </a:ext>
            </a:extLst>
          </a:blip>
          <a:srcRect t="52818" b="23594"/>
          <a:stretch>
            <a:fillRect/>
          </a:stretch>
        </p:blipFill>
        <p:spPr>
          <a:xfrm>
            <a:off x="519404" y="3010405"/>
            <a:ext cx="9982200" cy="1083516"/>
          </a:xfrm>
          <a:prstGeom prst="rect">
            <a:avLst/>
          </a:prstGeom>
        </p:spPr>
      </p:pic>
      <p:sp>
        <p:nvSpPr>
          <p:cNvPr id="11" name="TextBox 6">
            <a:extLst>
              <a:ext uri="{FF2B5EF4-FFF2-40B4-BE49-F238E27FC236}">
                <a16:creationId xmlns:a16="http://schemas.microsoft.com/office/drawing/2014/main" id="{C3D42CAE-6019-E968-2701-14372F6BE231}"/>
              </a:ext>
            </a:extLst>
          </p:cNvPr>
          <p:cNvSpPr txBox="1"/>
          <p:nvPr/>
        </p:nvSpPr>
        <p:spPr>
          <a:xfrm>
            <a:off x="609600" y="5838189"/>
            <a:ext cx="7951656" cy="553998"/>
          </a:xfrm>
          <a:prstGeom prst="rect">
            <a:avLst/>
          </a:prstGeom>
        </p:spPr>
        <p:txBody>
          <a:bodyPr wrap="square" lIns="0" tIns="0" rIns="0" bIns="0" rtlCol="0" anchor="t">
            <a:spAutoFit/>
          </a:bodyPr>
          <a:lstStyle/>
          <a:p>
            <a:r>
              <a:rPr lang="cy-GB" dirty="0">
                <a:solidFill>
                  <a:schemeClr val="bg1"/>
                </a:solidFill>
                <a:latin typeface="Söhne Leicht" panose="020B0303030202060203" pitchFamily="34" charset="77"/>
              </a:rPr>
              <a:t>Anadlu yw anadlu, anadlu allan. </a:t>
            </a:r>
            <a:r>
              <a:rPr lang="cy-GB" dirty="0">
                <a:solidFill>
                  <a:srgbClr val="F63DB5"/>
                </a:solidFill>
                <a:latin typeface="Söhne Leicht" panose="020B0303030202060203" pitchFamily="34" charset="77"/>
              </a:rPr>
              <a:t>Anadlu yw bywyd. </a:t>
            </a:r>
          </a:p>
          <a:p>
            <a:r>
              <a:rPr lang="cy-GB" dirty="0">
                <a:solidFill>
                  <a:schemeClr val="bg1"/>
                </a:solidFill>
                <a:latin typeface="Söhne Leicht" panose="020B0303030202060203" pitchFamily="34" charset="77"/>
              </a:rPr>
              <a:t>Ni yw elusen iechyd yr ysgyfaint yn y DU, yn ymladd dros eich hawl i anadlu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E6FF"/>
        </a:solidFill>
        <a:effectLst/>
      </p:bgPr>
    </p:bg>
    <p:spTree>
      <p:nvGrpSpPr>
        <p:cNvPr id="1" name=""/>
        <p:cNvGrpSpPr/>
        <p:nvPr/>
      </p:nvGrpSpPr>
      <p:grpSpPr>
        <a:xfrm>
          <a:off x="0" y="0"/>
          <a:ext cx="0" cy="0"/>
          <a:chOff x="0" y="0"/>
          <a:chExt cx="0" cy="0"/>
        </a:xfrm>
      </p:grpSpPr>
      <p:sp>
        <p:nvSpPr>
          <p:cNvPr id="2" name="Freeform 2"/>
          <p:cNvSpPr/>
          <p:nvPr/>
        </p:nvSpPr>
        <p:spPr>
          <a:xfrm rot="-10800000">
            <a:off x="4440799" y="980873"/>
            <a:ext cx="1559499" cy="1811583"/>
          </a:xfrm>
          <a:custGeom>
            <a:avLst/>
            <a:gdLst/>
            <a:ahLst/>
            <a:cxnLst/>
            <a:rect l="l" t="t" r="r" b="b"/>
            <a:pathLst>
              <a:path w="1571639" h="1721029">
                <a:moveTo>
                  <a:pt x="0" y="0"/>
                </a:moveTo>
                <a:lnTo>
                  <a:pt x="1571639" y="0"/>
                </a:lnTo>
                <a:lnTo>
                  <a:pt x="1571639" y="1721030"/>
                </a:lnTo>
                <a:lnTo>
                  <a:pt x="0" y="1721030"/>
                </a:lnTo>
                <a:lnTo>
                  <a:pt x="0" y="0"/>
                </a:lnTo>
                <a:close/>
              </a:path>
            </a:pathLst>
          </a:custGeom>
          <a:blipFill>
            <a:blip r:embed="rId2"/>
            <a:stretch>
              <a:fillRect/>
            </a:stretch>
          </a:blipFill>
        </p:spPr>
        <p:txBody>
          <a:bodyPr/>
          <a:lstStyle/>
          <a:p>
            <a:endParaRPr lang="en-US"/>
          </a:p>
        </p:txBody>
      </p:sp>
      <p:sp>
        <p:nvSpPr>
          <p:cNvPr id="3" name="Freeform 3"/>
          <p:cNvSpPr/>
          <p:nvPr/>
        </p:nvSpPr>
        <p:spPr>
          <a:xfrm rot="-5400000">
            <a:off x="1509005" y="167395"/>
            <a:ext cx="1483216" cy="3739226"/>
          </a:xfrm>
          <a:custGeom>
            <a:avLst/>
            <a:gdLst/>
            <a:ahLst/>
            <a:cxnLst/>
            <a:rect l="l" t="t" r="r" b="b"/>
            <a:pathLst>
              <a:path w="1483216" h="3739226">
                <a:moveTo>
                  <a:pt x="0" y="0"/>
                </a:moveTo>
                <a:lnTo>
                  <a:pt x="1483216" y="0"/>
                </a:lnTo>
                <a:lnTo>
                  <a:pt x="1483216" y="3739226"/>
                </a:lnTo>
                <a:lnTo>
                  <a:pt x="0" y="3739226"/>
                </a:lnTo>
                <a:lnTo>
                  <a:pt x="0" y="0"/>
                </a:lnTo>
                <a:close/>
              </a:path>
            </a:pathLst>
          </a:custGeom>
          <a:blipFill>
            <a:blip r:embed="rId3"/>
            <a:stretch>
              <a:fillRect b="-40870"/>
            </a:stretch>
          </a:blipFill>
        </p:spPr>
        <p:txBody>
          <a:bodyPr/>
          <a:lstStyle/>
          <a:p>
            <a:endParaRPr lang="en-US"/>
          </a:p>
        </p:txBody>
      </p:sp>
      <p:sp>
        <p:nvSpPr>
          <p:cNvPr id="4" name="TextBox 4"/>
          <p:cNvSpPr txBox="1"/>
          <p:nvPr/>
        </p:nvSpPr>
        <p:spPr>
          <a:xfrm>
            <a:off x="993075" y="1449943"/>
            <a:ext cx="2927737" cy="873444"/>
          </a:xfrm>
          <a:prstGeom prst="rect">
            <a:avLst/>
          </a:prstGeom>
        </p:spPr>
        <p:txBody>
          <a:bodyPr wrap="square" lIns="0" tIns="0" rIns="0" bIns="0" rtlCol="0" anchor="t">
            <a:spAutoFit/>
          </a:bodyPr>
          <a:lstStyle/>
          <a:p>
            <a:pPr algn="l">
              <a:lnSpc>
                <a:spcPts val="7533"/>
              </a:lnSpc>
            </a:pPr>
            <a:r>
              <a:rPr lang="en-US" sz="4400" b="1" dirty="0">
                <a:solidFill>
                  <a:srgbClr val="000000"/>
                </a:solidFill>
                <a:latin typeface="Söhne Halbfett" panose="020B0303030202060203" pitchFamily="34" charset="77"/>
              </a:rPr>
              <a:t>I </a:t>
            </a:r>
            <a:r>
              <a:rPr lang="en-US" sz="4400" b="1" dirty="0" err="1">
                <a:solidFill>
                  <a:srgbClr val="000000"/>
                </a:solidFill>
                <a:latin typeface="Söhne Halbfett" panose="020B0303030202060203" pitchFamily="34" charset="77"/>
              </a:rPr>
              <a:t>Ddechrau</a:t>
            </a:r>
            <a:endParaRPr lang="en-US" sz="4400" b="1" dirty="0">
              <a:solidFill>
                <a:srgbClr val="000000"/>
              </a:solidFill>
              <a:latin typeface="Söhne Halbfett" panose="020B0303030202060203" pitchFamily="34" charset="77"/>
            </a:endParaRPr>
          </a:p>
        </p:txBody>
      </p:sp>
      <p:sp>
        <p:nvSpPr>
          <p:cNvPr id="5" name="TextBox 5"/>
          <p:cNvSpPr txBox="1"/>
          <p:nvPr/>
        </p:nvSpPr>
        <p:spPr>
          <a:xfrm>
            <a:off x="692336" y="2798987"/>
            <a:ext cx="6470464" cy="483209"/>
          </a:xfrm>
          <a:prstGeom prst="rect">
            <a:avLst/>
          </a:prstGeom>
        </p:spPr>
        <p:txBody>
          <a:bodyPr wrap="square" lIns="0" tIns="0" rIns="0" bIns="0" rtlCol="0" anchor="t">
            <a:spAutoFit/>
          </a:bodyPr>
          <a:lstStyle/>
          <a:p>
            <a:pPr>
              <a:lnSpc>
                <a:spcPts val="4280"/>
              </a:lnSpc>
            </a:pPr>
            <a:r>
              <a:rPr lang="en-US" sz="2400" b="1" dirty="0" err="1">
                <a:latin typeface="Söhne Halbfett" panose="020B0303030202060203" pitchFamily="34" charset="77"/>
              </a:rPr>
              <a:t>Edrychwch</a:t>
            </a:r>
            <a:r>
              <a:rPr lang="en-US" sz="2400" b="1" dirty="0">
                <a:latin typeface="Söhne Halbfett" panose="020B0303030202060203" pitchFamily="34" charset="77"/>
              </a:rPr>
              <a:t> </a:t>
            </a:r>
            <a:r>
              <a:rPr lang="en-US" sz="2400" b="1" dirty="0" err="1">
                <a:latin typeface="Söhne Halbfett" panose="020B0303030202060203" pitchFamily="34" charset="77"/>
              </a:rPr>
              <a:t>ar</a:t>
            </a:r>
            <a:r>
              <a:rPr lang="en-US" sz="2400" b="1" dirty="0">
                <a:latin typeface="Söhne Halbfett" panose="020B0303030202060203" pitchFamily="34" charset="77"/>
              </a:rPr>
              <a:t> </a:t>
            </a:r>
            <a:r>
              <a:rPr lang="en-US" sz="2400" b="1" dirty="0" err="1">
                <a:latin typeface="Söhne Halbfett" panose="020B0303030202060203" pitchFamily="34" charset="77"/>
              </a:rPr>
              <a:t>eich</a:t>
            </a:r>
            <a:r>
              <a:rPr lang="en-US" sz="2400" b="1" dirty="0">
                <a:latin typeface="Söhne Halbfett" panose="020B0303030202060203" pitchFamily="34" charset="77"/>
              </a:rPr>
              <a:t> </a:t>
            </a:r>
            <a:r>
              <a:rPr lang="en-US" sz="2400" b="1" dirty="0" err="1">
                <a:latin typeface="Söhne Halbfett" panose="020B0303030202060203" pitchFamily="34" charset="77"/>
              </a:rPr>
              <a:t>taflenni</a:t>
            </a:r>
            <a:r>
              <a:rPr lang="en-US" sz="2400" b="1" dirty="0">
                <a:latin typeface="Söhne Halbfett" panose="020B0303030202060203" pitchFamily="34" charset="77"/>
              </a:rPr>
              <a:t> </a:t>
            </a:r>
            <a:r>
              <a:rPr lang="en-US" sz="2400" b="1" dirty="0" err="1">
                <a:latin typeface="Söhne Halbfett" panose="020B0303030202060203" pitchFamily="34" charset="77"/>
              </a:rPr>
              <a:t>cychwynnol</a:t>
            </a:r>
            <a:r>
              <a:rPr lang="en-US" sz="2400" b="1" dirty="0">
                <a:latin typeface="Söhne Halbfett" panose="020B0303030202060203" pitchFamily="34" charset="77"/>
              </a:rPr>
              <a:t>​</a:t>
            </a:r>
            <a:endParaRPr lang="en-US" sz="3600" b="1" dirty="0">
              <a:solidFill>
                <a:srgbClr val="000000"/>
              </a:solidFill>
              <a:latin typeface="Söhne Halbfett" panose="020B0303030202060203" pitchFamily="34" charset="77"/>
            </a:endParaRPr>
          </a:p>
        </p:txBody>
      </p:sp>
      <p:sp>
        <p:nvSpPr>
          <p:cNvPr id="6" name="TextBox 6"/>
          <p:cNvSpPr txBox="1"/>
          <p:nvPr/>
        </p:nvSpPr>
        <p:spPr>
          <a:xfrm>
            <a:off x="694726" y="3834572"/>
            <a:ext cx="9058873" cy="1477328"/>
          </a:xfrm>
          <a:prstGeom prst="rect">
            <a:avLst/>
          </a:prstGeom>
        </p:spPr>
        <p:txBody>
          <a:bodyPr wrap="square" lIns="0" tIns="0" rIns="0" bIns="0" rtlCol="0" anchor="t">
            <a:spAutoFit/>
          </a:bodyPr>
          <a:lstStyle/>
          <a:p>
            <a:pPr marL="285750" indent="-285750" fontAlgn="base">
              <a:buClr>
                <a:srgbClr val="F63DB5"/>
              </a:buClr>
              <a:buFont typeface="Arial" panose="020B0604020202020204" pitchFamily="34" charset="0"/>
              <a:buChar char="•"/>
            </a:pPr>
            <a:r>
              <a:rPr lang="en-US" sz="2400" b="1" dirty="0" err="1">
                <a:latin typeface="Söhne Leicht" panose="020B0303030202060203" pitchFamily="34" charset="77"/>
              </a:rPr>
              <a:t>Dyma'r</a:t>
            </a:r>
            <a:r>
              <a:rPr lang="en-US" sz="2400" b="1" dirty="0">
                <a:latin typeface="Söhne Leicht" panose="020B0303030202060203" pitchFamily="34" charset="77"/>
              </a:rPr>
              <a:t> </a:t>
            </a:r>
            <a:r>
              <a:rPr lang="en-US" sz="2400" b="1" dirty="0" err="1">
                <a:latin typeface="Söhne Leicht" panose="020B0303030202060203" pitchFamily="34" charset="77"/>
              </a:rPr>
              <a:t>chwe</a:t>
            </a:r>
            <a:r>
              <a:rPr lang="en-US" sz="2400" b="1" dirty="0">
                <a:latin typeface="Söhne Leicht" panose="020B0303030202060203" pitchFamily="34" charset="77"/>
              </a:rPr>
              <a:t> cham o </a:t>
            </a:r>
            <a:r>
              <a:rPr lang="en-US" sz="2400" b="1" dirty="0" err="1">
                <a:latin typeface="Söhne Leicht" panose="020B0303030202060203" pitchFamily="34" charset="77"/>
              </a:rPr>
              <a:t>sut</a:t>
            </a:r>
            <a:r>
              <a:rPr lang="en-US" sz="2400" b="1" dirty="0">
                <a:latin typeface="Söhne Leicht" panose="020B0303030202060203" pitchFamily="34" charset="77"/>
              </a:rPr>
              <a:t> </a:t>
            </a:r>
            <a:r>
              <a:rPr lang="en-US" sz="2400" b="1" dirty="0" err="1">
                <a:latin typeface="Söhne Leicht" panose="020B0303030202060203" pitchFamily="34" charset="77"/>
              </a:rPr>
              <a:t>mae</a:t>
            </a:r>
            <a:r>
              <a:rPr lang="en-US" sz="2400" b="1" dirty="0">
                <a:latin typeface="Söhne Leicht" panose="020B0303030202060203" pitchFamily="34" charset="77"/>
              </a:rPr>
              <a:t> </a:t>
            </a:r>
            <a:r>
              <a:rPr lang="en-US" sz="2400" b="1" dirty="0" err="1">
                <a:latin typeface="Söhne Leicht" panose="020B0303030202060203" pitchFamily="34" charset="77"/>
              </a:rPr>
              <a:t>ocsigen</a:t>
            </a:r>
            <a:r>
              <a:rPr lang="en-US" sz="2400" b="1" dirty="0">
                <a:latin typeface="Söhne Leicht" panose="020B0303030202060203" pitchFamily="34" charset="77"/>
              </a:rPr>
              <a:t> </a:t>
            </a:r>
            <a:r>
              <a:rPr lang="en-US" sz="2400" b="1" dirty="0" err="1">
                <a:latin typeface="Söhne Leicht" panose="020B0303030202060203" pitchFamily="34" charset="77"/>
              </a:rPr>
              <a:t>yn</a:t>
            </a:r>
            <a:r>
              <a:rPr lang="en-US" sz="2400" b="1" dirty="0">
                <a:latin typeface="Söhne Leicht" panose="020B0303030202060203" pitchFamily="34" charset="77"/>
              </a:rPr>
              <a:t> </a:t>
            </a:r>
            <a:r>
              <a:rPr lang="en-US" sz="2400" b="1" dirty="0" err="1">
                <a:latin typeface="Söhne Leicht" panose="020B0303030202060203" pitchFamily="34" charset="77"/>
              </a:rPr>
              <a:t>cael</a:t>
            </a:r>
            <a:r>
              <a:rPr lang="en-US" sz="2400" b="1" dirty="0">
                <a:latin typeface="Söhne Leicht" panose="020B0303030202060203" pitchFamily="34" charset="77"/>
              </a:rPr>
              <a:t> </a:t>
            </a:r>
            <a:r>
              <a:rPr lang="en-US" sz="2400" b="1" dirty="0" err="1">
                <a:latin typeface="Söhne Leicht" panose="020B0303030202060203" pitchFamily="34" charset="77"/>
              </a:rPr>
              <a:t>ei</a:t>
            </a:r>
            <a:r>
              <a:rPr lang="en-US" sz="2400" b="1" dirty="0">
                <a:latin typeface="Söhne Leicht" panose="020B0303030202060203" pitchFamily="34" charset="77"/>
              </a:rPr>
              <a:t> </a:t>
            </a:r>
            <a:r>
              <a:rPr lang="en-US" sz="2400" b="1" dirty="0" err="1">
                <a:latin typeface="Söhne Leicht" panose="020B0303030202060203" pitchFamily="34" charset="77"/>
              </a:rPr>
              <a:t>echdynnu</a:t>
            </a:r>
            <a:r>
              <a:rPr lang="en-US" sz="2400" b="1" dirty="0">
                <a:latin typeface="Söhne Leicht" panose="020B0303030202060203" pitchFamily="34" charset="77"/>
              </a:rPr>
              <a:t> </a:t>
            </a:r>
            <a:r>
              <a:rPr lang="en-US" sz="2400" b="1" dirty="0" err="1">
                <a:latin typeface="Söhne Leicht" panose="020B0303030202060203" pitchFamily="34" charset="77"/>
              </a:rPr>
              <a:t>o'r</a:t>
            </a:r>
            <a:r>
              <a:rPr lang="en-US" sz="2400" b="1" dirty="0">
                <a:latin typeface="Söhne Leicht" panose="020B0303030202060203" pitchFamily="34" charset="77"/>
              </a:rPr>
              <a:t> </a:t>
            </a:r>
            <a:r>
              <a:rPr lang="en-US" sz="2400" b="1" dirty="0" err="1">
                <a:latin typeface="Söhne Leicht" panose="020B0303030202060203" pitchFamily="34" charset="77"/>
              </a:rPr>
              <a:t>aer</a:t>
            </a:r>
            <a:r>
              <a:rPr lang="en-US" sz="2400" b="1" dirty="0">
                <a:latin typeface="Söhne Leicht" panose="020B0303030202060203" pitchFamily="34" charset="77"/>
              </a:rPr>
              <a:t> - </a:t>
            </a:r>
            <a:r>
              <a:rPr lang="en-US" sz="2400" b="1" dirty="0" err="1">
                <a:latin typeface="Söhne Leicht" panose="020B0303030202060203" pitchFamily="34" charset="77"/>
              </a:rPr>
              <a:t>ond</a:t>
            </a:r>
            <a:r>
              <a:rPr lang="en-US" sz="2400" b="1" dirty="0">
                <a:latin typeface="Söhne Leicht" panose="020B0303030202060203" pitchFamily="34" charset="77"/>
              </a:rPr>
              <a:t> </a:t>
            </a:r>
            <a:r>
              <a:rPr lang="en-US" sz="2400" b="1" dirty="0" err="1">
                <a:latin typeface="Söhne Leicht" panose="020B0303030202060203" pitchFamily="34" charset="77"/>
              </a:rPr>
              <a:t>maen</a:t>
            </a:r>
            <a:r>
              <a:rPr lang="en-US" sz="2400" b="1" dirty="0">
                <a:latin typeface="Söhne Leicht" panose="020B0303030202060203" pitchFamily="34" charset="77"/>
              </a:rPr>
              <a:t> </a:t>
            </a:r>
            <a:r>
              <a:rPr lang="en-US" sz="2400" b="1" dirty="0" err="1">
                <a:latin typeface="Söhne Leicht" panose="020B0303030202060203" pitchFamily="34" charset="77"/>
              </a:rPr>
              <a:t>nhw</a:t>
            </a:r>
            <a:r>
              <a:rPr lang="en-US" sz="2400" b="1" dirty="0">
                <a:latin typeface="Söhne Leicht" panose="020B0303030202060203" pitchFamily="34" charset="77"/>
              </a:rPr>
              <a:t> </a:t>
            </a:r>
            <a:r>
              <a:rPr lang="en-US" sz="2400" b="1" dirty="0" err="1">
                <a:latin typeface="Söhne Leicht" panose="020B0303030202060203" pitchFamily="34" charset="77"/>
              </a:rPr>
              <a:t>yn</a:t>
            </a:r>
            <a:r>
              <a:rPr lang="en-US" sz="2400" b="1" dirty="0">
                <a:latin typeface="Söhne Leicht" panose="020B0303030202060203" pitchFamily="34" charset="77"/>
              </a:rPr>
              <a:t> y </a:t>
            </a:r>
            <a:r>
              <a:rPr lang="en-US" sz="2400" b="1" dirty="0" err="1">
                <a:latin typeface="Söhne Leicht" panose="020B0303030202060203" pitchFamily="34" charset="77"/>
              </a:rPr>
              <a:t>drefn</a:t>
            </a:r>
            <a:r>
              <a:rPr lang="en-US" sz="2400" b="1" dirty="0">
                <a:latin typeface="Söhne Leicht" panose="020B0303030202060203" pitchFamily="34" charset="77"/>
              </a:rPr>
              <a:t> </a:t>
            </a:r>
            <a:r>
              <a:rPr lang="en-US" sz="2400" b="1" dirty="0" err="1">
                <a:latin typeface="Söhne Leicht" panose="020B0303030202060203" pitchFamily="34" charset="77"/>
              </a:rPr>
              <a:t>anghywir</a:t>
            </a:r>
            <a:r>
              <a:rPr lang="en-US" sz="2400" b="1" dirty="0">
                <a:latin typeface="Söhne Leicht" panose="020B0303030202060203" pitchFamily="34" charset="77"/>
              </a:rPr>
              <a:t>. </a:t>
            </a:r>
            <a:r>
              <a:rPr lang="en-US" sz="2400" dirty="0">
                <a:latin typeface="Söhne Leicht" panose="020B0303030202060203" pitchFamily="34" charset="77"/>
              </a:rPr>
              <a:t>​</a:t>
            </a:r>
            <a:br>
              <a:rPr lang="en-US" sz="2400" dirty="0">
                <a:latin typeface="Söhne Leicht" panose="020B0303030202060203" pitchFamily="34" charset="77"/>
              </a:rPr>
            </a:br>
            <a:endParaRPr lang="en-US" sz="2400" dirty="0">
              <a:latin typeface="Söhne Leicht" panose="020B0303030202060203" pitchFamily="34" charset="77"/>
            </a:endParaRPr>
          </a:p>
          <a:p>
            <a:pPr marL="285750" indent="-285750" fontAlgn="base">
              <a:buClr>
                <a:srgbClr val="F63DB5"/>
              </a:buClr>
              <a:buFont typeface="Arial" panose="020B0604020202020204" pitchFamily="34" charset="0"/>
              <a:buChar char="•"/>
            </a:pPr>
            <a:r>
              <a:rPr lang="en-US" sz="2400" b="1" dirty="0" err="1">
                <a:latin typeface="Söhne Leicht" panose="020B0303030202060203" pitchFamily="34" charset="77"/>
              </a:rPr>
              <a:t>Rhifwch</a:t>
            </a:r>
            <a:r>
              <a:rPr lang="en-US" sz="2400" b="1" dirty="0">
                <a:latin typeface="Söhne Leicht" panose="020B0303030202060203" pitchFamily="34" charset="77"/>
              </a:rPr>
              <a:t> </a:t>
            </a:r>
            <a:r>
              <a:rPr lang="en-US" sz="2400" b="1" dirty="0" err="1">
                <a:latin typeface="Söhne Leicht" panose="020B0303030202060203" pitchFamily="34" charset="77"/>
              </a:rPr>
              <a:t>nhw</a:t>
            </a:r>
            <a:r>
              <a:rPr lang="en-US" sz="2400" b="1" dirty="0">
                <a:latin typeface="Söhne Leicht" panose="020B0303030202060203" pitchFamily="34" charset="77"/>
              </a:rPr>
              <a:t> </a:t>
            </a:r>
            <a:r>
              <a:rPr lang="en-US" sz="2400" b="1" dirty="0" err="1">
                <a:latin typeface="Söhne Leicht" panose="020B0303030202060203" pitchFamily="34" charset="77"/>
              </a:rPr>
              <a:t>yn</a:t>
            </a:r>
            <a:r>
              <a:rPr lang="en-US" sz="2400" b="1" dirty="0">
                <a:latin typeface="Söhne Leicht" panose="020B0303030202060203" pitchFamily="34" charset="77"/>
              </a:rPr>
              <a:t> y </a:t>
            </a:r>
            <a:r>
              <a:rPr lang="en-US" sz="2400" b="1" dirty="0" err="1">
                <a:latin typeface="Söhne Leicht" panose="020B0303030202060203" pitchFamily="34" charset="77"/>
              </a:rPr>
              <a:t>drefn</a:t>
            </a:r>
            <a:r>
              <a:rPr lang="en-US" sz="2400" b="1" dirty="0">
                <a:latin typeface="Söhne Leicht" panose="020B0303030202060203" pitchFamily="34" charset="77"/>
              </a:rPr>
              <a:t> </a:t>
            </a:r>
            <a:r>
              <a:rPr lang="en-US" sz="2400" b="1" dirty="0" err="1">
                <a:latin typeface="Söhne Leicht" panose="020B0303030202060203" pitchFamily="34" charset="77"/>
              </a:rPr>
              <a:t>maen</a:t>
            </a:r>
            <a:r>
              <a:rPr lang="en-US" sz="2400" b="1" dirty="0">
                <a:latin typeface="Söhne Leicht" panose="020B0303030202060203" pitchFamily="34" charset="77"/>
              </a:rPr>
              <a:t> </a:t>
            </a:r>
            <a:r>
              <a:rPr lang="en-US" sz="2400" b="1" dirty="0" err="1">
                <a:latin typeface="Söhne Leicht" panose="020B0303030202060203" pitchFamily="34" charset="77"/>
              </a:rPr>
              <a:t>nhw’n</a:t>
            </a:r>
            <a:r>
              <a:rPr lang="en-US" sz="2400" b="1" dirty="0">
                <a:latin typeface="Söhne Leicht" panose="020B0303030202060203" pitchFamily="34" charset="77"/>
              </a:rPr>
              <a:t> </a:t>
            </a:r>
            <a:r>
              <a:rPr lang="en-US" sz="2400" b="1" dirty="0" err="1">
                <a:latin typeface="Söhne Leicht" panose="020B0303030202060203" pitchFamily="34" charset="77"/>
              </a:rPr>
              <a:t>digwydd</a:t>
            </a:r>
            <a:r>
              <a:rPr lang="en-US" sz="2400" b="1" dirty="0">
                <a:latin typeface="Söhne Leicht" panose="020B0303030202060203" pitchFamily="34" charset="77"/>
              </a:rPr>
              <a:t>.</a:t>
            </a:r>
            <a:r>
              <a:rPr lang="en-US" sz="2400" dirty="0">
                <a:latin typeface="Söhne Leicht" panose="020B0303030202060203" pitchFamily="34" charset="77"/>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3EB5"/>
        </a:solidFill>
        <a:effectLst/>
      </p:bgPr>
    </p:bg>
    <p:spTree>
      <p:nvGrpSpPr>
        <p:cNvPr id="1" name=""/>
        <p:cNvGrpSpPr/>
        <p:nvPr/>
      </p:nvGrpSpPr>
      <p:grpSpPr>
        <a:xfrm>
          <a:off x="0" y="0"/>
          <a:ext cx="0" cy="0"/>
          <a:chOff x="0" y="0"/>
          <a:chExt cx="0" cy="0"/>
        </a:xfrm>
      </p:grpSpPr>
      <p:sp>
        <p:nvSpPr>
          <p:cNvPr id="2" name="Freeform 2"/>
          <p:cNvSpPr/>
          <p:nvPr/>
        </p:nvSpPr>
        <p:spPr>
          <a:xfrm>
            <a:off x="4436233" y="-57150"/>
            <a:ext cx="1651291" cy="1804071"/>
          </a:xfrm>
          <a:custGeom>
            <a:avLst/>
            <a:gdLst/>
            <a:ahLst/>
            <a:cxnLst/>
            <a:rect l="l" t="t" r="r" b="b"/>
            <a:pathLst>
              <a:path w="1651291" h="1804071">
                <a:moveTo>
                  <a:pt x="0" y="0"/>
                </a:moveTo>
                <a:lnTo>
                  <a:pt x="1651291" y="0"/>
                </a:lnTo>
                <a:lnTo>
                  <a:pt x="1651291" y="1804071"/>
                </a:lnTo>
                <a:lnTo>
                  <a:pt x="0" y="1804071"/>
                </a:lnTo>
                <a:lnTo>
                  <a:pt x="0" y="0"/>
                </a:lnTo>
                <a:close/>
              </a:path>
            </a:pathLst>
          </a:custGeom>
          <a:blipFill>
            <a:blip r:embed="rId2"/>
            <a:stretch>
              <a:fillRect/>
            </a:stretch>
          </a:blipFill>
        </p:spPr>
        <p:txBody>
          <a:bodyPr/>
          <a:lstStyle/>
          <a:p>
            <a:endParaRPr lang="en-US"/>
          </a:p>
        </p:txBody>
      </p:sp>
      <p:sp>
        <p:nvSpPr>
          <p:cNvPr id="3" name="Freeform 3"/>
          <p:cNvSpPr/>
          <p:nvPr/>
        </p:nvSpPr>
        <p:spPr>
          <a:xfrm rot="-5424702">
            <a:off x="1623207" y="-1022769"/>
            <a:ext cx="1471253" cy="3836787"/>
          </a:xfrm>
          <a:custGeom>
            <a:avLst/>
            <a:gdLst/>
            <a:ahLst/>
            <a:cxnLst/>
            <a:rect l="l" t="t" r="r" b="b"/>
            <a:pathLst>
              <a:path w="1471253" h="3836787">
                <a:moveTo>
                  <a:pt x="0" y="0"/>
                </a:moveTo>
                <a:lnTo>
                  <a:pt x="1471253" y="0"/>
                </a:lnTo>
                <a:lnTo>
                  <a:pt x="1471253" y="3836787"/>
                </a:lnTo>
                <a:lnTo>
                  <a:pt x="0" y="3836787"/>
                </a:lnTo>
                <a:lnTo>
                  <a:pt x="0" y="0"/>
                </a:lnTo>
                <a:close/>
              </a:path>
            </a:pathLst>
          </a:custGeom>
          <a:blipFill>
            <a:blip r:embed="rId3"/>
            <a:stretch>
              <a:fillRect b="-36181"/>
            </a:stretch>
          </a:blipFill>
        </p:spPr>
        <p:txBody>
          <a:bodyPr/>
          <a:lstStyle/>
          <a:p>
            <a:endParaRPr lang="en-US"/>
          </a:p>
        </p:txBody>
      </p:sp>
      <p:graphicFrame>
        <p:nvGraphicFramePr>
          <p:cNvPr id="4" name="Table 4"/>
          <p:cNvGraphicFramePr>
            <a:graphicFrameLocks noGrp="1"/>
          </p:cNvGraphicFramePr>
          <p:nvPr>
            <p:extLst>
              <p:ext uri="{D42A27DB-BD31-4B8C-83A1-F6EECF244321}">
                <p14:modId xmlns:p14="http://schemas.microsoft.com/office/powerpoint/2010/main" val="2314247193"/>
              </p:ext>
            </p:extLst>
          </p:nvPr>
        </p:nvGraphicFramePr>
        <p:xfrm>
          <a:off x="685800" y="1541036"/>
          <a:ext cx="10803449" cy="4860118"/>
        </p:xfrm>
        <a:graphic>
          <a:graphicData uri="http://schemas.openxmlformats.org/drawingml/2006/table">
            <a:tbl>
              <a:tblPr/>
              <a:tblGrid>
                <a:gridCol w="2650345">
                  <a:extLst>
                    <a:ext uri="{9D8B030D-6E8A-4147-A177-3AD203B41FA5}">
                      <a16:colId xmlns:a16="http://schemas.microsoft.com/office/drawing/2014/main" val="20000"/>
                    </a:ext>
                  </a:extLst>
                </a:gridCol>
                <a:gridCol w="8153104">
                  <a:extLst>
                    <a:ext uri="{9D8B030D-6E8A-4147-A177-3AD203B41FA5}">
                      <a16:colId xmlns:a16="http://schemas.microsoft.com/office/drawing/2014/main" val="20001"/>
                    </a:ext>
                  </a:extLst>
                </a:gridCol>
              </a:tblGrid>
              <a:tr h="634750">
                <a:tc>
                  <a:txBody>
                    <a:bodyPr/>
                    <a:lstStyle/>
                    <a:p>
                      <a:pPr algn="ctr">
                        <a:lnSpc>
                          <a:spcPts val="2099"/>
                        </a:lnSpc>
                        <a:defRPr/>
                      </a:pPr>
                      <a:r>
                        <a:rPr lang="en-US" sz="1800" b="1" i="0" dirty="0" err="1">
                          <a:solidFill>
                            <a:srgbClr val="000000"/>
                          </a:solidFill>
                          <a:latin typeface="Söhne Halbfett" panose="020B0303030202060203" pitchFamily="34" charset="77"/>
                        </a:rPr>
                        <a:t>Rhif</a:t>
                      </a:r>
                      <a:endParaRPr lang="en-US" sz="1800" b="1" i="0" dirty="0">
                        <a:latin typeface="Söhne Halbfett" panose="020B0303030202060203" pitchFamily="34" charset="77"/>
                      </a:endParaRP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EDAEFF"/>
                    </a:solidFill>
                  </a:tcPr>
                </a:tc>
                <a:tc>
                  <a:txBody>
                    <a:bodyPr/>
                    <a:lstStyle/>
                    <a:p>
                      <a:pPr algn="ctr"/>
                      <a:r>
                        <a:rPr lang="en-GB" sz="1800" b="1" i="0" kern="1200" dirty="0">
                          <a:solidFill>
                            <a:schemeClr val="tx1"/>
                          </a:solidFill>
                          <a:effectLst/>
                          <a:latin typeface="Söhne Halbfett" panose="020B0303030202060203" pitchFamily="34" charset="77"/>
                          <a:ea typeface="+mn-ea"/>
                          <a:cs typeface="+mn-cs"/>
                        </a:rPr>
                        <a:t>Sut </a:t>
                      </a:r>
                      <a:r>
                        <a:rPr lang="en-GB" sz="1800" b="1" i="0" kern="1200" dirty="0" err="1">
                          <a:solidFill>
                            <a:schemeClr val="tx1"/>
                          </a:solidFill>
                          <a:effectLst/>
                          <a:latin typeface="Söhne Halbfett" panose="020B0303030202060203" pitchFamily="34" charset="77"/>
                          <a:ea typeface="+mn-ea"/>
                          <a:cs typeface="+mn-cs"/>
                        </a:rPr>
                        <a:t>mae'r</a:t>
                      </a:r>
                      <a:r>
                        <a:rPr lang="en-GB" sz="1800" b="1" i="0" kern="1200" dirty="0">
                          <a:solidFill>
                            <a:schemeClr val="tx1"/>
                          </a:solidFill>
                          <a:effectLst/>
                          <a:latin typeface="Söhne Halbfett" panose="020B0303030202060203" pitchFamily="34" charset="77"/>
                          <a:ea typeface="+mn-ea"/>
                          <a:cs typeface="+mn-cs"/>
                        </a:rPr>
                        <a:t> </a:t>
                      </a:r>
                      <a:r>
                        <a:rPr lang="en-GB" sz="1800" b="1" i="0" kern="1200" dirty="0" err="1">
                          <a:solidFill>
                            <a:schemeClr val="tx1"/>
                          </a:solidFill>
                          <a:effectLst/>
                          <a:latin typeface="Söhne Halbfett" panose="020B0303030202060203" pitchFamily="34" charset="77"/>
                          <a:ea typeface="+mn-ea"/>
                          <a:cs typeface="+mn-cs"/>
                        </a:rPr>
                        <a:t>corff</a:t>
                      </a:r>
                      <a:r>
                        <a:rPr lang="en-GB" sz="1800" b="1" i="0" kern="1200" dirty="0">
                          <a:solidFill>
                            <a:schemeClr val="tx1"/>
                          </a:solidFill>
                          <a:effectLst/>
                          <a:latin typeface="Söhne Halbfett" panose="020B0303030202060203" pitchFamily="34" charset="77"/>
                          <a:ea typeface="+mn-ea"/>
                          <a:cs typeface="+mn-cs"/>
                        </a:rPr>
                        <a:t> </a:t>
                      </a:r>
                      <a:r>
                        <a:rPr lang="en-GB" sz="1800" b="1" i="0" kern="1200" dirty="0" err="1">
                          <a:solidFill>
                            <a:schemeClr val="tx1"/>
                          </a:solidFill>
                          <a:effectLst/>
                          <a:latin typeface="Söhne Halbfett" panose="020B0303030202060203" pitchFamily="34" charset="77"/>
                          <a:ea typeface="+mn-ea"/>
                          <a:cs typeface="+mn-cs"/>
                        </a:rPr>
                        <a:t>yn</a:t>
                      </a:r>
                      <a:r>
                        <a:rPr lang="en-GB" sz="1800" b="1" i="0" kern="1200" dirty="0">
                          <a:solidFill>
                            <a:schemeClr val="tx1"/>
                          </a:solidFill>
                          <a:effectLst/>
                          <a:latin typeface="Söhne Halbfett" panose="020B0303030202060203" pitchFamily="34" charset="77"/>
                          <a:ea typeface="+mn-ea"/>
                          <a:cs typeface="+mn-cs"/>
                        </a:rPr>
                        <a:t> </a:t>
                      </a:r>
                      <a:r>
                        <a:rPr lang="en-GB" sz="1800" b="1" i="0" kern="1200" dirty="0" err="1">
                          <a:solidFill>
                            <a:schemeClr val="tx1"/>
                          </a:solidFill>
                          <a:effectLst/>
                          <a:latin typeface="Söhne Halbfett" panose="020B0303030202060203" pitchFamily="34" charset="77"/>
                          <a:ea typeface="+mn-ea"/>
                          <a:cs typeface="+mn-cs"/>
                        </a:rPr>
                        <a:t>echdynnu</a:t>
                      </a:r>
                      <a:r>
                        <a:rPr lang="en-GB" sz="1800" b="1" i="0" kern="1200" dirty="0">
                          <a:solidFill>
                            <a:schemeClr val="tx1"/>
                          </a:solidFill>
                          <a:effectLst/>
                          <a:latin typeface="Söhne Halbfett" panose="020B0303030202060203" pitchFamily="34" charset="77"/>
                          <a:ea typeface="+mn-ea"/>
                          <a:cs typeface="+mn-cs"/>
                        </a:rPr>
                        <a:t> </a:t>
                      </a:r>
                      <a:r>
                        <a:rPr lang="en-GB" sz="1800" b="1" i="0" kern="1200" dirty="0" err="1">
                          <a:solidFill>
                            <a:schemeClr val="tx1"/>
                          </a:solidFill>
                          <a:effectLst/>
                          <a:latin typeface="Söhne Halbfett" panose="020B0303030202060203" pitchFamily="34" charset="77"/>
                          <a:ea typeface="+mn-ea"/>
                          <a:cs typeface="+mn-cs"/>
                        </a:rPr>
                        <a:t>ocsigen</a:t>
                      </a:r>
                      <a:r>
                        <a:rPr lang="en-GB" sz="1800" b="1" i="0" kern="1200" dirty="0">
                          <a:solidFill>
                            <a:schemeClr val="tx1"/>
                          </a:solidFill>
                          <a:effectLst/>
                          <a:latin typeface="Söhne Halbfett" panose="020B0303030202060203" pitchFamily="34" charset="77"/>
                          <a:ea typeface="+mn-ea"/>
                          <a:cs typeface="+mn-cs"/>
                        </a:rPr>
                        <a:t> </a:t>
                      </a:r>
                      <a:r>
                        <a:rPr lang="en-GB" sz="1800" b="1" i="0" kern="1200" dirty="0" err="1">
                          <a:solidFill>
                            <a:schemeClr val="tx1"/>
                          </a:solidFill>
                          <a:effectLst/>
                          <a:latin typeface="Söhne Halbfett" panose="020B0303030202060203" pitchFamily="34" charset="77"/>
                          <a:ea typeface="+mn-ea"/>
                          <a:cs typeface="+mn-cs"/>
                        </a:rPr>
                        <a:t>o'r</a:t>
                      </a:r>
                      <a:r>
                        <a:rPr lang="en-GB" sz="1800" b="1" i="0" kern="1200" dirty="0">
                          <a:solidFill>
                            <a:schemeClr val="tx1"/>
                          </a:solidFill>
                          <a:effectLst/>
                          <a:latin typeface="Söhne Halbfett" panose="020B0303030202060203" pitchFamily="34" charset="77"/>
                          <a:ea typeface="+mn-ea"/>
                          <a:cs typeface="+mn-cs"/>
                        </a:rPr>
                        <a:t> </a:t>
                      </a:r>
                      <a:r>
                        <a:rPr lang="en-GB" sz="1800" b="1" i="0" kern="1200" dirty="0" err="1">
                          <a:solidFill>
                            <a:schemeClr val="tx1"/>
                          </a:solidFill>
                          <a:effectLst/>
                          <a:latin typeface="Söhne Halbfett" panose="020B0303030202060203" pitchFamily="34" charset="77"/>
                          <a:ea typeface="+mn-ea"/>
                          <a:cs typeface="+mn-cs"/>
                        </a:rPr>
                        <a:t>aer</a:t>
                      </a:r>
                      <a:r>
                        <a:rPr lang="en-GB" sz="1800" b="1" i="0" kern="1200" dirty="0">
                          <a:solidFill>
                            <a:schemeClr val="tx1"/>
                          </a:solidFill>
                          <a:effectLst/>
                          <a:latin typeface="Söhne Halbfett" panose="020B0303030202060203" pitchFamily="34" charset="77"/>
                          <a:ea typeface="+mn-ea"/>
                          <a:cs typeface="+mn-cs"/>
                        </a:rPr>
                        <a:t>?​</a:t>
                      </a: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EDAEFF"/>
                    </a:solidFill>
                  </a:tcPr>
                </a:tc>
                <a:extLst>
                  <a:ext uri="{0D108BD9-81ED-4DB2-BD59-A6C34878D82A}">
                    <a16:rowId xmlns:a16="http://schemas.microsoft.com/office/drawing/2014/main" val="10000"/>
                  </a:ext>
                </a:extLst>
              </a:tr>
              <a:tr h="574880">
                <a:tc>
                  <a:txBody>
                    <a:bodyPr/>
                    <a:lstStyle/>
                    <a:p>
                      <a:pPr algn="ctr">
                        <a:lnSpc>
                          <a:spcPts val="2099"/>
                        </a:lnSpc>
                        <a:defRPr/>
                      </a:pPr>
                      <a:endParaRPr lang="en-US" sz="1100">
                        <a:latin typeface="Söhne Leicht" panose="020B0303030202060203" pitchFamily="34" charset="77"/>
                      </a:endParaRP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cy-GB" sz="1800" b="0" i="0" u="none" strike="noStrike" kern="1200" dirty="0">
                          <a:solidFill>
                            <a:schemeClr val="tx1"/>
                          </a:solidFill>
                          <a:effectLst/>
                          <a:latin typeface="Söhne Leicht" panose="020B0303030202060203" pitchFamily="34" charset="77"/>
                          <a:ea typeface="+mn-ea"/>
                          <a:cs typeface="+mn-cs"/>
                        </a:rPr>
                        <a:t>Mae'r bronci wedyn yn rhannu'n lawer o diwbiau a elwir yn fronciolynnau.</a:t>
                      </a:r>
                      <a:r>
                        <a:rPr lang="cy-GB" sz="1800" b="0" i="0" kern="1200" dirty="0">
                          <a:solidFill>
                            <a:schemeClr val="tx1"/>
                          </a:solidFill>
                          <a:effectLst/>
                          <a:latin typeface="Söhne Leicht" panose="020B0303030202060203" pitchFamily="34" charset="77"/>
                          <a:ea typeface="+mn-ea"/>
                          <a:cs typeface="+mn-cs"/>
                        </a:rPr>
                        <a:t>​</a:t>
                      </a:r>
                      <a:endParaRPr lang="en-US" sz="1100" dirty="0">
                        <a:latin typeface="Söhne Leicht" panose="020B0303030202060203" pitchFamily="34" charset="77"/>
                      </a:endParaRP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1"/>
                  </a:ext>
                </a:extLst>
              </a:tr>
              <a:tr h="833576">
                <a:tc>
                  <a:txBody>
                    <a:bodyPr/>
                    <a:lstStyle/>
                    <a:p>
                      <a:pPr algn="ctr">
                        <a:lnSpc>
                          <a:spcPts val="2099"/>
                        </a:lnSpc>
                        <a:defRPr/>
                      </a:pPr>
                      <a:endParaRPr lang="en-US" sz="1100">
                        <a:latin typeface="Söhne Leicht" panose="020B0303030202060203" pitchFamily="34" charset="77"/>
                      </a:endParaRP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cy-GB" sz="1800" b="0" i="0" u="none" strike="noStrike" kern="1200" dirty="0">
                          <a:solidFill>
                            <a:schemeClr val="tx1"/>
                          </a:solidFill>
                          <a:effectLst/>
                          <a:latin typeface="Söhne Leicht" panose="020B0303030202060203" pitchFamily="34" charset="77"/>
                          <a:ea typeface="+mn-ea"/>
                          <a:cs typeface="+mn-cs"/>
                        </a:rPr>
                        <a:t>Mae rhwydwaith o gapilarïau yn amgylchynu'r alfeoli ac yn caniatáu i ocsigen a charbon deuocsid gael eu cyfnewid.</a:t>
                      </a:r>
                      <a:r>
                        <a:rPr lang="cy-GB" sz="1800" b="0" i="0" kern="1200" dirty="0">
                          <a:solidFill>
                            <a:schemeClr val="tx1"/>
                          </a:solidFill>
                          <a:effectLst/>
                          <a:latin typeface="Söhne Leicht" panose="020B0303030202060203" pitchFamily="34" charset="77"/>
                          <a:ea typeface="+mn-ea"/>
                          <a:cs typeface="+mn-cs"/>
                        </a:rPr>
                        <a:t>​</a:t>
                      </a:r>
                      <a:endParaRPr lang="en-US" sz="1100" dirty="0">
                        <a:latin typeface="Söhne Leicht" panose="020B0303030202060203" pitchFamily="34" charset="77"/>
                      </a:endParaRP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2"/>
                  </a:ext>
                </a:extLst>
              </a:tr>
              <a:tr h="574880">
                <a:tc>
                  <a:txBody>
                    <a:bodyPr/>
                    <a:lstStyle/>
                    <a:p>
                      <a:pPr algn="ctr">
                        <a:lnSpc>
                          <a:spcPts val="2099"/>
                        </a:lnSpc>
                        <a:defRPr/>
                      </a:pPr>
                      <a:endParaRPr lang="en-US" sz="1100">
                        <a:latin typeface="Söhne Leicht" panose="020B0303030202060203" pitchFamily="34" charset="77"/>
                      </a:endParaRP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cy-GB" sz="1800" b="0" i="0" u="none" strike="noStrike" kern="1200" dirty="0">
                          <a:solidFill>
                            <a:schemeClr val="tx1"/>
                          </a:solidFill>
                          <a:effectLst/>
                          <a:latin typeface="Söhne Leicht" panose="020B0303030202060203" pitchFamily="34" charset="77"/>
                          <a:ea typeface="+mn-ea"/>
                          <a:cs typeface="+mn-cs"/>
                        </a:rPr>
                        <a:t>Mae aer yn mynd i mewn i'r ysgyfaint trwy'r bibell wynt neu'r tracea.</a:t>
                      </a:r>
                      <a:r>
                        <a:rPr lang="cy-GB" sz="1800" b="0" i="0" kern="1200" dirty="0">
                          <a:solidFill>
                            <a:schemeClr val="tx1"/>
                          </a:solidFill>
                          <a:effectLst/>
                          <a:latin typeface="Söhne Leicht" panose="020B0303030202060203" pitchFamily="34" charset="77"/>
                          <a:ea typeface="+mn-ea"/>
                          <a:cs typeface="+mn-cs"/>
                        </a:rPr>
                        <a:t>​</a:t>
                      </a:r>
                      <a:endParaRPr lang="en-US" sz="1100" dirty="0">
                        <a:latin typeface="Söhne Leicht" panose="020B0303030202060203" pitchFamily="34" charset="77"/>
                      </a:endParaRP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3"/>
                  </a:ext>
                </a:extLst>
              </a:tr>
              <a:tr h="833576">
                <a:tc>
                  <a:txBody>
                    <a:bodyPr/>
                    <a:lstStyle/>
                    <a:p>
                      <a:pPr algn="ctr">
                        <a:lnSpc>
                          <a:spcPts val="2099"/>
                        </a:lnSpc>
                        <a:defRPr/>
                      </a:pPr>
                      <a:endParaRPr lang="en-US" sz="1100">
                        <a:latin typeface="Söhne Leicht" panose="020B0303030202060203" pitchFamily="34" charset="77"/>
                      </a:endParaRP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cy-GB" sz="1800" b="0" i="0" u="none" strike="noStrike" kern="1200" dirty="0">
                          <a:solidFill>
                            <a:schemeClr val="tx1"/>
                          </a:solidFill>
                          <a:effectLst/>
                          <a:latin typeface="Söhne Leicht" panose="020B0303030202060203" pitchFamily="34" charset="77"/>
                          <a:ea typeface="+mn-ea"/>
                          <a:cs typeface="+mn-cs"/>
                        </a:rPr>
                        <a:t>Yr enw ar y broses o gyfnewid y ddau nwy hyn yw trylediad ac mae'r moleciwlau ocsigen yn cael eu cario gan gelloedd gwaed coch.</a:t>
                      </a:r>
                      <a:endParaRPr lang="en-US" sz="1100" dirty="0">
                        <a:latin typeface="Söhne Leicht" panose="020B0303030202060203" pitchFamily="34" charset="77"/>
                      </a:endParaRP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4"/>
                  </a:ext>
                </a:extLst>
              </a:tr>
              <a:tr h="833576">
                <a:tc>
                  <a:txBody>
                    <a:bodyPr/>
                    <a:lstStyle/>
                    <a:p>
                      <a:pPr algn="ctr">
                        <a:lnSpc>
                          <a:spcPts val="2099"/>
                        </a:lnSpc>
                        <a:defRPr/>
                      </a:pPr>
                      <a:endParaRPr lang="en-US" sz="1100">
                        <a:latin typeface="Söhne Leicht" panose="020B0303030202060203" pitchFamily="34" charset="77"/>
                      </a:endParaRP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cy-GB" sz="1800" b="0" i="0" u="none" strike="noStrike" kern="1200" dirty="0">
                          <a:solidFill>
                            <a:schemeClr val="tx1"/>
                          </a:solidFill>
                          <a:effectLst/>
                          <a:latin typeface="Söhne Leicht" panose="020B0303030202060203" pitchFamily="34" charset="77"/>
                          <a:ea typeface="+mn-ea"/>
                          <a:cs typeface="+mn-cs"/>
                        </a:rPr>
                        <a:t>Mae'r bronciolynnau yn rhannu'n sachau aer o'r enw alfeoli. Yn gyffredinol, mae'r ysgyfaint yn cynnwys miliynau o alfeoli.</a:t>
                      </a:r>
                      <a:endParaRPr lang="en-US" sz="1100" dirty="0">
                        <a:latin typeface="Söhne Leicht" panose="020B0303030202060203" pitchFamily="34" charset="77"/>
                      </a:endParaRP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5"/>
                  </a:ext>
                </a:extLst>
              </a:tr>
              <a:tr h="574880">
                <a:tc>
                  <a:txBody>
                    <a:bodyPr/>
                    <a:lstStyle/>
                    <a:p>
                      <a:pPr algn="ctr">
                        <a:lnSpc>
                          <a:spcPts val="2099"/>
                        </a:lnSpc>
                        <a:defRPr/>
                      </a:pPr>
                      <a:endParaRPr lang="en-US" sz="1100" dirty="0">
                        <a:latin typeface="Söhne Leicht" panose="020B0303030202060203" pitchFamily="34" charset="77"/>
                      </a:endParaRP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tc>
                  <a:txBody>
                    <a:bodyPr/>
                    <a:lstStyle/>
                    <a:p>
                      <a:pPr algn="ctr">
                        <a:lnSpc>
                          <a:spcPts val="2099"/>
                        </a:lnSpc>
                        <a:defRPr/>
                      </a:pPr>
                      <a:r>
                        <a:rPr lang="cy-GB" sz="1800" b="0" i="0" u="none" strike="noStrike" kern="1200" dirty="0">
                          <a:solidFill>
                            <a:schemeClr val="tx1"/>
                          </a:solidFill>
                          <a:effectLst/>
                          <a:latin typeface="Söhne Leicht" panose="020B0303030202060203" pitchFamily="34" charset="77"/>
                          <a:ea typeface="+mn-ea"/>
                          <a:cs typeface="+mn-cs"/>
                        </a:rPr>
                        <a:t>Mae'r tracea wedi'i rannu'n ddau diwb o'r enw bronci.</a:t>
                      </a:r>
                      <a:endParaRPr lang="en-US" sz="1100" dirty="0">
                        <a:latin typeface="Söhne Leicht" panose="020B0303030202060203" pitchFamily="34" charset="77"/>
                      </a:endParaRPr>
                    </a:p>
                  </a:txBody>
                  <a:tcPr marL="133350" marR="133350" marT="133350" marB="133350" anchor="ctr">
                    <a:lnL w="19050" cap="flat" cmpd="sng" algn="ctr">
                      <a:solidFill>
                        <a:srgbClr val="14E6FF"/>
                      </a:solidFill>
                      <a:prstDash val="sysDot"/>
                      <a:round/>
                      <a:headEnd type="none" w="med" len="med"/>
                      <a:tailEnd type="none" w="med" len="med"/>
                    </a:lnL>
                    <a:lnR w="19050" cap="flat" cmpd="sng" algn="ctr">
                      <a:solidFill>
                        <a:srgbClr val="14E6FF"/>
                      </a:solidFill>
                      <a:prstDash val="sysDot"/>
                      <a:round/>
                      <a:headEnd type="none" w="med" len="med"/>
                      <a:tailEnd type="none" w="med" len="med"/>
                    </a:lnR>
                    <a:lnT w="19050" cap="flat" cmpd="sng" algn="ctr">
                      <a:solidFill>
                        <a:srgbClr val="14E6FF"/>
                      </a:solidFill>
                      <a:prstDash val="sysDot"/>
                      <a:round/>
                      <a:headEnd type="none" w="med" len="med"/>
                      <a:tailEnd type="none" w="med" len="med"/>
                    </a:lnT>
                    <a:lnB w="19050" cap="flat" cmpd="sng" algn="ctr">
                      <a:solidFill>
                        <a:srgbClr val="14E6FF"/>
                      </a:solidFill>
                      <a:prstDash val="sysDot"/>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5" name="TextBox 5"/>
          <p:cNvSpPr txBox="1"/>
          <p:nvPr/>
        </p:nvSpPr>
        <p:spPr>
          <a:xfrm>
            <a:off x="1029036" y="323457"/>
            <a:ext cx="3020420" cy="845681"/>
          </a:xfrm>
          <a:prstGeom prst="rect">
            <a:avLst/>
          </a:prstGeom>
        </p:spPr>
        <p:txBody>
          <a:bodyPr wrap="square" lIns="0" tIns="0" rIns="0" bIns="0" rtlCol="0" anchor="t">
            <a:spAutoFit/>
          </a:bodyPr>
          <a:lstStyle/>
          <a:p>
            <a:pPr>
              <a:lnSpc>
                <a:spcPts val="7533"/>
              </a:lnSpc>
            </a:pPr>
            <a:r>
              <a:rPr lang="en-US" sz="4400" b="1" dirty="0">
                <a:solidFill>
                  <a:srgbClr val="000000"/>
                </a:solidFill>
                <a:latin typeface="Söhne Halbfett" panose="020B0303030202060203" pitchFamily="34" charset="77"/>
              </a:rPr>
              <a:t>I </a:t>
            </a:r>
            <a:r>
              <a:rPr lang="en-US" sz="4400" b="1" dirty="0" err="1">
                <a:solidFill>
                  <a:srgbClr val="000000"/>
                </a:solidFill>
                <a:latin typeface="Söhne Halbfett" panose="020B0303030202060203" pitchFamily="34" charset="77"/>
              </a:rPr>
              <a:t>Ddechrau</a:t>
            </a:r>
            <a:endParaRPr lang="en-US" sz="4400" b="1" dirty="0">
              <a:solidFill>
                <a:srgbClr val="000000"/>
              </a:solidFill>
              <a:latin typeface="Söhne Halbfett" panose="020B0303030202060203" pitchFamily="34"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AEF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284203185"/>
              </p:ext>
            </p:extLst>
          </p:nvPr>
        </p:nvGraphicFramePr>
        <p:xfrm>
          <a:off x="685800" y="1541036"/>
          <a:ext cx="10803449" cy="5112340"/>
        </p:xfrm>
        <a:graphic>
          <a:graphicData uri="http://schemas.openxmlformats.org/drawingml/2006/table">
            <a:tbl>
              <a:tblPr/>
              <a:tblGrid>
                <a:gridCol w="2650345">
                  <a:extLst>
                    <a:ext uri="{9D8B030D-6E8A-4147-A177-3AD203B41FA5}">
                      <a16:colId xmlns:a16="http://schemas.microsoft.com/office/drawing/2014/main" val="20000"/>
                    </a:ext>
                  </a:extLst>
                </a:gridCol>
                <a:gridCol w="8153104">
                  <a:extLst>
                    <a:ext uri="{9D8B030D-6E8A-4147-A177-3AD203B41FA5}">
                      <a16:colId xmlns:a16="http://schemas.microsoft.com/office/drawing/2014/main" val="20001"/>
                    </a:ext>
                  </a:extLst>
                </a:gridCol>
              </a:tblGrid>
              <a:tr h="634565">
                <a:tc>
                  <a:txBody>
                    <a:bodyPr/>
                    <a:lstStyle/>
                    <a:p>
                      <a:pPr algn="ctr">
                        <a:lnSpc>
                          <a:spcPts val="2099"/>
                        </a:lnSpc>
                        <a:defRPr/>
                      </a:pPr>
                      <a:r>
                        <a:rPr lang="en-US" sz="1800" b="1" i="0" dirty="0" err="1">
                          <a:solidFill>
                            <a:srgbClr val="000000"/>
                          </a:solidFill>
                          <a:latin typeface="Söhne Halbfett" panose="020B0303030202060203" pitchFamily="34" charset="77"/>
                        </a:rPr>
                        <a:t>Rhif</a:t>
                      </a:r>
                      <a:endParaRPr lang="en-US" sz="1800" b="1" i="0" dirty="0">
                        <a:latin typeface="Söhne Halbfett" panose="020B0303030202060203" pitchFamily="34" charset="77"/>
                      </a:endParaRPr>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14E6FF"/>
                    </a:solidFill>
                  </a:tcPr>
                </a:tc>
                <a:tc>
                  <a:txBody>
                    <a:bodyPr/>
                    <a:lstStyle/>
                    <a:p>
                      <a:pPr algn="ctr"/>
                      <a:r>
                        <a:rPr lang="en-GB" sz="1800" b="1" i="0" kern="1200" dirty="0">
                          <a:solidFill>
                            <a:schemeClr val="tx1"/>
                          </a:solidFill>
                          <a:effectLst/>
                          <a:latin typeface="Söhne Halbfett" panose="020B0303030202060203" pitchFamily="34" charset="77"/>
                          <a:ea typeface="+mn-ea"/>
                          <a:cs typeface="+mn-cs"/>
                        </a:rPr>
                        <a:t>Sut </a:t>
                      </a:r>
                      <a:r>
                        <a:rPr lang="en-GB" sz="1800" b="1" i="0" kern="1200" dirty="0" err="1">
                          <a:solidFill>
                            <a:schemeClr val="tx1"/>
                          </a:solidFill>
                          <a:effectLst/>
                          <a:latin typeface="Söhne Halbfett" panose="020B0303030202060203" pitchFamily="34" charset="77"/>
                          <a:ea typeface="+mn-ea"/>
                          <a:cs typeface="+mn-cs"/>
                        </a:rPr>
                        <a:t>mae'r</a:t>
                      </a:r>
                      <a:r>
                        <a:rPr lang="en-GB" sz="1800" b="1" i="0" kern="1200" dirty="0">
                          <a:solidFill>
                            <a:schemeClr val="tx1"/>
                          </a:solidFill>
                          <a:effectLst/>
                          <a:latin typeface="Söhne Halbfett" panose="020B0303030202060203" pitchFamily="34" charset="77"/>
                          <a:ea typeface="+mn-ea"/>
                          <a:cs typeface="+mn-cs"/>
                        </a:rPr>
                        <a:t> </a:t>
                      </a:r>
                      <a:r>
                        <a:rPr lang="en-GB" sz="1800" b="1" i="0" kern="1200" dirty="0" err="1">
                          <a:solidFill>
                            <a:schemeClr val="tx1"/>
                          </a:solidFill>
                          <a:effectLst/>
                          <a:latin typeface="Söhne Halbfett" panose="020B0303030202060203" pitchFamily="34" charset="77"/>
                          <a:ea typeface="+mn-ea"/>
                          <a:cs typeface="+mn-cs"/>
                        </a:rPr>
                        <a:t>corff</a:t>
                      </a:r>
                      <a:r>
                        <a:rPr lang="en-GB" sz="1800" b="1" i="0" kern="1200" dirty="0">
                          <a:solidFill>
                            <a:schemeClr val="tx1"/>
                          </a:solidFill>
                          <a:effectLst/>
                          <a:latin typeface="Söhne Halbfett" panose="020B0303030202060203" pitchFamily="34" charset="77"/>
                          <a:ea typeface="+mn-ea"/>
                          <a:cs typeface="+mn-cs"/>
                        </a:rPr>
                        <a:t> </a:t>
                      </a:r>
                      <a:r>
                        <a:rPr lang="en-GB" sz="1800" b="1" i="0" kern="1200" dirty="0" err="1">
                          <a:solidFill>
                            <a:schemeClr val="tx1"/>
                          </a:solidFill>
                          <a:effectLst/>
                          <a:latin typeface="Söhne Halbfett" panose="020B0303030202060203" pitchFamily="34" charset="77"/>
                          <a:ea typeface="+mn-ea"/>
                          <a:cs typeface="+mn-cs"/>
                        </a:rPr>
                        <a:t>yn</a:t>
                      </a:r>
                      <a:r>
                        <a:rPr lang="en-GB" sz="1800" b="1" i="0" kern="1200" dirty="0">
                          <a:solidFill>
                            <a:schemeClr val="tx1"/>
                          </a:solidFill>
                          <a:effectLst/>
                          <a:latin typeface="Söhne Halbfett" panose="020B0303030202060203" pitchFamily="34" charset="77"/>
                          <a:ea typeface="+mn-ea"/>
                          <a:cs typeface="+mn-cs"/>
                        </a:rPr>
                        <a:t> </a:t>
                      </a:r>
                      <a:r>
                        <a:rPr lang="en-GB" sz="1800" b="1" i="0" kern="1200" dirty="0" err="1">
                          <a:solidFill>
                            <a:schemeClr val="tx1"/>
                          </a:solidFill>
                          <a:effectLst/>
                          <a:latin typeface="Söhne Halbfett" panose="020B0303030202060203" pitchFamily="34" charset="77"/>
                          <a:ea typeface="+mn-ea"/>
                          <a:cs typeface="+mn-cs"/>
                        </a:rPr>
                        <a:t>echdynnu</a:t>
                      </a:r>
                      <a:r>
                        <a:rPr lang="en-GB" sz="1800" b="1" i="0" kern="1200" dirty="0">
                          <a:solidFill>
                            <a:schemeClr val="tx1"/>
                          </a:solidFill>
                          <a:effectLst/>
                          <a:latin typeface="Söhne Halbfett" panose="020B0303030202060203" pitchFamily="34" charset="77"/>
                          <a:ea typeface="+mn-ea"/>
                          <a:cs typeface="+mn-cs"/>
                        </a:rPr>
                        <a:t> </a:t>
                      </a:r>
                      <a:r>
                        <a:rPr lang="en-GB" sz="1800" b="1" i="0" kern="1200" dirty="0" err="1">
                          <a:solidFill>
                            <a:schemeClr val="tx1"/>
                          </a:solidFill>
                          <a:effectLst/>
                          <a:latin typeface="Söhne Halbfett" panose="020B0303030202060203" pitchFamily="34" charset="77"/>
                          <a:ea typeface="+mn-ea"/>
                          <a:cs typeface="+mn-cs"/>
                        </a:rPr>
                        <a:t>ocsigen</a:t>
                      </a:r>
                      <a:r>
                        <a:rPr lang="en-GB" sz="1800" b="1" i="0" kern="1200" dirty="0">
                          <a:solidFill>
                            <a:schemeClr val="tx1"/>
                          </a:solidFill>
                          <a:effectLst/>
                          <a:latin typeface="Söhne Halbfett" panose="020B0303030202060203" pitchFamily="34" charset="77"/>
                          <a:ea typeface="+mn-ea"/>
                          <a:cs typeface="+mn-cs"/>
                        </a:rPr>
                        <a:t> </a:t>
                      </a:r>
                      <a:r>
                        <a:rPr lang="en-GB" sz="1800" b="1" i="0" kern="1200" dirty="0" err="1">
                          <a:solidFill>
                            <a:schemeClr val="tx1"/>
                          </a:solidFill>
                          <a:effectLst/>
                          <a:latin typeface="Söhne Halbfett" panose="020B0303030202060203" pitchFamily="34" charset="77"/>
                          <a:ea typeface="+mn-ea"/>
                          <a:cs typeface="+mn-cs"/>
                        </a:rPr>
                        <a:t>o'r</a:t>
                      </a:r>
                      <a:r>
                        <a:rPr lang="en-GB" sz="1800" b="1" i="0" kern="1200" dirty="0">
                          <a:solidFill>
                            <a:schemeClr val="tx1"/>
                          </a:solidFill>
                          <a:effectLst/>
                          <a:latin typeface="Söhne Halbfett" panose="020B0303030202060203" pitchFamily="34" charset="77"/>
                          <a:ea typeface="+mn-ea"/>
                          <a:cs typeface="+mn-cs"/>
                        </a:rPr>
                        <a:t> </a:t>
                      </a:r>
                      <a:r>
                        <a:rPr lang="en-GB" sz="1800" b="1" i="0" kern="1200" dirty="0" err="1">
                          <a:solidFill>
                            <a:schemeClr val="tx1"/>
                          </a:solidFill>
                          <a:effectLst/>
                          <a:latin typeface="Söhne Halbfett" panose="020B0303030202060203" pitchFamily="34" charset="77"/>
                          <a:ea typeface="+mn-ea"/>
                          <a:cs typeface="+mn-cs"/>
                        </a:rPr>
                        <a:t>aer</a:t>
                      </a:r>
                      <a:r>
                        <a:rPr lang="en-GB" sz="1800" b="1" i="0" kern="1200" dirty="0">
                          <a:solidFill>
                            <a:schemeClr val="tx1"/>
                          </a:solidFill>
                          <a:effectLst/>
                          <a:latin typeface="Söhne Halbfett" panose="020B0303030202060203" pitchFamily="34" charset="77"/>
                          <a:ea typeface="+mn-ea"/>
                          <a:cs typeface="+mn-cs"/>
                        </a:rPr>
                        <a:t>?​</a:t>
                      </a:r>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14E6FF"/>
                    </a:solidFill>
                  </a:tcPr>
                </a:tc>
                <a:extLst>
                  <a:ext uri="{0D108BD9-81ED-4DB2-BD59-A6C34878D82A}">
                    <a16:rowId xmlns:a16="http://schemas.microsoft.com/office/drawing/2014/main" val="10000"/>
                  </a:ext>
                </a:extLst>
              </a:tr>
              <a:tr h="574712">
                <a:tc>
                  <a:txBody>
                    <a:bodyPr/>
                    <a:lstStyle/>
                    <a:p>
                      <a:pPr algn="ctr">
                        <a:lnSpc>
                          <a:spcPts val="2099"/>
                        </a:lnSpc>
                        <a:defRPr/>
                      </a:pPr>
                      <a:r>
                        <a:rPr lang="en-US" sz="1499">
                          <a:solidFill>
                            <a:srgbClr val="000000"/>
                          </a:solidFill>
                          <a:latin typeface="Söhne 2"/>
                        </a:rPr>
                        <a:t>1</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800" b="0" i="0" u="none" strike="noStrike" kern="1200" dirty="0">
                          <a:solidFill>
                            <a:schemeClr val="tx1"/>
                          </a:solidFill>
                          <a:effectLst/>
                          <a:latin typeface="Söhne Leicht" panose="020B0303030202060203" pitchFamily="34" charset="77"/>
                          <a:ea typeface="+mn-ea"/>
                          <a:cs typeface="+mn-cs"/>
                        </a:rPr>
                        <a:t>Mae </a:t>
                      </a:r>
                      <a:r>
                        <a:rPr lang="en-US" sz="1800" b="0" i="0" u="none" strike="noStrike" kern="1200" dirty="0" err="1">
                          <a:solidFill>
                            <a:schemeClr val="tx1"/>
                          </a:solidFill>
                          <a:effectLst/>
                          <a:latin typeface="Söhne Leicht" panose="020B0303030202060203" pitchFamily="34" charset="77"/>
                          <a:ea typeface="+mn-ea"/>
                          <a:cs typeface="+mn-cs"/>
                        </a:rPr>
                        <a:t>aer</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yn</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mynd</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i</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mewn</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i'r</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ysgyfaint</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trwy'r</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bibell</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wynt</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neu'r</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tracea</a:t>
                      </a:r>
                      <a:r>
                        <a:rPr lang="en-US" sz="1800" b="0" i="0" u="none" strike="noStrike" kern="1200" dirty="0">
                          <a:solidFill>
                            <a:schemeClr val="tx1"/>
                          </a:solidFill>
                          <a:effectLst/>
                          <a:latin typeface="Söhne Leicht" panose="020B0303030202060203" pitchFamily="34" charset="77"/>
                          <a:ea typeface="+mn-ea"/>
                          <a:cs typeface="+mn-cs"/>
                        </a:rPr>
                        <a:t>.</a:t>
                      </a:r>
                      <a:r>
                        <a:rPr lang="en-US" sz="1800" b="0" i="0" kern="1200" dirty="0">
                          <a:solidFill>
                            <a:schemeClr val="tx1"/>
                          </a:solidFill>
                          <a:effectLst/>
                          <a:latin typeface="Söhne Leicht" panose="020B0303030202060203" pitchFamily="34" charset="77"/>
                          <a:ea typeface="+mn-ea"/>
                          <a:cs typeface="+mn-cs"/>
                        </a:rPr>
                        <a:t>​</a:t>
                      </a:r>
                      <a:endParaRPr lang="en-US" sz="1100" b="0" i="0" dirty="0">
                        <a:latin typeface="Söhne Leicht" panose="020B0303030202060203" pitchFamily="34" charset="77"/>
                      </a:endParaRPr>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1"/>
                  </a:ext>
                </a:extLst>
              </a:tr>
              <a:tr h="828352">
                <a:tc>
                  <a:txBody>
                    <a:bodyPr/>
                    <a:lstStyle/>
                    <a:p>
                      <a:pPr algn="ctr">
                        <a:lnSpc>
                          <a:spcPts val="2099"/>
                        </a:lnSpc>
                        <a:defRPr/>
                      </a:pPr>
                      <a:r>
                        <a:rPr lang="en-US" sz="1499">
                          <a:solidFill>
                            <a:srgbClr val="000000"/>
                          </a:solidFill>
                          <a:latin typeface="Söhne 2"/>
                        </a:rPr>
                        <a:t>2</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800" b="0" i="0" u="none" strike="noStrike" kern="1200" dirty="0" err="1">
                          <a:solidFill>
                            <a:schemeClr val="tx1"/>
                          </a:solidFill>
                          <a:effectLst/>
                          <a:latin typeface="Söhne Leicht" panose="020B0303030202060203" pitchFamily="34" charset="77"/>
                          <a:ea typeface="+mn-ea"/>
                          <a:cs typeface="+mn-cs"/>
                        </a:rPr>
                        <a:t>Mae'r</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tracea</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wedi'i</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rannu'n</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ddau</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diwb</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o'r</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enw</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bronci</a:t>
                      </a:r>
                      <a:r>
                        <a:rPr lang="en-US" sz="1800" b="0" i="0" u="none" strike="noStrike" kern="1200" dirty="0">
                          <a:solidFill>
                            <a:schemeClr val="tx1"/>
                          </a:solidFill>
                          <a:effectLst/>
                          <a:latin typeface="Söhne Leicht" panose="020B0303030202060203" pitchFamily="34" charset="77"/>
                          <a:ea typeface="+mn-ea"/>
                          <a:cs typeface="+mn-cs"/>
                        </a:rPr>
                        <a:t>.</a:t>
                      </a:r>
                      <a:r>
                        <a:rPr lang="en-US" sz="1800" b="0" i="0" kern="1200" dirty="0">
                          <a:solidFill>
                            <a:schemeClr val="tx1"/>
                          </a:solidFill>
                          <a:effectLst/>
                          <a:latin typeface="Söhne Leicht" panose="020B0303030202060203" pitchFamily="34" charset="77"/>
                          <a:ea typeface="+mn-ea"/>
                          <a:cs typeface="+mn-cs"/>
                        </a:rPr>
                        <a:t>​</a:t>
                      </a:r>
                      <a:endParaRPr lang="en-US" sz="1100" b="0" i="0" dirty="0">
                        <a:latin typeface="Söhne Leicht" panose="020B0303030202060203" pitchFamily="34" charset="77"/>
                      </a:endParaRPr>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2"/>
                  </a:ext>
                </a:extLst>
              </a:tr>
              <a:tr h="574712">
                <a:tc>
                  <a:txBody>
                    <a:bodyPr/>
                    <a:lstStyle/>
                    <a:p>
                      <a:pPr algn="ctr">
                        <a:lnSpc>
                          <a:spcPts val="2099"/>
                        </a:lnSpc>
                        <a:defRPr/>
                      </a:pPr>
                      <a:r>
                        <a:rPr lang="en-US" sz="1499">
                          <a:solidFill>
                            <a:srgbClr val="000000"/>
                          </a:solidFill>
                          <a:latin typeface="Söhne 2"/>
                        </a:rPr>
                        <a:t>3</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800" b="0" i="0" u="none" strike="noStrike" kern="1200" dirty="0" err="1">
                          <a:solidFill>
                            <a:schemeClr val="tx1"/>
                          </a:solidFill>
                          <a:effectLst/>
                          <a:latin typeface="Söhne Leicht" panose="020B0303030202060203" pitchFamily="34" charset="77"/>
                          <a:ea typeface="+mn-ea"/>
                          <a:cs typeface="+mn-cs"/>
                        </a:rPr>
                        <a:t>Mae'r</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bronci</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wedyn</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yn</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rhannu'n</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lawer</a:t>
                      </a:r>
                      <a:r>
                        <a:rPr lang="en-US" sz="1800" b="0" i="0" u="none" strike="noStrike" kern="1200" dirty="0">
                          <a:solidFill>
                            <a:schemeClr val="tx1"/>
                          </a:solidFill>
                          <a:effectLst/>
                          <a:latin typeface="Söhne Leicht" panose="020B0303030202060203" pitchFamily="34" charset="77"/>
                          <a:ea typeface="+mn-ea"/>
                          <a:cs typeface="+mn-cs"/>
                        </a:rPr>
                        <a:t> o </a:t>
                      </a:r>
                      <a:r>
                        <a:rPr lang="en-US" sz="1800" b="0" i="0" u="none" strike="noStrike" kern="1200" dirty="0" err="1">
                          <a:solidFill>
                            <a:schemeClr val="tx1"/>
                          </a:solidFill>
                          <a:effectLst/>
                          <a:latin typeface="Söhne Leicht" panose="020B0303030202060203" pitchFamily="34" charset="77"/>
                          <a:ea typeface="+mn-ea"/>
                          <a:cs typeface="+mn-cs"/>
                        </a:rPr>
                        <a:t>diwbiau</a:t>
                      </a:r>
                      <a:r>
                        <a:rPr lang="en-US" sz="1800" b="0" i="0" u="none" strike="noStrike" kern="1200" dirty="0">
                          <a:solidFill>
                            <a:schemeClr val="tx1"/>
                          </a:solidFill>
                          <a:effectLst/>
                          <a:latin typeface="Söhne Leicht" panose="020B0303030202060203" pitchFamily="34" charset="77"/>
                          <a:ea typeface="+mn-ea"/>
                          <a:cs typeface="+mn-cs"/>
                        </a:rPr>
                        <a:t> a </a:t>
                      </a:r>
                      <a:r>
                        <a:rPr lang="en-US" sz="1800" b="0" i="0" u="none" strike="noStrike" kern="1200" dirty="0" err="1">
                          <a:solidFill>
                            <a:schemeClr val="tx1"/>
                          </a:solidFill>
                          <a:effectLst/>
                          <a:latin typeface="Söhne Leicht" panose="020B0303030202060203" pitchFamily="34" charset="77"/>
                          <a:ea typeface="+mn-ea"/>
                          <a:cs typeface="+mn-cs"/>
                        </a:rPr>
                        <a:t>elwir</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yn</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fronciolynnau</a:t>
                      </a:r>
                      <a:r>
                        <a:rPr lang="en-US" sz="1800" b="0" i="0" u="none" strike="noStrike" kern="1200" dirty="0">
                          <a:solidFill>
                            <a:schemeClr val="tx1"/>
                          </a:solidFill>
                          <a:effectLst/>
                          <a:latin typeface="Söhne Leicht" panose="020B0303030202060203" pitchFamily="34" charset="77"/>
                          <a:ea typeface="+mn-ea"/>
                          <a:cs typeface="+mn-cs"/>
                        </a:rPr>
                        <a:t>.</a:t>
                      </a:r>
                      <a:r>
                        <a:rPr lang="en-US" sz="1800" b="0" i="0" kern="1200" dirty="0">
                          <a:solidFill>
                            <a:schemeClr val="tx1"/>
                          </a:solidFill>
                          <a:effectLst/>
                          <a:latin typeface="Söhne Leicht" panose="020B0303030202060203" pitchFamily="34" charset="77"/>
                          <a:ea typeface="+mn-ea"/>
                          <a:cs typeface="+mn-cs"/>
                        </a:rPr>
                        <a:t>​</a:t>
                      </a:r>
                      <a:endParaRPr lang="en-US" sz="1100" b="0" i="0" dirty="0">
                        <a:latin typeface="Söhne Leicht" panose="020B0303030202060203" pitchFamily="34" charset="77"/>
                      </a:endParaRPr>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3"/>
                  </a:ext>
                </a:extLst>
              </a:tr>
              <a:tr h="833333">
                <a:tc>
                  <a:txBody>
                    <a:bodyPr/>
                    <a:lstStyle/>
                    <a:p>
                      <a:pPr algn="ctr">
                        <a:lnSpc>
                          <a:spcPts val="2099"/>
                        </a:lnSpc>
                        <a:defRPr/>
                      </a:pPr>
                      <a:r>
                        <a:rPr lang="en-US" sz="1499">
                          <a:solidFill>
                            <a:srgbClr val="000000"/>
                          </a:solidFill>
                          <a:latin typeface="Söhne 2"/>
                        </a:rPr>
                        <a:t>4</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800" b="0" i="0" u="none" strike="noStrike" kern="1200" dirty="0" err="1">
                          <a:solidFill>
                            <a:schemeClr val="tx1"/>
                          </a:solidFill>
                          <a:effectLst/>
                          <a:latin typeface="Söhne Leicht" panose="020B0303030202060203" pitchFamily="34" charset="77"/>
                          <a:ea typeface="+mn-ea"/>
                          <a:cs typeface="+mn-cs"/>
                        </a:rPr>
                        <a:t>Mae'r</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bronciolynnau</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yn</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rhannu'n</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sachau</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aer</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o'r</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enw</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alfeoli</a:t>
                      </a:r>
                      <a:r>
                        <a:rPr lang="en-US" sz="1800" b="0" i="0" u="none" strike="noStrike" kern="1200" dirty="0">
                          <a:solidFill>
                            <a:schemeClr val="tx1"/>
                          </a:solidFill>
                          <a:effectLst/>
                          <a:latin typeface="Söhne Leicht" panose="020B0303030202060203" pitchFamily="34" charset="77"/>
                          <a:ea typeface="+mn-ea"/>
                          <a:cs typeface="+mn-cs"/>
                        </a:rPr>
                        <a:t>. Yn </a:t>
                      </a:r>
                      <a:r>
                        <a:rPr lang="en-US" sz="1800" b="0" i="0" u="none" strike="noStrike" kern="1200" dirty="0" err="1">
                          <a:solidFill>
                            <a:schemeClr val="tx1"/>
                          </a:solidFill>
                          <a:effectLst/>
                          <a:latin typeface="Söhne Leicht" panose="020B0303030202060203" pitchFamily="34" charset="77"/>
                          <a:ea typeface="+mn-ea"/>
                          <a:cs typeface="+mn-cs"/>
                        </a:rPr>
                        <a:t>gyffredinol</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mae'r</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ysgyfaint</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yn</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cynnwys</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miliynau</a:t>
                      </a:r>
                      <a:r>
                        <a:rPr lang="en-US" sz="1800" b="0" i="0" u="none" strike="noStrike" kern="1200" dirty="0">
                          <a:solidFill>
                            <a:schemeClr val="tx1"/>
                          </a:solidFill>
                          <a:effectLst/>
                          <a:latin typeface="Söhne Leicht" panose="020B0303030202060203" pitchFamily="34" charset="77"/>
                          <a:ea typeface="+mn-ea"/>
                          <a:cs typeface="+mn-cs"/>
                        </a:rPr>
                        <a:t> o </a:t>
                      </a:r>
                      <a:r>
                        <a:rPr lang="en-US" sz="1800" b="0" i="0" u="none" strike="noStrike" kern="1200" dirty="0" err="1">
                          <a:solidFill>
                            <a:schemeClr val="tx1"/>
                          </a:solidFill>
                          <a:effectLst/>
                          <a:latin typeface="Söhne Leicht" panose="020B0303030202060203" pitchFamily="34" charset="77"/>
                          <a:ea typeface="+mn-ea"/>
                          <a:cs typeface="+mn-cs"/>
                        </a:rPr>
                        <a:t>alfeoli</a:t>
                      </a:r>
                      <a:r>
                        <a:rPr lang="en-US" sz="1800" b="0" i="0" u="none" strike="noStrike" kern="1200" dirty="0">
                          <a:solidFill>
                            <a:schemeClr val="tx1"/>
                          </a:solidFill>
                          <a:effectLst/>
                          <a:latin typeface="Söhne Leicht" panose="020B0303030202060203" pitchFamily="34" charset="77"/>
                          <a:ea typeface="+mn-ea"/>
                          <a:cs typeface="+mn-cs"/>
                        </a:rPr>
                        <a:t>.</a:t>
                      </a:r>
                      <a:r>
                        <a:rPr lang="en-US" sz="1800" b="0" i="0" kern="1200" dirty="0">
                          <a:solidFill>
                            <a:schemeClr val="tx1"/>
                          </a:solidFill>
                          <a:effectLst/>
                          <a:latin typeface="Söhne Leicht" panose="020B0303030202060203" pitchFamily="34" charset="77"/>
                          <a:ea typeface="+mn-ea"/>
                          <a:cs typeface="+mn-cs"/>
                        </a:rPr>
                        <a:t>​</a:t>
                      </a:r>
                      <a:endParaRPr lang="en-US" sz="1100" b="0" i="0" dirty="0">
                        <a:latin typeface="Söhne Leicht" panose="020B0303030202060203" pitchFamily="34" charset="77"/>
                      </a:endParaRPr>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4"/>
                  </a:ext>
                </a:extLst>
              </a:tr>
              <a:tr h="833333">
                <a:tc>
                  <a:txBody>
                    <a:bodyPr/>
                    <a:lstStyle/>
                    <a:p>
                      <a:pPr algn="ctr">
                        <a:lnSpc>
                          <a:spcPts val="2099"/>
                        </a:lnSpc>
                        <a:defRPr/>
                      </a:pPr>
                      <a:r>
                        <a:rPr lang="en-US" sz="1499">
                          <a:solidFill>
                            <a:srgbClr val="000000"/>
                          </a:solidFill>
                          <a:latin typeface="Söhne 2"/>
                        </a:rPr>
                        <a:t>5</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800" b="0" i="0" u="none" strike="noStrike" kern="1200" dirty="0">
                          <a:solidFill>
                            <a:schemeClr val="tx1"/>
                          </a:solidFill>
                          <a:effectLst/>
                          <a:latin typeface="Söhne Leicht" panose="020B0303030202060203" pitchFamily="34" charset="77"/>
                          <a:ea typeface="+mn-ea"/>
                          <a:cs typeface="+mn-cs"/>
                        </a:rPr>
                        <a:t>Mae </a:t>
                      </a:r>
                      <a:r>
                        <a:rPr lang="en-US" sz="1800" b="0" i="0" u="none" strike="noStrike" kern="1200" dirty="0" err="1">
                          <a:solidFill>
                            <a:schemeClr val="tx1"/>
                          </a:solidFill>
                          <a:effectLst/>
                          <a:latin typeface="Söhne Leicht" panose="020B0303030202060203" pitchFamily="34" charset="77"/>
                          <a:ea typeface="+mn-ea"/>
                          <a:cs typeface="+mn-cs"/>
                        </a:rPr>
                        <a:t>rhwydwaith</a:t>
                      </a:r>
                      <a:r>
                        <a:rPr lang="en-US" sz="1800" b="0" i="0" u="none" strike="noStrike" kern="1200" dirty="0">
                          <a:solidFill>
                            <a:schemeClr val="tx1"/>
                          </a:solidFill>
                          <a:effectLst/>
                          <a:latin typeface="Söhne Leicht" panose="020B0303030202060203" pitchFamily="34" charset="77"/>
                          <a:ea typeface="+mn-ea"/>
                          <a:cs typeface="+mn-cs"/>
                        </a:rPr>
                        <a:t> o </a:t>
                      </a:r>
                      <a:r>
                        <a:rPr lang="en-US" sz="1800" b="0" i="0" u="none" strike="noStrike" kern="1200" dirty="0" err="1">
                          <a:solidFill>
                            <a:schemeClr val="tx1"/>
                          </a:solidFill>
                          <a:effectLst/>
                          <a:latin typeface="Söhne Leicht" panose="020B0303030202060203" pitchFamily="34" charset="77"/>
                          <a:ea typeface="+mn-ea"/>
                          <a:cs typeface="+mn-cs"/>
                        </a:rPr>
                        <a:t>gapilarïau</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yn</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amgylchynu'r</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alfeoli</a:t>
                      </a:r>
                      <a:r>
                        <a:rPr lang="en-US" sz="1800" b="0" i="0" u="none" strike="noStrike" kern="1200" dirty="0">
                          <a:solidFill>
                            <a:schemeClr val="tx1"/>
                          </a:solidFill>
                          <a:effectLst/>
                          <a:latin typeface="Söhne Leicht" panose="020B0303030202060203" pitchFamily="34" charset="77"/>
                          <a:ea typeface="+mn-ea"/>
                          <a:cs typeface="+mn-cs"/>
                        </a:rPr>
                        <a:t> ac </a:t>
                      </a:r>
                      <a:r>
                        <a:rPr lang="en-US" sz="1800" b="0" i="0" u="none" strike="noStrike" kern="1200" dirty="0" err="1">
                          <a:solidFill>
                            <a:schemeClr val="tx1"/>
                          </a:solidFill>
                          <a:effectLst/>
                          <a:latin typeface="Söhne Leicht" panose="020B0303030202060203" pitchFamily="34" charset="77"/>
                          <a:ea typeface="+mn-ea"/>
                          <a:cs typeface="+mn-cs"/>
                        </a:rPr>
                        <a:t>yn</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caniatáu</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i</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ocsigen</a:t>
                      </a:r>
                      <a:r>
                        <a:rPr lang="en-US" sz="1800" b="0" i="0" u="none" strike="noStrike" kern="1200" dirty="0">
                          <a:solidFill>
                            <a:schemeClr val="tx1"/>
                          </a:solidFill>
                          <a:effectLst/>
                          <a:latin typeface="Söhne Leicht" panose="020B0303030202060203" pitchFamily="34" charset="77"/>
                          <a:ea typeface="+mn-ea"/>
                          <a:cs typeface="+mn-cs"/>
                        </a:rPr>
                        <a:t> a </a:t>
                      </a:r>
                      <a:r>
                        <a:rPr lang="en-US" sz="1800" b="0" i="0" u="none" strike="noStrike" kern="1200" dirty="0" err="1">
                          <a:solidFill>
                            <a:schemeClr val="tx1"/>
                          </a:solidFill>
                          <a:effectLst/>
                          <a:latin typeface="Söhne Leicht" panose="020B0303030202060203" pitchFamily="34" charset="77"/>
                          <a:ea typeface="+mn-ea"/>
                          <a:cs typeface="+mn-cs"/>
                        </a:rPr>
                        <a:t>charbon</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deuocsid</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gael</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eu</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cyfnewid</a:t>
                      </a:r>
                      <a:r>
                        <a:rPr lang="en-US" sz="1800" b="0" i="0" u="none" strike="noStrike" kern="1200" dirty="0">
                          <a:solidFill>
                            <a:schemeClr val="tx1"/>
                          </a:solidFill>
                          <a:effectLst/>
                          <a:latin typeface="Söhne Leicht" panose="020B0303030202060203" pitchFamily="34" charset="77"/>
                          <a:ea typeface="+mn-ea"/>
                          <a:cs typeface="+mn-cs"/>
                        </a:rPr>
                        <a:t>.</a:t>
                      </a:r>
                      <a:r>
                        <a:rPr lang="en-US" sz="1800" b="0" i="0" kern="1200" dirty="0">
                          <a:solidFill>
                            <a:schemeClr val="tx1"/>
                          </a:solidFill>
                          <a:effectLst/>
                          <a:latin typeface="Söhne Leicht" panose="020B0303030202060203" pitchFamily="34" charset="77"/>
                          <a:ea typeface="+mn-ea"/>
                          <a:cs typeface="+mn-cs"/>
                        </a:rPr>
                        <a:t>​</a:t>
                      </a:r>
                      <a:endParaRPr lang="en-US" sz="1100" b="0" i="0" dirty="0">
                        <a:latin typeface="Söhne Leicht" panose="020B0303030202060203" pitchFamily="34" charset="77"/>
                      </a:endParaRPr>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5"/>
                  </a:ext>
                </a:extLst>
              </a:tr>
              <a:tr h="833333">
                <a:tc>
                  <a:txBody>
                    <a:bodyPr/>
                    <a:lstStyle/>
                    <a:p>
                      <a:pPr algn="ctr">
                        <a:lnSpc>
                          <a:spcPts val="2099"/>
                        </a:lnSpc>
                        <a:defRPr/>
                      </a:pPr>
                      <a:r>
                        <a:rPr lang="en-US" sz="1499">
                          <a:solidFill>
                            <a:srgbClr val="000000"/>
                          </a:solidFill>
                          <a:latin typeface="Söhne 2"/>
                        </a:rPr>
                        <a:t>6</a:t>
                      </a:r>
                      <a:endParaRPr lang="en-US" sz="1100"/>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tc>
                  <a:txBody>
                    <a:bodyPr/>
                    <a:lstStyle/>
                    <a:p>
                      <a:pPr algn="ctr">
                        <a:lnSpc>
                          <a:spcPts val="2099"/>
                        </a:lnSpc>
                        <a:defRPr/>
                      </a:pPr>
                      <a:r>
                        <a:rPr lang="en-US" sz="1800" b="0" i="0" u="none" strike="noStrike" kern="1200" dirty="0">
                          <a:solidFill>
                            <a:schemeClr val="tx1"/>
                          </a:solidFill>
                          <a:effectLst/>
                          <a:latin typeface="Söhne Leicht" panose="020B0303030202060203" pitchFamily="34" charset="77"/>
                          <a:ea typeface="+mn-ea"/>
                          <a:cs typeface="+mn-cs"/>
                        </a:rPr>
                        <a:t>Yr </a:t>
                      </a:r>
                      <a:r>
                        <a:rPr lang="en-US" sz="1800" b="0" i="0" u="none" strike="noStrike" kern="1200" dirty="0" err="1">
                          <a:solidFill>
                            <a:schemeClr val="tx1"/>
                          </a:solidFill>
                          <a:effectLst/>
                          <a:latin typeface="Söhne Leicht" panose="020B0303030202060203" pitchFamily="34" charset="77"/>
                          <a:ea typeface="+mn-ea"/>
                          <a:cs typeface="+mn-cs"/>
                        </a:rPr>
                        <a:t>enw</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ar</a:t>
                      </a:r>
                      <a:r>
                        <a:rPr lang="en-US" sz="1800" b="0" i="0" u="none" strike="noStrike" kern="1200" dirty="0">
                          <a:solidFill>
                            <a:schemeClr val="tx1"/>
                          </a:solidFill>
                          <a:effectLst/>
                          <a:latin typeface="Söhne Leicht" panose="020B0303030202060203" pitchFamily="34" charset="77"/>
                          <a:ea typeface="+mn-ea"/>
                          <a:cs typeface="+mn-cs"/>
                        </a:rPr>
                        <a:t> y broses o </a:t>
                      </a:r>
                      <a:r>
                        <a:rPr lang="en-US" sz="1800" b="0" i="0" u="none" strike="noStrike" kern="1200" dirty="0" err="1">
                          <a:solidFill>
                            <a:schemeClr val="tx1"/>
                          </a:solidFill>
                          <a:effectLst/>
                          <a:latin typeface="Söhne Leicht" panose="020B0303030202060203" pitchFamily="34" charset="77"/>
                          <a:ea typeface="+mn-ea"/>
                          <a:cs typeface="+mn-cs"/>
                        </a:rPr>
                        <a:t>gyfnewid</a:t>
                      </a:r>
                      <a:r>
                        <a:rPr lang="en-US" sz="1800" b="0" i="0" u="none" strike="noStrike" kern="1200" dirty="0">
                          <a:solidFill>
                            <a:schemeClr val="tx1"/>
                          </a:solidFill>
                          <a:effectLst/>
                          <a:latin typeface="Söhne Leicht" panose="020B0303030202060203" pitchFamily="34" charset="77"/>
                          <a:ea typeface="+mn-ea"/>
                          <a:cs typeface="+mn-cs"/>
                        </a:rPr>
                        <a:t> y </a:t>
                      </a:r>
                      <a:r>
                        <a:rPr lang="en-US" sz="1800" b="0" i="0" u="none" strike="noStrike" kern="1200" dirty="0" err="1">
                          <a:solidFill>
                            <a:schemeClr val="tx1"/>
                          </a:solidFill>
                          <a:effectLst/>
                          <a:latin typeface="Söhne Leicht" panose="020B0303030202060203" pitchFamily="34" charset="77"/>
                          <a:ea typeface="+mn-ea"/>
                          <a:cs typeface="+mn-cs"/>
                        </a:rPr>
                        <a:t>ddau</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nwy</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hyn</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yw</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trylediad</a:t>
                      </a:r>
                      <a:r>
                        <a:rPr lang="en-US" sz="1800" b="0" i="0" u="none" strike="noStrike" kern="1200" dirty="0">
                          <a:solidFill>
                            <a:schemeClr val="tx1"/>
                          </a:solidFill>
                          <a:effectLst/>
                          <a:latin typeface="Söhne Leicht" panose="020B0303030202060203" pitchFamily="34" charset="77"/>
                          <a:ea typeface="+mn-ea"/>
                          <a:cs typeface="+mn-cs"/>
                        </a:rPr>
                        <a:t> ac </a:t>
                      </a:r>
                      <a:r>
                        <a:rPr lang="en-US" sz="1800" b="0" i="0" u="none" strike="noStrike" kern="1200" dirty="0" err="1">
                          <a:solidFill>
                            <a:schemeClr val="tx1"/>
                          </a:solidFill>
                          <a:effectLst/>
                          <a:latin typeface="Söhne Leicht" panose="020B0303030202060203" pitchFamily="34" charset="77"/>
                          <a:ea typeface="+mn-ea"/>
                          <a:cs typeface="+mn-cs"/>
                        </a:rPr>
                        <a:t>mae'r</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moleciwlau</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ocsigen</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yn</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cael</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eu</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cario</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gan</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gelloedd</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gwaed</a:t>
                      </a:r>
                      <a:r>
                        <a:rPr lang="en-US" sz="1800" b="0" i="0" u="none" strike="noStrike" kern="1200" dirty="0">
                          <a:solidFill>
                            <a:schemeClr val="tx1"/>
                          </a:solidFill>
                          <a:effectLst/>
                          <a:latin typeface="Söhne Leicht" panose="020B0303030202060203" pitchFamily="34" charset="77"/>
                          <a:ea typeface="+mn-ea"/>
                          <a:cs typeface="+mn-cs"/>
                        </a:rPr>
                        <a:t> </a:t>
                      </a:r>
                      <a:r>
                        <a:rPr lang="en-US" sz="1800" b="0" i="0" u="none" strike="noStrike" kern="1200" dirty="0" err="1">
                          <a:solidFill>
                            <a:schemeClr val="tx1"/>
                          </a:solidFill>
                          <a:effectLst/>
                          <a:latin typeface="Söhne Leicht" panose="020B0303030202060203" pitchFamily="34" charset="77"/>
                          <a:ea typeface="+mn-ea"/>
                          <a:cs typeface="+mn-cs"/>
                        </a:rPr>
                        <a:t>coch</a:t>
                      </a:r>
                      <a:r>
                        <a:rPr lang="en-US" sz="1800" b="0" i="0" u="none" strike="noStrike" kern="1200" dirty="0">
                          <a:solidFill>
                            <a:schemeClr val="tx1"/>
                          </a:solidFill>
                          <a:effectLst/>
                          <a:latin typeface="Söhne Leicht" panose="020B0303030202060203" pitchFamily="34" charset="77"/>
                          <a:ea typeface="+mn-ea"/>
                          <a:cs typeface="+mn-cs"/>
                        </a:rPr>
                        <a:t>.</a:t>
                      </a:r>
                      <a:r>
                        <a:rPr lang="en-US" sz="1800" b="0" i="0" kern="1200" dirty="0">
                          <a:solidFill>
                            <a:schemeClr val="tx1"/>
                          </a:solidFill>
                          <a:effectLst/>
                          <a:latin typeface="Söhne Leicht" panose="020B0303030202060203" pitchFamily="34" charset="77"/>
                          <a:ea typeface="+mn-ea"/>
                          <a:cs typeface="+mn-cs"/>
                        </a:rPr>
                        <a:t>​</a:t>
                      </a:r>
                      <a:endParaRPr lang="en-US" sz="1100" b="0" i="0" dirty="0">
                        <a:latin typeface="Söhne Leicht" panose="020B0303030202060203" pitchFamily="34" charset="77"/>
                      </a:endParaRPr>
                    </a:p>
                  </a:txBody>
                  <a:tcPr marL="133350" marR="133350" marT="133350" marB="133350" anchor="ctr">
                    <a:lnL w="19050" cap="flat" cmpd="sng" algn="ctr">
                      <a:solidFill>
                        <a:srgbClr val="FF3EB5"/>
                      </a:solidFill>
                      <a:prstDash val="sysDot"/>
                      <a:round/>
                      <a:headEnd type="none" w="med" len="med"/>
                      <a:tailEnd type="none" w="med" len="med"/>
                    </a:lnL>
                    <a:lnR w="19050" cap="flat" cmpd="sng" algn="ctr">
                      <a:solidFill>
                        <a:srgbClr val="FF3EB5"/>
                      </a:solidFill>
                      <a:prstDash val="sysDot"/>
                      <a:round/>
                      <a:headEnd type="none" w="med" len="med"/>
                      <a:tailEnd type="none" w="med" len="med"/>
                    </a:lnR>
                    <a:lnT w="19050" cap="flat" cmpd="sng" algn="ctr">
                      <a:solidFill>
                        <a:srgbClr val="FF3EB5"/>
                      </a:solidFill>
                      <a:prstDash val="sysDot"/>
                      <a:round/>
                      <a:headEnd type="none" w="med" len="med"/>
                      <a:tailEnd type="none" w="med" len="med"/>
                    </a:lnT>
                    <a:lnB w="19050" cap="flat" cmpd="sng" algn="ctr">
                      <a:solidFill>
                        <a:srgbClr val="FF3EB5"/>
                      </a:solidFill>
                      <a:prstDash val="sysDot"/>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grpSp>
        <p:nvGrpSpPr>
          <p:cNvPr id="3" name="Group 3"/>
          <p:cNvGrpSpPr/>
          <p:nvPr/>
        </p:nvGrpSpPr>
        <p:grpSpPr>
          <a:xfrm>
            <a:off x="685800" y="381000"/>
            <a:ext cx="4114801" cy="929539"/>
            <a:chOff x="0" y="0"/>
            <a:chExt cx="8103380" cy="1239385"/>
          </a:xfrm>
        </p:grpSpPr>
        <p:sp>
          <p:nvSpPr>
            <p:cNvPr id="4" name="Freeform 4"/>
            <p:cNvSpPr/>
            <p:nvPr/>
          </p:nvSpPr>
          <p:spPr>
            <a:xfrm>
              <a:off x="0" y="13127"/>
              <a:ext cx="5347932" cy="1226259"/>
            </a:xfrm>
            <a:custGeom>
              <a:avLst/>
              <a:gdLst/>
              <a:ahLst/>
              <a:cxnLst/>
              <a:rect l="l" t="t" r="r" b="b"/>
              <a:pathLst>
                <a:path w="5347932" h="1226259">
                  <a:moveTo>
                    <a:pt x="0" y="0"/>
                  </a:moveTo>
                  <a:lnTo>
                    <a:pt x="5347932" y="0"/>
                  </a:lnTo>
                  <a:lnTo>
                    <a:pt x="5347932" y="1226258"/>
                  </a:lnTo>
                  <a:lnTo>
                    <a:pt x="0" y="1226258"/>
                  </a:lnTo>
                  <a:lnTo>
                    <a:pt x="0" y="0"/>
                  </a:lnTo>
                  <a:close/>
                </a:path>
              </a:pathLst>
            </a:custGeom>
            <a:blipFill>
              <a:blip r:embed="rId2"/>
              <a:stretch>
                <a:fillRect r="-9614"/>
              </a:stretch>
            </a:blipFill>
          </p:spPr>
          <p:txBody>
            <a:bodyPr/>
            <a:lstStyle/>
            <a:p>
              <a:endParaRPr lang="en-US"/>
            </a:p>
          </p:txBody>
        </p:sp>
        <p:sp>
          <p:nvSpPr>
            <p:cNvPr id="5" name="Freeform 5"/>
            <p:cNvSpPr/>
            <p:nvPr/>
          </p:nvSpPr>
          <p:spPr>
            <a:xfrm>
              <a:off x="5334805" y="0"/>
              <a:ext cx="2768575" cy="1226259"/>
            </a:xfrm>
            <a:custGeom>
              <a:avLst/>
              <a:gdLst/>
              <a:ahLst/>
              <a:cxnLst/>
              <a:rect l="l" t="t" r="r" b="b"/>
              <a:pathLst>
                <a:path w="2768575" h="1226259">
                  <a:moveTo>
                    <a:pt x="0" y="0"/>
                  </a:moveTo>
                  <a:lnTo>
                    <a:pt x="2768575" y="0"/>
                  </a:lnTo>
                  <a:lnTo>
                    <a:pt x="2768575" y="1226259"/>
                  </a:lnTo>
                  <a:lnTo>
                    <a:pt x="0" y="1226259"/>
                  </a:lnTo>
                  <a:lnTo>
                    <a:pt x="0" y="0"/>
                  </a:lnTo>
                  <a:close/>
                </a:path>
              </a:pathLst>
            </a:custGeom>
            <a:blipFill>
              <a:blip r:embed="rId2"/>
              <a:stretch>
                <a:fillRect l="-111737"/>
              </a:stretch>
            </a:blipFill>
          </p:spPr>
          <p:txBody>
            <a:bodyPr/>
            <a:lstStyle/>
            <a:p>
              <a:endParaRPr lang="en-US"/>
            </a:p>
          </p:txBody>
        </p:sp>
      </p:grpSp>
      <p:sp>
        <p:nvSpPr>
          <p:cNvPr id="6" name="TextBox 6"/>
          <p:cNvSpPr txBox="1"/>
          <p:nvPr/>
        </p:nvSpPr>
        <p:spPr>
          <a:xfrm>
            <a:off x="990601" y="336409"/>
            <a:ext cx="3810000" cy="849015"/>
          </a:xfrm>
          <a:prstGeom prst="rect">
            <a:avLst/>
          </a:prstGeom>
        </p:spPr>
        <p:txBody>
          <a:bodyPr wrap="square" lIns="0" tIns="0" rIns="0" bIns="0" rtlCol="0" anchor="t">
            <a:spAutoFit/>
          </a:bodyPr>
          <a:lstStyle/>
          <a:p>
            <a:pPr>
              <a:lnSpc>
                <a:spcPts val="7533"/>
              </a:lnSpc>
            </a:pPr>
            <a:r>
              <a:rPr lang="en-US" sz="4400" b="1" dirty="0">
                <a:latin typeface="Söhne Halbfett" panose="020B0303030202060203" pitchFamily="34" charset="77"/>
              </a:rPr>
              <a:t>Y </a:t>
            </a:r>
            <a:r>
              <a:rPr lang="en-US" sz="4400" b="1" dirty="0" err="1">
                <a:latin typeface="Söhne Halbfett" panose="020B0303030202060203" pitchFamily="34" charset="77"/>
              </a:rPr>
              <a:t>drefn</a:t>
            </a:r>
            <a:r>
              <a:rPr lang="en-US" sz="4400" b="1" dirty="0">
                <a:latin typeface="Söhne Halbfett" panose="020B0303030202060203" pitchFamily="34" charset="77"/>
              </a:rPr>
              <a:t> </a:t>
            </a:r>
            <a:r>
              <a:rPr lang="en-US" sz="4400" b="1" dirty="0" err="1">
                <a:latin typeface="Söhne Halbfett" panose="020B0303030202060203" pitchFamily="34" charset="77"/>
              </a:rPr>
              <a:t>gywir</a:t>
            </a:r>
            <a:r>
              <a:rPr lang="en-US" sz="4400" b="1" dirty="0">
                <a:latin typeface="Söhne Halbfett" panose="020B0303030202060203" pitchFamily="34" charset="77"/>
              </a:rPr>
              <a:t>!​</a:t>
            </a:r>
            <a:endParaRPr lang="en-US" sz="4400" b="1" dirty="0">
              <a:solidFill>
                <a:srgbClr val="000000"/>
              </a:solidFill>
              <a:latin typeface="Söhne Halbfett" panose="020B0303030202060203" pitchFamily="34"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440099"/>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rot="10531876" flipH="1">
            <a:off x="3219667" y="2314255"/>
            <a:ext cx="4981731" cy="2687504"/>
          </a:xfrm>
          <a:custGeom>
            <a:avLst/>
            <a:gdLst/>
            <a:ahLst/>
            <a:cxnLst/>
            <a:rect l="l" t="t" r="r" b="b"/>
            <a:pathLst>
              <a:path w="4981731" h="2951676">
                <a:moveTo>
                  <a:pt x="4981731" y="0"/>
                </a:moveTo>
                <a:lnTo>
                  <a:pt x="0" y="0"/>
                </a:lnTo>
                <a:lnTo>
                  <a:pt x="0" y="2951676"/>
                </a:lnTo>
                <a:lnTo>
                  <a:pt x="4981731" y="2951676"/>
                </a:lnTo>
                <a:lnTo>
                  <a:pt x="498173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3" y="1523198"/>
            <a:ext cx="7418501" cy="1593872"/>
          </a:xfrm>
          <a:custGeom>
            <a:avLst/>
            <a:gdLst/>
            <a:ahLst/>
            <a:cxnLst/>
            <a:rect l="l" t="t" r="r" b="b"/>
            <a:pathLst>
              <a:path w="6527639" h="1811420">
                <a:moveTo>
                  <a:pt x="0" y="0"/>
                </a:moveTo>
                <a:lnTo>
                  <a:pt x="6527639" y="0"/>
                </a:lnTo>
                <a:lnTo>
                  <a:pt x="6527639" y="1811420"/>
                </a:lnTo>
                <a:lnTo>
                  <a:pt x="0" y="18114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6490786" y="4282421"/>
            <a:ext cx="5454231" cy="2800449"/>
          </a:xfrm>
          <a:custGeom>
            <a:avLst/>
            <a:gdLst/>
            <a:ahLst/>
            <a:cxnLst/>
            <a:rect l="l" t="t" r="r" b="b"/>
            <a:pathLst>
              <a:path w="5454231" h="3231632">
                <a:moveTo>
                  <a:pt x="5454230" y="0"/>
                </a:moveTo>
                <a:lnTo>
                  <a:pt x="0" y="0"/>
                </a:lnTo>
                <a:lnTo>
                  <a:pt x="0" y="3231631"/>
                </a:lnTo>
                <a:lnTo>
                  <a:pt x="5454230" y="3231631"/>
                </a:lnTo>
                <a:lnTo>
                  <a:pt x="545423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747515" y="471339"/>
            <a:ext cx="5410200" cy="740011"/>
          </a:xfrm>
          <a:prstGeom prst="rect">
            <a:avLst/>
          </a:prstGeom>
        </p:spPr>
        <p:txBody>
          <a:bodyPr lIns="0" tIns="0" rIns="0" bIns="0" rtlCol="0" anchor="t">
            <a:spAutoFit/>
          </a:bodyPr>
          <a:lstStyle/>
          <a:p>
            <a:pPr>
              <a:lnSpc>
                <a:spcPts val="6160"/>
              </a:lnSpc>
            </a:pPr>
            <a:r>
              <a:rPr lang="en-GB" sz="4400" b="1" dirty="0" err="1">
                <a:solidFill>
                  <a:schemeClr val="bg1"/>
                </a:solidFill>
                <a:latin typeface="Söhne Halbfett" panose="020B0303030202060203" pitchFamily="34" charset="77"/>
              </a:rPr>
              <a:t>Amcanion</a:t>
            </a:r>
            <a:r>
              <a:rPr lang="en-GB" sz="4400" b="1" dirty="0">
                <a:solidFill>
                  <a:schemeClr val="bg1"/>
                </a:solidFill>
                <a:latin typeface="Söhne Halbfett" panose="020B0303030202060203" pitchFamily="34" charset="77"/>
              </a:rPr>
              <a:t> </a:t>
            </a:r>
            <a:r>
              <a:rPr lang="en-GB" sz="4400" b="1" dirty="0" err="1">
                <a:solidFill>
                  <a:schemeClr val="bg1"/>
                </a:solidFill>
                <a:latin typeface="Söhne Halbfett" panose="020B0303030202060203" pitchFamily="34" charset="77"/>
              </a:rPr>
              <a:t>dysgu</a:t>
            </a:r>
            <a:r>
              <a:rPr lang="en-GB" sz="4400" b="1" dirty="0">
                <a:solidFill>
                  <a:schemeClr val="bg1"/>
                </a:solidFill>
                <a:latin typeface="Söhne Halbfett" panose="020B0303030202060203" pitchFamily="34" charset="77"/>
              </a:rPr>
              <a:t>:​</a:t>
            </a:r>
            <a:endParaRPr lang="en-US" sz="4400" b="1" dirty="0">
              <a:solidFill>
                <a:schemeClr val="bg1"/>
              </a:solidFill>
              <a:latin typeface="Söhne Halbfett" panose="020B0303030202060203" pitchFamily="34" charset="77"/>
            </a:endParaRPr>
          </a:p>
        </p:txBody>
      </p:sp>
      <p:sp>
        <p:nvSpPr>
          <p:cNvPr id="9" name="TextBox 9"/>
          <p:cNvSpPr txBox="1"/>
          <p:nvPr/>
        </p:nvSpPr>
        <p:spPr>
          <a:xfrm>
            <a:off x="4038600" y="3824988"/>
            <a:ext cx="3648664" cy="738664"/>
          </a:xfrm>
          <a:prstGeom prst="rect">
            <a:avLst/>
          </a:prstGeom>
        </p:spPr>
        <p:txBody>
          <a:bodyPr wrap="square" lIns="0" tIns="0" rIns="0" bIns="0" rtlCol="0" anchor="t">
            <a:spAutoFit/>
          </a:bodyPr>
          <a:lstStyle/>
          <a:p>
            <a:pPr fontAlgn="base"/>
            <a:r>
              <a:rPr lang="en-US" sz="2400" dirty="0" err="1">
                <a:latin typeface="Söhne Leicht" panose="020B0303030202060203" pitchFamily="34" charset="77"/>
              </a:rPr>
              <a:t>Disgrifio'r</a:t>
            </a:r>
            <a:r>
              <a:rPr lang="en-US" sz="2400" dirty="0">
                <a:latin typeface="Söhne Leicht" panose="020B0303030202060203" pitchFamily="34" charset="77"/>
              </a:rPr>
              <a:t> </a:t>
            </a:r>
            <a:r>
              <a:rPr lang="en-US" sz="2400" dirty="0" err="1">
                <a:latin typeface="Söhne Leicht" panose="020B0303030202060203" pitchFamily="34" charset="77"/>
              </a:rPr>
              <a:t>gwahanol</a:t>
            </a:r>
            <a:r>
              <a:rPr lang="en-US" sz="2400" dirty="0">
                <a:latin typeface="Söhne Leicht" panose="020B0303030202060203" pitchFamily="34" charset="77"/>
              </a:rPr>
              <a:t> </a:t>
            </a:r>
            <a:r>
              <a:rPr lang="en-US" sz="2400" dirty="0" err="1">
                <a:latin typeface="Söhne Leicht" panose="020B0303030202060203" pitchFamily="34" charset="77"/>
              </a:rPr>
              <a:t>fathau</a:t>
            </a:r>
            <a:r>
              <a:rPr lang="en-US" sz="2400" dirty="0">
                <a:latin typeface="Söhne Leicht" panose="020B0303030202060203" pitchFamily="34" charset="77"/>
              </a:rPr>
              <a:t> o </a:t>
            </a:r>
            <a:r>
              <a:rPr lang="en-US" sz="2400" dirty="0" err="1">
                <a:latin typeface="Söhne Leicht" panose="020B0303030202060203" pitchFamily="34" charset="77"/>
              </a:rPr>
              <a:t>lygredd</a:t>
            </a:r>
            <a:r>
              <a:rPr lang="en-US" sz="2400" dirty="0">
                <a:latin typeface="Söhne Leicht" panose="020B0303030202060203" pitchFamily="34" charset="77"/>
              </a:rPr>
              <a:t> </a:t>
            </a:r>
            <a:r>
              <a:rPr lang="en-US" sz="2400" dirty="0" err="1">
                <a:latin typeface="Söhne Leicht" panose="020B0303030202060203" pitchFamily="34" charset="77"/>
              </a:rPr>
              <a:t>aer</a:t>
            </a:r>
            <a:r>
              <a:rPr lang="en-US" sz="2400" dirty="0">
                <a:latin typeface="Söhne Leicht" panose="020B0303030202060203" pitchFamily="34" charset="77"/>
              </a:rPr>
              <a:t>. ​</a:t>
            </a:r>
          </a:p>
        </p:txBody>
      </p:sp>
      <p:sp>
        <p:nvSpPr>
          <p:cNvPr id="10" name="TextBox 10"/>
          <p:cNvSpPr txBox="1"/>
          <p:nvPr/>
        </p:nvSpPr>
        <p:spPr>
          <a:xfrm>
            <a:off x="1349278" y="1928665"/>
            <a:ext cx="5736450" cy="738664"/>
          </a:xfrm>
          <a:prstGeom prst="rect">
            <a:avLst/>
          </a:prstGeom>
        </p:spPr>
        <p:txBody>
          <a:bodyPr wrap="square" lIns="0" tIns="0" rIns="0" bIns="0" rtlCol="0" anchor="t">
            <a:spAutoFit/>
          </a:bodyPr>
          <a:lstStyle/>
          <a:p>
            <a:r>
              <a:rPr lang="en-US" sz="2400" dirty="0">
                <a:latin typeface="Söhne Leicht" panose="020B0303030202060203" pitchFamily="34" charset="77"/>
              </a:rPr>
              <a:t>I </a:t>
            </a:r>
            <a:r>
              <a:rPr lang="en-US" sz="2400" dirty="0" err="1">
                <a:latin typeface="Söhne Leicht" panose="020B0303030202060203" pitchFamily="34" charset="77"/>
              </a:rPr>
              <a:t>nodi'r</a:t>
            </a:r>
            <a:r>
              <a:rPr lang="en-US" sz="2400" dirty="0">
                <a:latin typeface="Söhne Leicht" panose="020B0303030202060203" pitchFamily="34" charset="77"/>
              </a:rPr>
              <a:t> </a:t>
            </a:r>
            <a:r>
              <a:rPr lang="en-US" sz="2400" dirty="0" err="1">
                <a:latin typeface="Söhne Leicht" panose="020B0303030202060203" pitchFamily="34" charset="77"/>
              </a:rPr>
              <a:t>gwahanol</a:t>
            </a:r>
            <a:r>
              <a:rPr lang="en-US" sz="2400" dirty="0">
                <a:latin typeface="Söhne Leicht" panose="020B0303030202060203" pitchFamily="34" charset="77"/>
              </a:rPr>
              <a:t> </a:t>
            </a:r>
            <a:r>
              <a:rPr lang="en-US" sz="2400" dirty="0" err="1">
                <a:latin typeface="Söhne Leicht" panose="020B0303030202060203" pitchFamily="34" charset="77"/>
              </a:rPr>
              <a:t>gamau</a:t>
            </a:r>
            <a:r>
              <a:rPr lang="en-US" sz="2400" dirty="0">
                <a:latin typeface="Söhne Leicht" panose="020B0303030202060203" pitchFamily="34" charset="77"/>
              </a:rPr>
              <a:t> o </a:t>
            </a:r>
            <a:r>
              <a:rPr lang="en-US" sz="2400" dirty="0" err="1">
                <a:latin typeface="Söhne Leicht" panose="020B0303030202060203" pitchFamily="34" charset="77"/>
              </a:rPr>
              <a:t>sut</a:t>
            </a:r>
            <a:r>
              <a:rPr lang="en-US" sz="2400" dirty="0">
                <a:latin typeface="Söhne Leicht" panose="020B0303030202060203" pitchFamily="34" charset="77"/>
              </a:rPr>
              <a:t> </a:t>
            </a:r>
            <a:r>
              <a:rPr lang="en-US" sz="2400" dirty="0" err="1">
                <a:latin typeface="Söhne Leicht" panose="020B0303030202060203" pitchFamily="34" charset="77"/>
              </a:rPr>
              <a:t>mae'r</a:t>
            </a:r>
            <a:r>
              <a:rPr lang="en-US" sz="2400" dirty="0">
                <a:latin typeface="Söhne Leicht" panose="020B0303030202060203" pitchFamily="34" charset="77"/>
              </a:rPr>
              <a:t> </a:t>
            </a:r>
            <a:r>
              <a:rPr lang="en-US" sz="2400" dirty="0" err="1">
                <a:latin typeface="Söhne Leicht" panose="020B0303030202060203" pitchFamily="34" charset="77"/>
              </a:rPr>
              <a:t>corff</a:t>
            </a:r>
            <a:r>
              <a:rPr lang="en-US" sz="2400" dirty="0">
                <a:latin typeface="Söhne Leicht" panose="020B0303030202060203" pitchFamily="34" charset="77"/>
              </a:rPr>
              <a:t> </a:t>
            </a:r>
            <a:r>
              <a:rPr lang="en-US" sz="2400" dirty="0" err="1">
                <a:latin typeface="Söhne Leicht" panose="020B0303030202060203" pitchFamily="34" charset="77"/>
              </a:rPr>
              <a:t>dynol</a:t>
            </a:r>
            <a:r>
              <a:rPr lang="en-US" sz="2400" dirty="0">
                <a:latin typeface="Söhne Leicht" panose="020B0303030202060203" pitchFamily="34" charset="77"/>
              </a:rPr>
              <a:t> </a:t>
            </a:r>
            <a:r>
              <a:rPr lang="en-US" sz="2400" dirty="0" err="1">
                <a:latin typeface="Söhne Leicht" panose="020B0303030202060203" pitchFamily="34" charset="77"/>
              </a:rPr>
              <a:t>yn</a:t>
            </a:r>
            <a:r>
              <a:rPr lang="en-US" sz="2400" dirty="0">
                <a:latin typeface="Söhne Leicht" panose="020B0303030202060203" pitchFamily="34" charset="77"/>
              </a:rPr>
              <a:t> </a:t>
            </a:r>
            <a:r>
              <a:rPr lang="en-US" sz="2400" dirty="0" err="1">
                <a:latin typeface="Söhne Leicht" panose="020B0303030202060203" pitchFamily="34" charset="77"/>
              </a:rPr>
              <a:t>echdynnu</a:t>
            </a:r>
            <a:r>
              <a:rPr lang="en-US" sz="2400" dirty="0">
                <a:latin typeface="Söhne Leicht" panose="020B0303030202060203" pitchFamily="34" charset="77"/>
              </a:rPr>
              <a:t> </a:t>
            </a:r>
            <a:r>
              <a:rPr lang="en-US" sz="2400" dirty="0" err="1">
                <a:latin typeface="Söhne Leicht" panose="020B0303030202060203" pitchFamily="34" charset="77"/>
              </a:rPr>
              <a:t>ocsigen</a:t>
            </a:r>
            <a:r>
              <a:rPr lang="en-US" sz="2400" dirty="0">
                <a:latin typeface="Söhne Leicht" panose="020B0303030202060203" pitchFamily="34" charset="77"/>
              </a:rPr>
              <a:t> </a:t>
            </a:r>
            <a:r>
              <a:rPr lang="en-US" sz="2400" dirty="0" err="1">
                <a:latin typeface="Söhne Leicht" panose="020B0303030202060203" pitchFamily="34" charset="77"/>
              </a:rPr>
              <a:t>o'r</a:t>
            </a:r>
            <a:r>
              <a:rPr lang="en-US" sz="2400" dirty="0">
                <a:latin typeface="Söhne Leicht" panose="020B0303030202060203" pitchFamily="34" charset="77"/>
              </a:rPr>
              <a:t> </a:t>
            </a:r>
            <a:r>
              <a:rPr lang="en-US" sz="2400" dirty="0" err="1">
                <a:latin typeface="Söhne Leicht" panose="020B0303030202060203" pitchFamily="34" charset="77"/>
              </a:rPr>
              <a:t>aer</a:t>
            </a:r>
            <a:r>
              <a:rPr lang="en-US" sz="2400" dirty="0">
                <a:latin typeface="Söhne Leicht" panose="020B0303030202060203" pitchFamily="34" charset="77"/>
              </a:rPr>
              <a:t>. </a:t>
            </a:r>
            <a:endParaRPr lang="en-US" sz="3200" dirty="0">
              <a:solidFill>
                <a:srgbClr val="000000"/>
              </a:solidFill>
              <a:latin typeface="Söhne Leicht" panose="020B0303030202060203" pitchFamily="34" charset="77"/>
            </a:endParaRPr>
          </a:p>
        </p:txBody>
      </p:sp>
      <p:sp>
        <p:nvSpPr>
          <p:cNvPr id="11" name="TextBox 11"/>
          <p:cNvSpPr txBox="1"/>
          <p:nvPr/>
        </p:nvSpPr>
        <p:spPr>
          <a:xfrm>
            <a:off x="7315200" y="4864185"/>
            <a:ext cx="4119393" cy="738664"/>
          </a:xfrm>
          <a:prstGeom prst="rect">
            <a:avLst/>
          </a:prstGeom>
        </p:spPr>
        <p:txBody>
          <a:bodyPr wrap="square" lIns="0" tIns="0" rIns="0" bIns="0" rtlCol="0" anchor="t">
            <a:spAutoFit/>
          </a:bodyPr>
          <a:lstStyle/>
          <a:p>
            <a:r>
              <a:rPr lang="en-US" sz="2400" dirty="0" err="1">
                <a:latin typeface="Söhne Leicht" panose="020B0303030202060203" pitchFamily="34" charset="77"/>
              </a:rPr>
              <a:t>Esbonio</a:t>
            </a:r>
            <a:r>
              <a:rPr lang="en-US" sz="2400" dirty="0">
                <a:latin typeface="Söhne Leicht" panose="020B0303030202060203" pitchFamily="34" charset="77"/>
              </a:rPr>
              <a:t> </a:t>
            </a:r>
            <a:r>
              <a:rPr lang="en-US" sz="2400" dirty="0" err="1">
                <a:latin typeface="Söhne Leicht" panose="020B0303030202060203" pitchFamily="34" charset="77"/>
              </a:rPr>
              <a:t>sut</a:t>
            </a:r>
            <a:r>
              <a:rPr lang="en-US" sz="2400" dirty="0">
                <a:latin typeface="Söhne Leicht" panose="020B0303030202060203" pitchFamily="34" charset="77"/>
              </a:rPr>
              <a:t> </a:t>
            </a:r>
            <a:r>
              <a:rPr lang="en-US" sz="2400" dirty="0" err="1">
                <a:latin typeface="Söhne Leicht" panose="020B0303030202060203" pitchFamily="34" charset="77"/>
              </a:rPr>
              <a:t>mae</a:t>
            </a:r>
            <a:r>
              <a:rPr lang="en-US" sz="2400" dirty="0">
                <a:latin typeface="Söhne Leicht" panose="020B0303030202060203" pitchFamily="34" charset="77"/>
              </a:rPr>
              <a:t> </a:t>
            </a:r>
            <a:r>
              <a:rPr lang="en-US" sz="2400" dirty="0" err="1">
                <a:latin typeface="Söhne Leicht" panose="020B0303030202060203" pitchFamily="34" charset="77"/>
              </a:rPr>
              <a:t>llygredd</a:t>
            </a:r>
            <a:r>
              <a:rPr lang="en-US" sz="2400" dirty="0">
                <a:latin typeface="Söhne Leicht" panose="020B0303030202060203" pitchFamily="34" charset="77"/>
              </a:rPr>
              <a:t> </a:t>
            </a:r>
            <a:r>
              <a:rPr lang="en-US" sz="2400" dirty="0" err="1">
                <a:latin typeface="Söhne Leicht" panose="020B0303030202060203" pitchFamily="34" charset="77"/>
              </a:rPr>
              <a:t>aer</a:t>
            </a:r>
            <a:r>
              <a:rPr lang="en-US" sz="2400" dirty="0">
                <a:latin typeface="Söhne Leicht" panose="020B0303030202060203" pitchFamily="34" charset="77"/>
              </a:rPr>
              <a:t> </a:t>
            </a:r>
            <a:r>
              <a:rPr lang="en-US" sz="2400" dirty="0" err="1">
                <a:latin typeface="Söhne Leicht" panose="020B0303030202060203" pitchFamily="34" charset="77"/>
              </a:rPr>
              <a:t>yn</a:t>
            </a:r>
            <a:r>
              <a:rPr lang="en-US" sz="2400" dirty="0">
                <a:latin typeface="Söhne Leicht" panose="020B0303030202060203" pitchFamily="34" charset="77"/>
              </a:rPr>
              <a:t> </a:t>
            </a:r>
            <a:r>
              <a:rPr lang="en-US" sz="2400" dirty="0" err="1">
                <a:latin typeface="Söhne Leicht" panose="020B0303030202060203" pitchFamily="34" charset="77"/>
              </a:rPr>
              <a:t>effeithio</a:t>
            </a:r>
            <a:r>
              <a:rPr lang="en-US" sz="2400" dirty="0">
                <a:latin typeface="Söhne Leicht" panose="020B0303030202060203" pitchFamily="34" charset="77"/>
              </a:rPr>
              <a:t> </a:t>
            </a:r>
            <a:r>
              <a:rPr lang="en-US" sz="2400" dirty="0" err="1">
                <a:latin typeface="Söhne Leicht" panose="020B0303030202060203" pitchFamily="34" charset="77"/>
              </a:rPr>
              <a:t>ar</a:t>
            </a:r>
            <a:r>
              <a:rPr lang="en-US" sz="2400" dirty="0">
                <a:latin typeface="Söhne Leicht" panose="020B0303030202060203" pitchFamily="34" charset="77"/>
              </a:rPr>
              <a:t> y </a:t>
            </a:r>
            <a:r>
              <a:rPr lang="en-US" sz="2400" dirty="0" err="1">
                <a:latin typeface="Söhne Leicht" panose="020B0303030202060203" pitchFamily="34" charset="77"/>
              </a:rPr>
              <a:t>corff</a:t>
            </a:r>
            <a:r>
              <a:rPr lang="en-US" sz="2400" dirty="0">
                <a:latin typeface="Söhne Leicht" panose="020B0303030202060203" pitchFamily="34" charset="77"/>
              </a:rPr>
              <a:t> </a:t>
            </a:r>
            <a:r>
              <a:rPr lang="en-US" sz="2400" dirty="0" err="1">
                <a:latin typeface="Söhne Leicht" panose="020B0303030202060203" pitchFamily="34" charset="77"/>
              </a:rPr>
              <a:t>dynol</a:t>
            </a:r>
            <a:r>
              <a:rPr lang="en-US" sz="2400" dirty="0">
                <a:latin typeface="Söhne Leicht" panose="020B0303030202060203" pitchFamily="34" charset="77"/>
              </a:rPr>
              <a:t>. </a:t>
            </a:r>
            <a:endParaRPr lang="en-US" sz="2400" dirty="0">
              <a:solidFill>
                <a:srgbClr val="000000"/>
              </a:solidFill>
              <a:latin typeface="Söhne Leicht" panose="020B0303030202060203" pitchFamily="34" charset="77"/>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6DCD2"/>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a:off x="6405286" y="0"/>
            <a:ext cx="5786714" cy="6858000"/>
          </a:xfrm>
          <a:custGeom>
            <a:avLst/>
            <a:gdLst/>
            <a:ahLst/>
            <a:cxnLst/>
            <a:rect l="l" t="t" r="r" b="b"/>
            <a:pathLst>
              <a:path w="5786714" h="6818905">
                <a:moveTo>
                  <a:pt x="0" y="0"/>
                </a:moveTo>
                <a:lnTo>
                  <a:pt x="5786714" y="0"/>
                </a:lnTo>
                <a:lnTo>
                  <a:pt x="5786714" y="6818905"/>
                </a:lnTo>
                <a:lnTo>
                  <a:pt x="0" y="6818905"/>
                </a:lnTo>
                <a:lnTo>
                  <a:pt x="0" y="0"/>
                </a:lnTo>
                <a:close/>
              </a:path>
            </a:pathLst>
          </a:custGeom>
          <a:blipFill>
            <a:blip r:embed="rId2"/>
            <a:stretch>
              <a:fillRect l="-76755"/>
            </a:stretch>
          </a:blipFill>
        </p:spPr>
        <p:txBody>
          <a:bodyPr/>
          <a:lstStyle/>
          <a:p>
            <a:endParaRPr lang="en-US"/>
          </a:p>
        </p:txBody>
      </p:sp>
      <p:sp>
        <p:nvSpPr>
          <p:cNvPr id="6" name="TextBox 6"/>
          <p:cNvSpPr txBox="1"/>
          <p:nvPr/>
        </p:nvSpPr>
        <p:spPr>
          <a:xfrm>
            <a:off x="685799" y="481265"/>
            <a:ext cx="5150651" cy="1355564"/>
          </a:xfrm>
          <a:prstGeom prst="rect">
            <a:avLst/>
          </a:prstGeom>
        </p:spPr>
        <p:txBody>
          <a:bodyPr wrap="square" lIns="0" tIns="0" rIns="0" bIns="0" rtlCol="0" anchor="t">
            <a:spAutoFit/>
          </a:bodyPr>
          <a:lstStyle/>
          <a:p>
            <a:pPr>
              <a:lnSpc>
                <a:spcPts val="5412"/>
              </a:lnSpc>
            </a:pPr>
            <a:r>
              <a:rPr lang="en-US" sz="4400" b="1" dirty="0" err="1">
                <a:solidFill>
                  <a:srgbClr val="FF3EB5"/>
                </a:solidFill>
                <a:latin typeface="Söhne Halbfett" panose="020B0303030202060203" pitchFamily="34" charset="77"/>
              </a:rPr>
              <a:t>Anadlu</a:t>
            </a:r>
            <a:r>
              <a:rPr lang="en-US" sz="4400" b="1" dirty="0">
                <a:solidFill>
                  <a:srgbClr val="000000"/>
                </a:solidFill>
                <a:latin typeface="Söhne Halbfett" panose="020B0303030202060203" pitchFamily="34" charset="77"/>
              </a:rPr>
              <a:t> - </a:t>
            </a:r>
            <a:r>
              <a:rPr lang="en-US" sz="4400" b="1" dirty="0" err="1">
                <a:latin typeface="Söhne Halbfett" panose="020B0303030202060203" pitchFamily="34" charset="77"/>
              </a:rPr>
              <a:t>mae'n</a:t>
            </a:r>
            <a:r>
              <a:rPr lang="en-US" sz="4400" b="1" dirty="0">
                <a:latin typeface="Söhne Halbfett" panose="020B0303030202060203" pitchFamily="34" charset="77"/>
              </a:rPr>
              <a:t> </a:t>
            </a:r>
            <a:r>
              <a:rPr lang="en-US" sz="4400" b="1" dirty="0" err="1">
                <a:latin typeface="Söhne Halbfett" panose="020B0303030202060203" pitchFamily="34" charset="77"/>
              </a:rPr>
              <a:t>hanfodol</a:t>
            </a:r>
            <a:r>
              <a:rPr lang="en-US" sz="4400" b="1" dirty="0">
                <a:latin typeface="Söhne Halbfett" panose="020B0303030202060203" pitchFamily="34" charset="77"/>
              </a:rPr>
              <a:t> </a:t>
            </a:r>
            <a:r>
              <a:rPr lang="en-US" sz="4400" b="1" dirty="0" err="1">
                <a:latin typeface="Söhne Halbfett" panose="020B0303030202060203" pitchFamily="34" charset="77"/>
              </a:rPr>
              <a:t>i</a:t>
            </a:r>
            <a:r>
              <a:rPr lang="en-US" sz="4400" b="1" dirty="0">
                <a:latin typeface="Söhne Halbfett" panose="020B0303030202060203" pitchFamily="34" charset="77"/>
              </a:rPr>
              <a:t> </a:t>
            </a:r>
            <a:r>
              <a:rPr lang="en-US" sz="4400" b="1" dirty="0" err="1">
                <a:latin typeface="Söhne Halbfett" panose="020B0303030202060203" pitchFamily="34" charset="77"/>
              </a:rPr>
              <a:t>fywyd</a:t>
            </a:r>
            <a:r>
              <a:rPr lang="en-US" sz="4400" b="1" dirty="0">
                <a:latin typeface="Söhne Halbfett" panose="020B0303030202060203" pitchFamily="34" charset="77"/>
              </a:rPr>
              <a:t>.​</a:t>
            </a:r>
            <a:endParaRPr lang="en-US" sz="4400" b="1" dirty="0">
              <a:solidFill>
                <a:srgbClr val="000000"/>
              </a:solidFill>
              <a:latin typeface="Söhne Halbfett" panose="020B0303030202060203" pitchFamily="34" charset="77"/>
            </a:endParaRPr>
          </a:p>
        </p:txBody>
      </p:sp>
      <p:sp>
        <p:nvSpPr>
          <p:cNvPr id="7" name="TextBox 7"/>
          <p:cNvSpPr txBox="1"/>
          <p:nvPr/>
        </p:nvSpPr>
        <p:spPr>
          <a:xfrm>
            <a:off x="685799" y="2007737"/>
            <a:ext cx="5150651" cy="4308872"/>
          </a:xfrm>
          <a:prstGeom prst="rect">
            <a:avLst/>
          </a:prstGeom>
        </p:spPr>
        <p:txBody>
          <a:bodyPr wrap="square" lIns="0" tIns="0" rIns="0" bIns="0" rtlCol="0" anchor="t">
            <a:spAutoFit/>
          </a:bodyPr>
          <a:lstStyle/>
          <a:p>
            <a:pPr fontAlgn="base"/>
            <a:r>
              <a:rPr lang="en-US" sz="2000" dirty="0" err="1">
                <a:latin typeface="Söhne Leicht" panose="020B0303030202060203" pitchFamily="34" charset="77"/>
              </a:rPr>
              <a:t>Rydyn</a:t>
            </a:r>
            <a:r>
              <a:rPr lang="en-US" sz="2000" dirty="0">
                <a:latin typeface="Söhne Leicht" panose="020B0303030202060203" pitchFamily="34" charset="77"/>
              </a:rPr>
              <a:t> </a:t>
            </a:r>
            <a:r>
              <a:rPr lang="en-US" sz="2000" dirty="0" err="1">
                <a:latin typeface="Söhne Leicht" panose="020B0303030202060203" pitchFamily="34" charset="77"/>
              </a:rPr>
              <a:t>ni</a:t>
            </a:r>
            <a:r>
              <a:rPr lang="en-US" sz="2000" dirty="0">
                <a:latin typeface="Söhne Leicht" panose="020B0303030202060203" pitchFamily="34" charset="77"/>
              </a:rPr>
              <a:t> </a:t>
            </a:r>
            <a:r>
              <a:rPr lang="en-US" sz="2000" dirty="0" err="1">
                <a:latin typeface="Söhne Leicht" panose="020B0303030202060203" pitchFamily="34" charset="77"/>
              </a:rPr>
              <a:t>i</a:t>
            </a:r>
            <a:r>
              <a:rPr lang="en-US" sz="2000" dirty="0">
                <a:latin typeface="Söhne Leicht" panose="020B0303030202060203" pitchFamily="34" charset="77"/>
              </a:rPr>
              <a:t> </a:t>
            </a:r>
            <a:r>
              <a:rPr lang="en-US" sz="2000" dirty="0" err="1">
                <a:latin typeface="Söhne Leicht" panose="020B0303030202060203" pitchFamily="34" charset="77"/>
              </a:rPr>
              <a:t>gyd</a:t>
            </a:r>
            <a:r>
              <a:rPr lang="en-US" sz="2000" dirty="0">
                <a:latin typeface="Söhne Leicht" panose="020B0303030202060203" pitchFamily="34" charset="77"/>
              </a:rPr>
              <a:t> </a:t>
            </a:r>
            <a:r>
              <a:rPr lang="en-US" sz="2000" dirty="0" err="1">
                <a:latin typeface="Söhne Leicht" panose="020B0303030202060203" pitchFamily="34" charset="77"/>
              </a:rPr>
              <a:t>yn</a:t>
            </a:r>
            <a:r>
              <a:rPr lang="en-US" sz="2000" dirty="0">
                <a:latin typeface="Söhne Leicht" panose="020B0303030202060203" pitchFamily="34" charset="77"/>
              </a:rPr>
              <a:t> </a:t>
            </a:r>
            <a:r>
              <a:rPr lang="en-US" sz="2000" dirty="0" err="1">
                <a:latin typeface="Söhne Leicht" panose="020B0303030202060203" pitchFamily="34" charset="77"/>
              </a:rPr>
              <a:t>ei</a:t>
            </a:r>
            <a:r>
              <a:rPr lang="en-US" sz="2000" dirty="0">
                <a:latin typeface="Söhne Leicht" panose="020B0303030202060203" pitchFamily="34" charset="77"/>
              </a:rPr>
              <a:t> </a:t>
            </a:r>
            <a:r>
              <a:rPr lang="en-US" sz="2000" dirty="0" err="1">
                <a:latin typeface="Söhne Leicht" panose="020B0303030202060203" pitchFamily="34" charset="77"/>
              </a:rPr>
              <a:t>wneud</a:t>
            </a:r>
            <a:r>
              <a:rPr lang="en-US" sz="2000" dirty="0">
                <a:latin typeface="Söhne Leicht" panose="020B0303030202060203" pitchFamily="34" charset="77"/>
              </a:rPr>
              <a:t>. </a:t>
            </a:r>
            <a:r>
              <a:rPr lang="en-US" sz="2000" dirty="0" err="1">
                <a:latin typeface="Söhne Leicht" panose="020B0303030202060203" pitchFamily="34" charset="77"/>
              </a:rPr>
              <a:t>Trwy'r</a:t>
            </a:r>
            <a:r>
              <a:rPr lang="en-US" sz="2000" dirty="0">
                <a:latin typeface="Söhne Leicht" panose="020B0303030202060203" pitchFamily="34" charset="77"/>
              </a:rPr>
              <a:t> </a:t>
            </a:r>
            <a:r>
              <a:rPr lang="en-US" sz="2000" dirty="0" err="1">
                <a:latin typeface="Söhne Leicht" panose="020B0303030202060203" pitchFamily="34" charset="77"/>
              </a:rPr>
              <a:t>dydd</a:t>
            </a:r>
            <a:r>
              <a:rPr lang="en-US" sz="2000" dirty="0">
                <a:latin typeface="Söhne Leicht" panose="020B0303030202060203" pitchFamily="34" charset="77"/>
              </a:rPr>
              <a:t> a </a:t>
            </a:r>
            <a:r>
              <a:rPr lang="en-US" sz="2000" dirty="0" err="1">
                <a:latin typeface="Söhne Leicht" panose="020B0303030202060203" pitchFamily="34" charset="77"/>
              </a:rPr>
              <a:t>thrwy'r</a:t>
            </a:r>
            <a:r>
              <a:rPr lang="en-US" sz="2000" dirty="0">
                <a:latin typeface="Söhne Leicht" panose="020B0303030202060203" pitchFamily="34" charset="77"/>
              </a:rPr>
              <a:t> nos.​ </a:t>
            </a:r>
            <a:r>
              <a:rPr lang="en-US" sz="2000" dirty="0" err="1">
                <a:latin typeface="Söhne Leicht" panose="020B0303030202060203" pitchFamily="34" charset="77"/>
              </a:rPr>
              <a:t>Ar</a:t>
            </a:r>
            <a:r>
              <a:rPr lang="en-US" sz="2000" dirty="0">
                <a:latin typeface="Söhne Leicht" panose="020B0303030202060203" pitchFamily="34" charset="77"/>
              </a:rPr>
              <a:t> </a:t>
            </a:r>
            <a:r>
              <a:rPr lang="en-US" sz="2000" dirty="0" err="1">
                <a:latin typeface="Söhne Leicht" panose="020B0303030202060203" pitchFamily="34" charset="77"/>
              </a:rPr>
              <a:t>gyfartaledd</a:t>
            </a:r>
            <a:r>
              <a:rPr lang="en-US" sz="2000" dirty="0">
                <a:latin typeface="Söhne Leicht" panose="020B0303030202060203" pitchFamily="34" charset="77"/>
              </a:rPr>
              <a:t>, </a:t>
            </a:r>
            <a:r>
              <a:rPr lang="en-US" sz="2000" dirty="0" err="1">
                <a:latin typeface="Söhne Leicht" panose="020B0303030202060203" pitchFamily="34" charset="77"/>
              </a:rPr>
              <a:t>rydyn</a:t>
            </a:r>
            <a:r>
              <a:rPr lang="en-US" sz="2000" dirty="0">
                <a:latin typeface="Söhne Leicht" panose="020B0303030202060203" pitchFamily="34" charset="77"/>
              </a:rPr>
              <a:t> </a:t>
            </a:r>
            <a:r>
              <a:rPr lang="en-US" sz="2000" dirty="0" err="1">
                <a:latin typeface="Söhne Leicht" panose="020B0303030202060203" pitchFamily="34" charset="77"/>
              </a:rPr>
              <a:t>ni'n</a:t>
            </a:r>
            <a:r>
              <a:rPr lang="en-US" sz="2000" dirty="0">
                <a:latin typeface="Söhne Leicht" panose="020B0303030202060203" pitchFamily="34" charset="77"/>
              </a:rPr>
              <a:t> </a:t>
            </a:r>
            <a:r>
              <a:rPr lang="en-US" sz="2000" dirty="0" err="1">
                <a:latin typeface="Söhne Leicht" panose="020B0303030202060203" pitchFamily="34" charset="77"/>
              </a:rPr>
              <a:t>anadlu</a:t>
            </a:r>
            <a:r>
              <a:rPr lang="en-US" sz="2000" dirty="0">
                <a:latin typeface="Söhne Leicht" panose="020B0303030202060203" pitchFamily="34" charset="77"/>
              </a:rPr>
              <a:t> </a:t>
            </a:r>
            <a:r>
              <a:rPr lang="en-US" sz="2000" dirty="0" err="1">
                <a:latin typeface="Söhne Leicht" panose="020B0303030202060203" pitchFamily="34" charset="77"/>
              </a:rPr>
              <a:t>i</a:t>
            </a:r>
            <a:r>
              <a:rPr lang="en-US" sz="2000" dirty="0">
                <a:latin typeface="Söhne Leicht" panose="020B0303030202060203" pitchFamily="34" charset="77"/>
              </a:rPr>
              <a:t> </a:t>
            </a:r>
            <a:r>
              <a:rPr lang="en-US" sz="2000" dirty="0" err="1">
                <a:latin typeface="Söhne Leicht" panose="020B0303030202060203" pitchFamily="34" charset="77"/>
              </a:rPr>
              <a:t>mewn</a:t>
            </a:r>
            <a:r>
              <a:rPr lang="en-US" sz="2000" dirty="0">
                <a:latin typeface="Söhne Leicht" panose="020B0303030202060203" pitchFamily="34" charset="77"/>
              </a:rPr>
              <a:t> ac </a:t>
            </a:r>
            <a:r>
              <a:rPr lang="en-US" sz="2000" dirty="0" err="1">
                <a:latin typeface="Söhne Leicht" panose="020B0303030202060203" pitchFamily="34" charset="77"/>
              </a:rPr>
              <a:t>allan</a:t>
            </a:r>
            <a:r>
              <a:rPr lang="en-US" sz="2000" dirty="0">
                <a:latin typeface="Söhne Leicht" panose="020B0303030202060203" pitchFamily="34" charset="77"/>
              </a:rPr>
              <a:t> 22,000 </a:t>
            </a:r>
            <a:r>
              <a:rPr lang="en-US" sz="2000" dirty="0" err="1">
                <a:latin typeface="Söhne Leicht" panose="020B0303030202060203" pitchFamily="34" charset="77"/>
              </a:rPr>
              <a:t>gwaith</a:t>
            </a:r>
            <a:r>
              <a:rPr lang="en-US" sz="2000" dirty="0">
                <a:latin typeface="Söhne Leicht" panose="020B0303030202060203" pitchFamily="34" charset="77"/>
              </a:rPr>
              <a:t> y </a:t>
            </a:r>
            <a:r>
              <a:rPr lang="en-US" sz="2000" dirty="0" err="1">
                <a:latin typeface="Söhne Leicht" panose="020B0303030202060203" pitchFamily="34" charset="77"/>
              </a:rPr>
              <a:t>dydd</a:t>
            </a:r>
            <a:r>
              <a:rPr lang="en-US" sz="2000" dirty="0">
                <a:latin typeface="Söhne Leicht" panose="020B0303030202060203" pitchFamily="34" charset="77"/>
              </a:rPr>
              <a:t> a dyna </a:t>
            </a:r>
            <a:r>
              <a:rPr lang="en-US" sz="2000" dirty="0" err="1">
                <a:latin typeface="Söhne Leicht" panose="020B0303030202060203" pitchFamily="34" charset="77"/>
              </a:rPr>
              <a:t>sut</a:t>
            </a:r>
            <a:r>
              <a:rPr lang="en-US" sz="2000" dirty="0">
                <a:latin typeface="Söhne Leicht" panose="020B0303030202060203" pitchFamily="34" charset="77"/>
              </a:rPr>
              <a:t> </a:t>
            </a:r>
            <a:r>
              <a:rPr lang="en-US" sz="2000" dirty="0" err="1">
                <a:latin typeface="Söhne Leicht" panose="020B0303030202060203" pitchFamily="34" charset="77"/>
              </a:rPr>
              <a:t>rydyn</a:t>
            </a:r>
            <a:r>
              <a:rPr lang="en-US" sz="2000" dirty="0">
                <a:latin typeface="Söhne Leicht" panose="020B0303030202060203" pitchFamily="34" charset="77"/>
              </a:rPr>
              <a:t> </a:t>
            </a:r>
            <a:r>
              <a:rPr lang="en-US" sz="2000" dirty="0" err="1">
                <a:latin typeface="Söhne Leicht" panose="020B0303030202060203" pitchFamily="34" charset="77"/>
              </a:rPr>
              <a:t>ni'n</a:t>
            </a:r>
            <a:r>
              <a:rPr lang="en-US" sz="2000" dirty="0">
                <a:latin typeface="Söhne Leicht" panose="020B0303030202060203" pitchFamily="34" charset="77"/>
              </a:rPr>
              <a:t> </a:t>
            </a:r>
            <a:r>
              <a:rPr lang="en-US" sz="2000" dirty="0" err="1">
                <a:latin typeface="Söhne Leicht" panose="020B0303030202060203" pitchFamily="34" charset="77"/>
              </a:rPr>
              <a:t>cael</a:t>
            </a:r>
            <a:r>
              <a:rPr lang="en-US" sz="2000" dirty="0">
                <a:latin typeface="Söhne Leicht" panose="020B0303030202060203" pitchFamily="34" charset="77"/>
              </a:rPr>
              <a:t> </a:t>
            </a:r>
            <a:r>
              <a:rPr lang="en-US" sz="2000" dirty="0" err="1">
                <a:latin typeface="Söhne Leicht" panose="020B0303030202060203" pitchFamily="34" charset="77"/>
              </a:rPr>
              <a:t>nwy</a:t>
            </a:r>
            <a:r>
              <a:rPr lang="en-US" sz="2000" dirty="0">
                <a:latin typeface="Söhne Leicht" panose="020B0303030202060203" pitchFamily="34" charset="77"/>
              </a:rPr>
              <a:t> </a:t>
            </a:r>
            <a:r>
              <a:rPr lang="en-US" sz="2000" dirty="0" err="1">
                <a:latin typeface="Söhne Leicht" panose="020B0303030202060203" pitchFamily="34" charset="77"/>
              </a:rPr>
              <a:t>sy'n</a:t>
            </a:r>
            <a:r>
              <a:rPr lang="en-US" sz="2000" dirty="0">
                <a:latin typeface="Söhne Leicht" panose="020B0303030202060203" pitchFamily="34" charset="77"/>
              </a:rPr>
              <a:t> </a:t>
            </a:r>
            <a:r>
              <a:rPr lang="en-US" sz="2000" dirty="0" err="1">
                <a:latin typeface="Söhne Leicht" panose="020B0303030202060203" pitchFamily="34" charset="77"/>
              </a:rPr>
              <a:t>cynnal</a:t>
            </a:r>
            <a:r>
              <a:rPr lang="en-US" sz="2000" dirty="0">
                <a:latin typeface="Söhne Leicht" panose="020B0303030202060203" pitchFamily="34" charset="77"/>
              </a:rPr>
              <a:t> </a:t>
            </a:r>
            <a:r>
              <a:rPr lang="en-US" sz="2000" dirty="0" err="1">
                <a:latin typeface="Söhne Leicht" panose="020B0303030202060203" pitchFamily="34" charset="77"/>
              </a:rPr>
              <a:t>bywyd</a:t>
            </a:r>
            <a:r>
              <a:rPr lang="en-US" sz="2000" dirty="0">
                <a:latin typeface="Söhne Leicht" panose="020B0303030202060203" pitchFamily="34" charset="77"/>
              </a:rPr>
              <a:t> </a:t>
            </a:r>
            <a:r>
              <a:rPr lang="en-US" sz="2000" dirty="0" err="1">
                <a:latin typeface="Söhne Leicht" panose="020B0303030202060203" pitchFamily="34" charset="77"/>
              </a:rPr>
              <a:t>ein</a:t>
            </a:r>
            <a:r>
              <a:rPr lang="en-US" sz="2000" dirty="0">
                <a:latin typeface="Söhne Leicht" panose="020B0303030202060203" pitchFamily="34" charset="77"/>
              </a:rPr>
              <a:t> </a:t>
            </a:r>
            <a:r>
              <a:rPr lang="en-US" sz="2000" dirty="0" err="1">
                <a:latin typeface="Söhne Leicht" panose="020B0303030202060203" pitchFamily="34" charset="77"/>
              </a:rPr>
              <a:t>corff</a:t>
            </a:r>
            <a:r>
              <a:rPr lang="en-US" sz="2000" dirty="0">
                <a:latin typeface="Söhne Leicht" panose="020B0303030202060203" pitchFamily="34" charset="77"/>
              </a:rPr>
              <a:t> - </a:t>
            </a:r>
            <a:r>
              <a:rPr lang="en-US" sz="2000" dirty="0" err="1">
                <a:latin typeface="Söhne Leicht" panose="020B0303030202060203" pitchFamily="34" charset="77"/>
              </a:rPr>
              <a:t>ocsigen</a:t>
            </a:r>
            <a:r>
              <a:rPr lang="en-US" sz="2000" dirty="0">
                <a:latin typeface="Söhne Leicht" panose="020B0303030202060203" pitchFamily="34" charset="77"/>
              </a:rPr>
              <a:t>. ​</a:t>
            </a:r>
          </a:p>
          <a:p>
            <a:pPr fontAlgn="base"/>
            <a:r>
              <a:rPr lang="en-US" sz="2000" dirty="0">
                <a:latin typeface="Söhne Leicht" panose="020B0303030202060203" pitchFamily="34" charset="77"/>
              </a:rPr>
              <a:t>​</a:t>
            </a:r>
          </a:p>
          <a:p>
            <a:pPr fontAlgn="base"/>
            <a:r>
              <a:rPr lang="en-US" sz="2000" dirty="0">
                <a:latin typeface="Söhne Leicht" panose="020B0303030202060203" pitchFamily="34" charset="77"/>
              </a:rPr>
              <a:t>Yn </a:t>
            </a:r>
            <a:r>
              <a:rPr lang="en-US" sz="2000" dirty="0" err="1">
                <a:latin typeface="Söhne Leicht" panose="020B0303030202060203" pitchFamily="34" charset="77"/>
              </a:rPr>
              <a:t>anffodus</a:t>
            </a:r>
            <a:r>
              <a:rPr lang="en-US" sz="2000" dirty="0">
                <a:latin typeface="Söhne Leicht" panose="020B0303030202060203" pitchFamily="34" charset="77"/>
              </a:rPr>
              <a:t>, </a:t>
            </a:r>
            <a:r>
              <a:rPr lang="en-US" sz="2000" dirty="0" err="1">
                <a:latin typeface="Söhne Leicht" panose="020B0303030202060203" pitchFamily="34" charset="77"/>
              </a:rPr>
              <a:t>oherwydd</a:t>
            </a:r>
            <a:r>
              <a:rPr lang="en-US" sz="2000" dirty="0">
                <a:latin typeface="Söhne Leicht" panose="020B0303030202060203" pitchFamily="34" charset="77"/>
              </a:rPr>
              <a:t> </a:t>
            </a:r>
            <a:r>
              <a:rPr lang="en-US" sz="2000" dirty="0" err="1">
                <a:latin typeface="Söhne Leicht" panose="020B0303030202060203" pitchFamily="34" charset="77"/>
              </a:rPr>
              <a:t>llygredd</a:t>
            </a:r>
            <a:r>
              <a:rPr lang="en-US" sz="2000" dirty="0">
                <a:latin typeface="Söhne Leicht" panose="020B0303030202060203" pitchFamily="34" charset="77"/>
              </a:rPr>
              <a:t> </a:t>
            </a:r>
            <a:r>
              <a:rPr lang="en-US" sz="2000" dirty="0" err="1">
                <a:latin typeface="Söhne Leicht" panose="020B0303030202060203" pitchFamily="34" charset="77"/>
              </a:rPr>
              <a:t>aer</a:t>
            </a:r>
            <a:r>
              <a:rPr lang="en-US" sz="2000" dirty="0">
                <a:latin typeface="Söhne Leicht" panose="020B0303030202060203" pitchFamily="34" charset="77"/>
              </a:rPr>
              <a:t>, </a:t>
            </a:r>
            <a:r>
              <a:rPr lang="en-US" sz="2000" dirty="0" err="1">
                <a:latin typeface="Söhne Leicht" panose="020B0303030202060203" pitchFamily="34" charset="77"/>
              </a:rPr>
              <a:t>rydym</a:t>
            </a:r>
            <a:r>
              <a:rPr lang="en-US" sz="2000" dirty="0">
                <a:latin typeface="Söhne Leicht" panose="020B0303030202060203" pitchFamily="34" charset="77"/>
              </a:rPr>
              <a:t> </a:t>
            </a:r>
            <a:r>
              <a:rPr lang="en-US" sz="2000" dirty="0" err="1">
                <a:latin typeface="Söhne Leicht" panose="020B0303030202060203" pitchFamily="34" charset="77"/>
              </a:rPr>
              <a:t>ni</a:t>
            </a:r>
            <a:r>
              <a:rPr lang="en-US" sz="2000" dirty="0">
                <a:latin typeface="Söhne Leicht" panose="020B0303030202060203" pitchFamily="34" charset="77"/>
              </a:rPr>
              <a:t> </a:t>
            </a:r>
            <a:r>
              <a:rPr lang="en-US" sz="2000" dirty="0" err="1">
                <a:latin typeface="Söhne Leicht" panose="020B0303030202060203" pitchFamily="34" charset="77"/>
              </a:rPr>
              <a:t>hefyd</a:t>
            </a:r>
            <a:r>
              <a:rPr lang="en-US" sz="2000" dirty="0">
                <a:latin typeface="Söhne Leicht" panose="020B0303030202060203" pitchFamily="34" charset="77"/>
              </a:rPr>
              <a:t> </a:t>
            </a:r>
            <a:r>
              <a:rPr lang="en-US" sz="2000" dirty="0" err="1">
                <a:latin typeface="Söhne Leicht" panose="020B0303030202060203" pitchFamily="34" charset="77"/>
              </a:rPr>
              <a:t>yn</a:t>
            </a:r>
            <a:r>
              <a:rPr lang="en-US" sz="2000" dirty="0">
                <a:latin typeface="Söhne Leicht" panose="020B0303030202060203" pitchFamily="34" charset="77"/>
              </a:rPr>
              <a:t> </a:t>
            </a:r>
            <a:r>
              <a:rPr lang="en-US" sz="2000" dirty="0" err="1">
                <a:latin typeface="Söhne Leicht" panose="020B0303030202060203" pitchFamily="34" charset="77"/>
              </a:rPr>
              <a:t>anadlu</a:t>
            </a:r>
            <a:r>
              <a:rPr lang="en-US" sz="2000" dirty="0">
                <a:latin typeface="Söhne Leicht" panose="020B0303030202060203" pitchFamily="34" charset="77"/>
              </a:rPr>
              <a:t> </a:t>
            </a:r>
            <a:r>
              <a:rPr lang="en-US" sz="2000" dirty="0" err="1">
                <a:latin typeface="Söhne Leicht" panose="020B0303030202060203" pitchFamily="34" charset="77"/>
              </a:rPr>
              <a:t>i</a:t>
            </a:r>
            <a:r>
              <a:rPr lang="en-US" sz="2000" dirty="0">
                <a:latin typeface="Söhne Leicht" panose="020B0303030202060203" pitchFamily="34" charset="77"/>
              </a:rPr>
              <a:t> </a:t>
            </a:r>
            <a:r>
              <a:rPr lang="en-US" sz="2000" dirty="0" err="1">
                <a:latin typeface="Söhne Leicht" panose="020B0303030202060203" pitchFamily="34" charset="77"/>
              </a:rPr>
              <a:t>mewn</a:t>
            </a:r>
            <a:r>
              <a:rPr lang="en-US" sz="2000" dirty="0">
                <a:latin typeface="Söhne Leicht" panose="020B0303030202060203" pitchFamily="34" charset="77"/>
              </a:rPr>
              <a:t> ac </a:t>
            </a:r>
            <a:r>
              <a:rPr lang="en-US" sz="2000" dirty="0" err="1">
                <a:latin typeface="Söhne Leicht" panose="020B0303030202060203" pitchFamily="34" charset="77"/>
              </a:rPr>
              <a:t>yn</a:t>
            </a:r>
            <a:r>
              <a:rPr lang="en-US" sz="2000" dirty="0">
                <a:latin typeface="Söhne Leicht" panose="020B0303030202060203" pitchFamily="34" charset="77"/>
              </a:rPr>
              <a:t> </a:t>
            </a:r>
            <a:r>
              <a:rPr lang="en-US" sz="2000" dirty="0" err="1">
                <a:latin typeface="Söhne Leicht" panose="020B0303030202060203" pitchFamily="34" charset="77"/>
              </a:rPr>
              <a:t>amsugno</a:t>
            </a:r>
            <a:r>
              <a:rPr lang="en-US" sz="2000" dirty="0">
                <a:latin typeface="Söhne Leicht" panose="020B0303030202060203" pitchFamily="34" charset="77"/>
              </a:rPr>
              <a:t> </a:t>
            </a:r>
            <a:r>
              <a:rPr lang="en-US" sz="2000" dirty="0" err="1">
                <a:latin typeface="Söhne Leicht" panose="020B0303030202060203" pitchFamily="34" charset="77"/>
              </a:rPr>
              <a:t>pethau</a:t>
            </a:r>
            <a:r>
              <a:rPr lang="en-US" sz="2000" dirty="0">
                <a:latin typeface="Söhne Leicht" panose="020B0303030202060203" pitchFamily="34" charset="77"/>
              </a:rPr>
              <a:t> </a:t>
            </a:r>
            <a:r>
              <a:rPr lang="en-US" sz="2000" dirty="0" err="1">
                <a:latin typeface="Söhne Leicht" panose="020B0303030202060203" pitchFamily="34" charset="77"/>
              </a:rPr>
              <a:t>sy'n</a:t>
            </a:r>
            <a:r>
              <a:rPr lang="en-US" sz="2000" dirty="0">
                <a:latin typeface="Söhne Leicht" panose="020B0303030202060203" pitchFamily="34" charset="77"/>
              </a:rPr>
              <a:t> union </a:t>
            </a:r>
            <a:r>
              <a:rPr lang="en-US" sz="2000" dirty="0" err="1">
                <a:latin typeface="Söhne Leicht" panose="020B0303030202060203" pitchFamily="34" charset="77"/>
              </a:rPr>
              <a:t>i'r</a:t>
            </a:r>
            <a:r>
              <a:rPr lang="en-US" sz="2000" dirty="0">
                <a:latin typeface="Söhne Leicht" panose="020B0303030202060203" pitchFamily="34" charset="77"/>
              </a:rPr>
              <a:t> </a:t>
            </a:r>
            <a:r>
              <a:rPr lang="en-US" sz="2000" dirty="0" err="1">
                <a:latin typeface="Söhne Leicht" panose="020B0303030202060203" pitchFamily="34" charset="77"/>
              </a:rPr>
              <a:t>gwrthwyneb</a:t>
            </a:r>
            <a:r>
              <a:rPr lang="en-US" sz="2000" dirty="0">
                <a:latin typeface="Söhne Leicht" panose="020B0303030202060203" pitchFamily="34" charset="77"/>
              </a:rPr>
              <a:t> </a:t>
            </a:r>
            <a:r>
              <a:rPr lang="en-US" sz="2000" dirty="0" err="1">
                <a:latin typeface="Söhne Leicht" panose="020B0303030202060203" pitchFamily="34" charset="77"/>
              </a:rPr>
              <a:t>i</a:t>
            </a:r>
            <a:r>
              <a:rPr lang="en-US" sz="2000" dirty="0">
                <a:latin typeface="Söhne Leicht" panose="020B0303030202060203" pitchFamily="34" charset="77"/>
              </a:rPr>
              <a:t> </a:t>
            </a:r>
            <a:r>
              <a:rPr lang="en-US" sz="2000" dirty="0" err="1">
                <a:latin typeface="Söhne Leicht" panose="020B0303030202060203" pitchFamily="34" charset="77"/>
              </a:rPr>
              <a:t>gynnal</a:t>
            </a:r>
            <a:r>
              <a:rPr lang="en-US" sz="2000" dirty="0">
                <a:latin typeface="Söhne Leicht" panose="020B0303030202060203" pitchFamily="34" charset="77"/>
              </a:rPr>
              <a:t> </a:t>
            </a:r>
            <a:r>
              <a:rPr lang="en-US" sz="2000" dirty="0" err="1">
                <a:latin typeface="Söhne Leicht" panose="020B0303030202060203" pitchFamily="34" charset="77"/>
              </a:rPr>
              <a:t>bywyd</a:t>
            </a:r>
            <a:r>
              <a:rPr lang="en-US" sz="2000" dirty="0">
                <a:latin typeface="Söhne Leicht" panose="020B0303030202060203" pitchFamily="34" charset="77"/>
              </a:rPr>
              <a:t>. ​</a:t>
            </a:r>
          </a:p>
          <a:p>
            <a:pPr fontAlgn="base"/>
            <a:r>
              <a:rPr lang="en-US" sz="2000" dirty="0">
                <a:latin typeface="Söhne Leicht" panose="020B0303030202060203" pitchFamily="34" charset="77"/>
              </a:rPr>
              <a:t>​</a:t>
            </a:r>
          </a:p>
          <a:p>
            <a:pPr fontAlgn="base"/>
            <a:r>
              <a:rPr lang="en-US" sz="2000" dirty="0">
                <a:latin typeface="Söhne Leicht" panose="020B0303030202060203" pitchFamily="34" charset="77"/>
              </a:rPr>
              <a:t>Mae </a:t>
            </a:r>
            <a:r>
              <a:rPr lang="en-US" sz="2000" dirty="0" err="1">
                <a:latin typeface="Söhne Leicht" panose="020B0303030202060203" pitchFamily="34" charset="77"/>
              </a:rPr>
              <a:t>llygredd</a:t>
            </a:r>
            <a:r>
              <a:rPr lang="en-US" sz="2000" dirty="0">
                <a:latin typeface="Söhne Leicht" panose="020B0303030202060203" pitchFamily="34" charset="77"/>
              </a:rPr>
              <a:t> </a:t>
            </a:r>
            <a:r>
              <a:rPr lang="en-US" sz="2000" dirty="0" err="1">
                <a:latin typeface="Söhne Leicht" panose="020B0303030202060203" pitchFamily="34" charset="77"/>
              </a:rPr>
              <a:t>aer</a:t>
            </a:r>
            <a:r>
              <a:rPr lang="en-US" sz="2000" dirty="0">
                <a:latin typeface="Söhne Leicht" panose="020B0303030202060203" pitchFamily="34" charset="77"/>
              </a:rPr>
              <a:t> </a:t>
            </a:r>
            <a:r>
              <a:rPr lang="en-US" sz="2000" dirty="0" err="1">
                <a:latin typeface="Söhne Leicht" panose="020B0303030202060203" pitchFamily="34" charset="77"/>
              </a:rPr>
              <a:t>yn</a:t>
            </a:r>
            <a:r>
              <a:rPr lang="en-US" sz="2000" dirty="0">
                <a:latin typeface="Söhne Leicht" panose="020B0303030202060203" pitchFamily="34" charset="77"/>
              </a:rPr>
              <a:t> </a:t>
            </a:r>
            <a:r>
              <a:rPr lang="en-US" sz="2000" dirty="0" err="1">
                <a:latin typeface="Söhne Leicht" panose="020B0303030202060203" pitchFamily="34" charset="77"/>
              </a:rPr>
              <a:t>dod</a:t>
            </a:r>
            <a:r>
              <a:rPr lang="en-US" sz="2000" dirty="0">
                <a:latin typeface="Söhne Leicht" panose="020B0303030202060203" pitchFamily="34" charset="77"/>
              </a:rPr>
              <a:t> </a:t>
            </a:r>
            <a:r>
              <a:rPr lang="en-US" sz="2000" dirty="0" err="1">
                <a:latin typeface="Söhne Leicht" panose="020B0303030202060203" pitchFamily="34" charset="77"/>
              </a:rPr>
              <a:t>mewn</a:t>
            </a:r>
            <a:r>
              <a:rPr lang="en-US" sz="2000" dirty="0">
                <a:latin typeface="Söhne Leicht" panose="020B0303030202060203" pitchFamily="34" charset="77"/>
              </a:rPr>
              <a:t> </a:t>
            </a:r>
            <a:r>
              <a:rPr lang="en-US" sz="2000" dirty="0" err="1">
                <a:latin typeface="Söhne Leicht" panose="020B0303030202060203" pitchFamily="34" charset="77"/>
              </a:rPr>
              <a:t>sawl</a:t>
            </a:r>
            <a:r>
              <a:rPr lang="en-US" sz="2000" dirty="0">
                <a:latin typeface="Söhne Leicht" panose="020B0303030202060203" pitchFamily="34" charset="77"/>
              </a:rPr>
              <a:t> </a:t>
            </a:r>
            <a:r>
              <a:rPr lang="en-US" sz="2000" dirty="0" err="1">
                <a:latin typeface="Söhne Leicht" panose="020B0303030202060203" pitchFamily="34" charset="77"/>
              </a:rPr>
              <a:t>ffurf</a:t>
            </a:r>
            <a:r>
              <a:rPr lang="en-US" sz="2000" dirty="0">
                <a:latin typeface="Söhne Leicht" panose="020B0303030202060203" pitchFamily="34" charset="77"/>
              </a:rPr>
              <a:t> </a:t>
            </a:r>
            <a:r>
              <a:rPr lang="en-US" sz="2000" dirty="0" err="1">
                <a:latin typeface="Söhne Leicht" panose="020B0303030202060203" pitchFamily="34" charset="77"/>
              </a:rPr>
              <a:t>wahanol</a:t>
            </a:r>
            <a:r>
              <a:rPr lang="en-US" sz="2000" dirty="0">
                <a:latin typeface="Söhne Leicht" panose="020B0303030202060203" pitchFamily="34" charset="77"/>
              </a:rPr>
              <a:t>. </a:t>
            </a:r>
            <a:r>
              <a:rPr lang="en-US" sz="2000" dirty="0" err="1">
                <a:latin typeface="Söhne Leicht" panose="020B0303030202060203" pitchFamily="34" charset="77"/>
              </a:rPr>
              <a:t>Edrychwch</a:t>
            </a:r>
            <a:r>
              <a:rPr lang="en-US" sz="2000" dirty="0">
                <a:latin typeface="Söhne Leicht" panose="020B0303030202060203" pitchFamily="34" charset="77"/>
              </a:rPr>
              <a:t> </a:t>
            </a:r>
            <a:r>
              <a:rPr lang="en-US" sz="2000" dirty="0" err="1">
                <a:latin typeface="Söhne Leicht" panose="020B0303030202060203" pitchFamily="34" charset="77"/>
              </a:rPr>
              <a:t>ar</a:t>
            </a:r>
            <a:r>
              <a:rPr lang="en-US" sz="2000" dirty="0">
                <a:latin typeface="Söhne Leicht" panose="020B0303030202060203" pitchFamily="34" charset="77"/>
              </a:rPr>
              <a:t> </a:t>
            </a:r>
            <a:r>
              <a:rPr lang="en-US" sz="2000" dirty="0" err="1">
                <a:latin typeface="Söhne Leicht" panose="020B0303030202060203" pitchFamily="34" charset="77"/>
              </a:rPr>
              <a:t>eich</a:t>
            </a:r>
            <a:r>
              <a:rPr lang="en-US" sz="2000" dirty="0">
                <a:latin typeface="Söhne Leicht" panose="020B0303030202060203" pitchFamily="34" charset="77"/>
              </a:rPr>
              <a:t> </a:t>
            </a:r>
            <a:r>
              <a:rPr lang="en-US" sz="2000" dirty="0" err="1">
                <a:latin typeface="Söhne Leicht" panose="020B0303030202060203" pitchFamily="34" charset="77"/>
              </a:rPr>
              <a:t>taflenni</a:t>
            </a:r>
            <a:r>
              <a:rPr lang="en-US" sz="2000" dirty="0">
                <a:latin typeface="Söhne Leicht" panose="020B0303030202060203" pitchFamily="34" charset="77"/>
              </a:rPr>
              <a:t> '</a:t>
            </a:r>
            <a:r>
              <a:rPr lang="en-US" sz="2000" dirty="0" err="1">
                <a:latin typeface="Söhne Leicht" panose="020B0303030202060203" pitchFamily="34" charset="77"/>
              </a:rPr>
              <a:t>Mathau</a:t>
            </a:r>
            <a:r>
              <a:rPr lang="en-US" sz="2000" dirty="0">
                <a:latin typeface="Söhne Leicht" panose="020B0303030202060203" pitchFamily="34" charset="77"/>
              </a:rPr>
              <a:t> o </a:t>
            </a:r>
            <a:r>
              <a:rPr lang="en-US" sz="2000" dirty="0" err="1">
                <a:latin typeface="Söhne Leicht" panose="020B0303030202060203" pitchFamily="34" charset="77"/>
              </a:rPr>
              <a:t>Llygredd</a:t>
            </a:r>
            <a:r>
              <a:rPr lang="en-US" sz="2000" dirty="0">
                <a:latin typeface="Söhne Leicht" panose="020B0303030202060203" pitchFamily="34" charset="77"/>
              </a:rPr>
              <a:t> Aer'.​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
            <a:extLst>
              <a:ext uri="{FF2B5EF4-FFF2-40B4-BE49-F238E27FC236}">
                <a16:creationId xmlns:a16="http://schemas.microsoft.com/office/drawing/2014/main" id="{8D0B4241-1B0C-697F-0631-F7FC8B9C5C48}"/>
              </a:ext>
            </a:extLst>
          </p:cNvPr>
          <p:cNvGrpSpPr/>
          <p:nvPr/>
        </p:nvGrpSpPr>
        <p:grpSpPr>
          <a:xfrm>
            <a:off x="0" y="0"/>
            <a:ext cx="12192000" cy="6858000"/>
            <a:chOff x="0" y="0"/>
            <a:chExt cx="4816593" cy="2709333"/>
          </a:xfrm>
        </p:grpSpPr>
        <p:sp>
          <p:nvSpPr>
            <p:cNvPr id="19" name="Freeform 3">
              <a:extLst>
                <a:ext uri="{FF2B5EF4-FFF2-40B4-BE49-F238E27FC236}">
                  <a16:creationId xmlns:a16="http://schemas.microsoft.com/office/drawing/2014/main" id="{243BC892-639E-52FD-A96F-143A86F129EA}"/>
                </a:ext>
              </a:extLst>
            </p:cNvPr>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6DCD2"/>
            </a:solidFill>
          </p:spPr>
          <p:txBody>
            <a:bodyPr/>
            <a:lstStyle/>
            <a:p>
              <a:endParaRPr lang="en-US"/>
            </a:p>
          </p:txBody>
        </p:sp>
        <p:sp>
          <p:nvSpPr>
            <p:cNvPr id="20" name="TextBox 4">
              <a:extLst>
                <a:ext uri="{FF2B5EF4-FFF2-40B4-BE49-F238E27FC236}">
                  <a16:creationId xmlns:a16="http://schemas.microsoft.com/office/drawing/2014/main" id="{92012030-E642-0F33-CBF6-321DEEEF3FD9}"/>
                </a:ext>
              </a:extLst>
            </p:cNvPr>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21" name="Freeform 5">
            <a:extLst>
              <a:ext uri="{FF2B5EF4-FFF2-40B4-BE49-F238E27FC236}">
                <a16:creationId xmlns:a16="http://schemas.microsoft.com/office/drawing/2014/main" id="{989F1587-F8DC-C6E7-704F-0BF7CEAB58A4}"/>
              </a:ext>
            </a:extLst>
          </p:cNvPr>
          <p:cNvSpPr/>
          <p:nvPr/>
        </p:nvSpPr>
        <p:spPr>
          <a:xfrm>
            <a:off x="873959" y="1190142"/>
            <a:ext cx="2724593" cy="1675625"/>
          </a:xfrm>
          <a:custGeom>
            <a:avLst/>
            <a:gdLst/>
            <a:ahLst/>
            <a:cxnLst/>
            <a:rect l="l" t="t" r="r" b="b"/>
            <a:pathLst>
              <a:path w="2724593" h="1675625">
                <a:moveTo>
                  <a:pt x="0" y="0"/>
                </a:moveTo>
                <a:lnTo>
                  <a:pt x="2724593" y="0"/>
                </a:lnTo>
                <a:lnTo>
                  <a:pt x="2724593" y="1675625"/>
                </a:lnTo>
                <a:lnTo>
                  <a:pt x="0" y="16756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6">
            <a:extLst>
              <a:ext uri="{FF2B5EF4-FFF2-40B4-BE49-F238E27FC236}">
                <a16:creationId xmlns:a16="http://schemas.microsoft.com/office/drawing/2014/main" id="{15F4A14D-97C1-2A3F-E448-358B046C6C65}"/>
              </a:ext>
            </a:extLst>
          </p:cNvPr>
          <p:cNvSpPr/>
          <p:nvPr/>
        </p:nvSpPr>
        <p:spPr>
          <a:xfrm>
            <a:off x="767963" y="4639477"/>
            <a:ext cx="2830589" cy="1881488"/>
          </a:xfrm>
          <a:custGeom>
            <a:avLst/>
            <a:gdLst/>
            <a:ahLst/>
            <a:cxnLst/>
            <a:rect l="l" t="t" r="r" b="b"/>
            <a:pathLst>
              <a:path w="3399843" h="2226897">
                <a:moveTo>
                  <a:pt x="0" y="0"/>
                </a:moveTo>
                <a:lnTo>
                  <a:pt x="3399843" y="0"/>
                </a:lnTo>
                <a:lnTo>
                  <a:pt x="3399843" y="2226897"/>
                </a:lnTo>
                <a:lnTo>
                  <a:pt x="0" y="2226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7">
            <a:extLst>
              <a:ext uri="{FF2B5EF4-FFF2-40B4-BE49-F238E27FC236}">
                <a16:creationId xmlns:a16="http://schemas.microsoft.com/office/drawing/2014/main" id="{B3CBAAA0-57E5-492B-A2B0-3A2AED9645D5}"/>
              </a:ext>
            </a:extLst>
          </p:cNvPr>
          <p:cNvSpPr/>
          <p:nvPr/>
        </p:nvSpPr>
        <p:spPr>
          <a:xfrm>
            <a:off x="-55943" y="2871420"/>
            <a:ext cx="2770778" cy="1683248"/>
          </a:xfrm>
          <a:custGeom>
            <a:avLst/>
            <a:gdLst/>
            <a:ahLst/>
            <a:cxnLst/>
            <a:rect l="l" t="t" r="r" b="b"/>
            <a:pathLst>
              <a:path w="2770778" h="1683248">
                <a:moveTo>
                  <a:pt x="0" y="0"/>
                </a:moveTo>
                <a:lnTo>
                  <a:pt x="2770777" y="0"/>
                </a:lnTo>
                <a:lnTo>
                  <a:pt x="2770777" y="1683248"/>
                </a:lnTo>
                <a:lnTo>
                  <a:pt x="0" y="16832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8">
            <a:extLst>
              <a:ext uri="{FF2B5EF4-FFF2-40B4-BE49-F238E27FC236}">
                <a16:creationId xmlns:a16="http://schemas.microsoft.com/office/drawing/2014/main" id="{49491951-1A6C-BA38-403F-3F80C0D06648}"/>
              </a:ext>
            </a:extLst>
          </p:cNvPr>
          <p:cNvSpPr/>
          <p:nvPr/>
        </p:nvSpPr>
        <p:spPr>
          <a:xfrm rot="10736971">
            <a:off x="4101043" y="2694114"/>
            <a:ext cx="6122918" cy="2281515"/>
          </a:xfrm>
          <a:custGeom>
            <a:avLst/>
            <a:gdLst/>
            <a:ahLst/>
            <a:cxnLst/>
            <a:rect l="l" t="t" r="r" b="b"/>
            <a:pathLst>
              <a:path w="4582047" h="2399847">
                <a:moveTo>
                  <a:pt x="0" y="0"/>
                </a:moveTo>
                <a:lnTo>
                  <a:pt x="4582047" y="0"/>
                </a:lnTo>
                <a:lnTo>
                  <a:pt x="4582047" y="2399847"/>
                </a:lnTo>
                <a:lnTo>
                  <a:pt x="0" y="23998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25" name="Freeform 9">
            <a:extLst>
              <a:ext uri="{FF2B5EF4-FFF2-40B4-BE49-F238E27FC236}">
                <a16:creationId xmlns:a16="http://schemas.microsoft.com/office/drawing/2014/main" id="{464F17BA-EC4D-81A4-0052-E0F670DF4EFE}"/>
              </a:ext>
            </a:extLst>
          </p:cNvPr>
          <p:cNvSpPr/>
          <p:nvPr/>
        </p:nvSpPr>
        <p:spPr>
          <a:xfrm>
            <a:off x="6686981" y="629787"/>
            <a:ext cx="6177752" cy="2174143"/>
          </a:xfrm>
          <a:custGeom>
            <a:avLst/>
            <a:gdLst/>
            <a:ahLst/>
            <a:cxnLst/>
            <a:rect l="l" t="t" r="r" b="b"/>
            <a:pathLst>
              <a:path w="6844592" h="2506832">
                <a:moveTo>
                  <a:pt x="0" y="0"/>
                </a:moveTo>
                <a:lnTo>
                  <a:pt x="6844592" y="0"/>
                </a:lnTo>
                <a:lnTo>
                  <a:pt x="6844592" y="2506832"/>
                </a:lnTo>
                <a:lnTo>
                  <a:pt x="0" y="25068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dirty="0"/>
          </a:p>
        </p:txBody>
      </p:sp>
      <p:sp>
        <p:nvSpPr>
          <p:cNvPr id="26" name="Freeform 10">
            <a:extLst>
              <a:ext uri="{FF2B5EF4-FFF2-40B4-BE49-F238E27FC236}">
                <a16:creationId xmlns:a16="http://schemas.microsoft.com/office/drawing/2014/main" id="{174CBBBB-5822-C9A3-0BF2-6029F4C052E2}"/>
              </a:ext>
            </a:extLst>
          </p:cNvPr>
          <p:cNvSpPr/>
          <p:nvPr/>
        </p:nvSpPr>
        <p:spPr>
          <a:xfrm rot="21387080">
            <a:off x="6621685" y="4628162"/>
            <a:ext cx="5459287" cy="2339222"/>
          </a:xfrm>
          <a:custGeom>
            <a:avLst/>
            <a:gdLst/>
            <a:ahLst/>
            <a:cxnLst/>
            <a:rect l="l" t="t" r="r" b="b"/>
            <a:pathLst>
              <a:path w="4166477" h="2325652">
                <a:moveTo>
                  <a:pt x="0" y="0"/>
                </a:moveTo>
                <a:lnTo>
                  <a:pt x="4166478" y="0"/>
                </a:lnTo>
                <a:lnTo>
                  <a:pt x="4166478" y="2325652"/>
                </a:lnTo>
                <a:lnTo>
                  <a:pt x="0" y="23256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7" name="TextBox 11">
            <a:extLst>
              <a:ext uri="{FF2B5EF4-FFF2-40B4-BE49-F238E27FC236}">
                <a16:creationId xmlns:a16="http://schemas.microsoft.com/office/drawing/2014/main" id="{8769A4DD-E193-1A94-9F86-41CF9FC95F91}"/>
              </a:ext>
            </a:extLst>
          </p:cNvPr>
          <p:cNvSpPr txBox="1"/>
          <p:nvPr/>
        </p:nvSpPr>
        <p:spPr>
          <a:xfrm>
            <a:off x="1329446" y="1866552"/>
            <a:ext cx="1813620" cy="243656"/>
          </a:xfrm>
          <a:prstGeom prst="rect">
            <a:avLst/>
          </a:prstGeom>
        </p:spPr>
        <p:txBody>
          <a:bodyPr lIns="0" tIns="0" rIns="0" bIns="0" rtlCol="0" anchor="t">
            <a:spAutoFit/>
          </a:bodyPr>
          <a:lstStyle/>
          <a:p>
            <a:pPr algn="ctr">
              <a:lnSpc>
                <a:spcPts val="1946"/>
              </a:lnSpc>
              <a:spcBef>
                <a:spcPct val="0"/>
              </a:spcBef>
            </a:pPr>
            <a:r>
              <a:rPr lang="cy-GB" dirty="0">
                <a:latin typeface="Söhne Leicht" panose="020B0303030202060203" pitchFamily="34" charset="77"/>
              </a:rPr>
              <a:t>Gronynnau (PM)​</a:t>
            </a:r>
            <a:endParaRPr lang="en-US" sz="1390" dirty="0">
              <a:solidFill>
                <a:srgbClr val="000000"/>
              </a:solidFill>
              <a:latin typeface="Söhne Leicht" panose="020B0303030202060203" pitchFamily="34" charset="77"/>
            </a:endParaRPr>
          </a:p>
        </p:txBody>
      </p:sp>
      <p:sp>
        <p:nvSpPr>
          <p:cNvPr id="28" name="TextBox 12">
            <a:extLst>
              <a:ext uri="{FF2B5EF4-FFF2-40B4-BE49-F238E27FC236}">
                <a16:creationId xmlns:a16="http://schemas.microsoft.com/office/drawing/2014/main" id="{E82A56B7-EEAB-97F4-382D-383BB771F099}"/>
              </a:ext>
            </a:extLst>
          </p:cNvPr>
          <p:cNvSpPr txBox="1"/>
          <p:nvPr/>
        </p:nvSpPr>
        <p:spPr>
          <a:xfrm>
            <a:off x="322510" y="3591216"/>
            <a:ext cx="2013871" cy="243656"/>
          </a:xfrm>
          <a:prstGeom prst="rect">
            <a:avLst/>
          </a:prstGeom>
        </p:spPr>
        <p:txBody>
          <a:bodyPr wrap="square" lIns="0" tIns="0" rIns="0" bIns="0" rtlCol="0" anchor="t">
            <a:spAutoFit/>
          </a:bodyPr>
          <a:lstStyle/>
          <a:p>
            <a:pPr algn="ctr">
              <a:lnSpc>
                <a:spcPts val="1946"/>
              </a:lnSpc>
              <a:spcBef>
                <a:spcPct val="0"/>
              </a:spcBef>
            </a:pPr>
            <a:r>
              <a:rPr lang="cy-GB" dirty="0">
                <a:latin typeface="Söhne Leicht" panose="020B0303030202060203" pitchFamily="34" charset="77"/>
              </a:rPr>
              <a:t>Nitrogen Deuocsid​</a:t>
            </a:r>
            <a:endParaRPr lang="en-US" sz="1390" dirty="0">
              <a:solidFill>
                <a:srgbClr val="000000"/>
              </a:solidFill>
              <a:latin typeface="Söhne Leicht" panose="020B0303030202060203" pitchFamily="34" charset="77"/>
            </a:endParaRPr>
          </a:p>
        </p:txBody>
      </p:sp>
      <p:sp>
        <p:nvSpPr>
          <p:cNvPr id="29" name="TextBox 13">
            <a:extLst>
              <a:ext uri="{FF2B5EF4-FFF2-40B4-BE49-F238E27FC236}">
                <a16:creationId xmlns:a16="http://schemas.microsoft.com/office/drawing/2014/main" id="{08358019-1BD1-91D9-BF48-3F2B08B455CE}"/>
              </a:ext>
            </a:extLst>
          </p:cNvPr>
          <p:cNvSpPr txBox="1"/>
          <p:nvPr/>
        </p:nvSpPr>
        <p:spPr>
          <a:xfrm>
            <a:off x="1031595" y="5458393"/>
            <a:ext cx="2303323" cy="243656"/>
          </a:xfrm>
          <a:prstGeom prst="rect">
            <a:avLst/>
          </a:prstGeom>
        </p:spPr>
        <p:txBody>
          <a:bodyPr lIns="0" tIns="0" rIns="0" bIns="0" rtlCol="0" anchor="t">
            <a:spAutoFit/>
          </a:bodyPr>
          <a:lstStyle/>
          <a:p>
            <a:pPr algn="ctr">
              <a:lnSpc>
                <a:spcPts val="1946"/>
              </a:lnSpc>
              <a:spcBef>
                <a:spcPct val="0"/>
              </a:spcBef>
            </a:pPr>
            <a:r>
              <a:rPr lang="cy-GB" dirty="0">
                <a:latin typeface="Söhne Leicht" panose="020B0303030202060203" pitchFamily="34" charset="77"/>
              </a:rPr>
              <a:t>Llygryddion eraill​</a:t>
            </a:r>
            <a:endParaRPr lang="en-US" sz="1390" dirty="0">
              <a:solidFill>
                <a:srgbClr val="000000"/>
              </a:solidFill>
              <a:latin typeface="Söhne Leicht" panose="020B0303030202060203" pitchFamily="34" charset="77"/>
            </a:endParaRPr>
          </a:p>
        </p:txBody>
      </p:sp>
      <p:sp>
        <p:nvSpPr>
          <p:cNvPr id="30" name="TextBox 14">
            <a:extLst>
              <a:ext uri="{FF2B5EF4-FFF2-40B4-BE49-F238E27FC236}">
                <a16:creationId xmlns:a16="http://schemas.microsoft.com/office/drawing/2014/main" id="{2D8F8834-3872-294A-4D29-14477638A893}"/>
              </a:ext>
            </a:extLst>
          </p:cNvPr>
          <p:cNvSpPr txBox="1"/>
          <p:nvPr/>
        </p:nvSpPr>
        <p:spPr>
          <a:xfrm>
            <a:off x="5106837" y="3353452"/>
            <a:ext cx="4732150" cy="1107996"/>
          </a:xfrm>
          <a:prstGeom prst="rect">
            <a:avLst/>
          </a:prstGeom>
        </p:spPr>
        <p:txBody>
          <a:bodyPr wrap="square" lIns="0" tIns="0" rIns="0" bIns="0" rtlCol="0" anchor="t">
            <a:spAutoFit/>
          </a:bodyPr>
          <a:lstStyle/>
          <a:p>
            <a:pPr algn="ctr">
              <a:spcBef>
                <a:spcPct val="0"/>
              </a:spcBef>
            </a:pPr>
            <a:r>
              <a:rPr lang="cy-GB" sz="1200" dirty="0">
                <a:latin typeface="Söhne Leicht" panose="020B0303030202060203" pitchFamily="34" charset="77"/>
              </a:rPr>
              <a:t>Gall hyn ddigwydd yn naturiol, o baill neu lwch, ond mae'n aml yn cael ei achosi mewn dinasoedd gan losgi tanwydd ffosil. Cyfeirir at hyn weithiau fel huddygl ac mae cerbydau injan diesel yn gyfrannwr mawr o'r math hwn o lygredd aer. Mae'r gronynnau lleiaf yn llai na 0.1 micron mewn diamedr. Mewn cymhariaeth, mae gwallt dynol fel arfer yn mesur 75 micron ar draws.​</a:t>
            </a:r>
            <a:endParaRPr lang="en-US" sz="1000" dirty="0">
              <a:solidFill>
                <a:srgbClr val="000000"/>
              </a:solidFill>
              <a:latin typeface="Söhne Leicht" panose="020B0303030202060203" pitchFamily="34" charset="77"/>
            </a:endParaRPr>
          </a:p>
        </p:txBody>
      </p:sp>
      <p:sp>
        <p:nvSpPr>
          <p:cNvPr id="31" name="TextBox 15">
            <a:extLst>
              <a:ext uri="{FF2B5EF4-FFF2-40B4-BE49-F238E27FC236}">
                <a16:creationId xmlns:a16="http://schemas.microsoft.com/office/drawing/2014/main" id="{1C183317-1C19-6046-7DE2-C66FE569AFE4}"/>
              </a:ext>
            </a:extLst>
          </p:cNvPr>
          <p:cNvSpPr txBox="1"/>
          <p:nvPr/>
        </p:nvSpPr>
        <p:spPr>
          <a:xfrm>
            <a:off x="7619999" y="1281883"/>
            <a:ext cx="4383345" cy="923330"/>
          </a:xfrm>
          <a:prstGeom prst="rect">
            <a:avLst/>
          </a:prstGeom>
        </p:spPr>
        <p:txBody>
          <a:bodyPr wrap="square" lIns="0" tIns="0" rIns="0" bIns="0" rtlCol="0" anchor="t">
            <a:spAutoFit/>
          </a:bodyPr>
          <a:lstStyle/>
          <a:p>
            <a:pPr algn="ctr">
              <a:spcBef>
                <a:spcPct val="0"/>
              </a:spcBef>
            </a:pPr>
            <a:r>
              <a:rPr lang="cy-GB" sz="1200" dirty="0">
                <a:latin typeface="Söhne Leicht" panose="020B0303030202060203" pitchFamily="34" charset="77"/>
              </a:rPr>
              <a:t>Mae'r rhain yn cynnwys carbon monocsid, sylffwr deuocsid ac osôn ar lefel y ddaear y cyfeirir ato weithiau fel smog. Mae llosgi pren a thanwydd ffosil fel glo ac olew yn achosi'r math hwn o lygredd ac mae osôn ar lefel y ddaear yn cael ei greu gan adwaith ffotocemegol rhwng llygryddion a golau'r haul. ​</a:t>
            </a:r>
            <a:endParaRPr lang="en-US" sz="1000" dirty="0">
              <a:solidFill>
                <a:srgbClr val="000000"/>
              </a:solidFill>
              <a:latin typeface="Söhne Leicht" panose="020B0303030202060203" pitchFamily="34" charset="77"/>
            </a:endParaRPr>
          </a:p>
        </p:txBody>
      </p:sp>
      <p:sp>
        <p:nvSpPr>
          <p:cNvPr id="32" name="TextBox 16">
            <a:extLst>
              <a:ext uri="{FF2B5EF4-FFF2-40B4-BE49-F238E27FC236}">
                <a16:creationId xmlns:a16="http://schemas.microsoft.com/office/drawing/2014/main" id="{C3615E26-147D-42CD-8CF0-80FFCB9E23C3}"/>
              </a:ext>
            </a:extLst>
          </p:cNvPr>
          <p:cNvSpPr txBox="1"/>
          <p:nvPr/>
        </p:nvSpPr>
        <p:spPr>
          <a:xfrm>
            <a:off x="7211074" y="5357405"/>
            <a:ext cx="3960217" cy="1214628"/>
          </a:xfrm>
          <a:prstGeom prst="rect">
            <a:avLst/>
          </a:prstGeom>
        </p:spPr>
        <p:txBody>
          <a:bodyPr wrap="square" lIns="0" tIns="0" rIns="0" bIns="0" rtlCol="0" anchor="t">
            <a:spAutoFit/>
          </a:bodyPr>
          <a:lstStyle/>
          <a:p>
            <a:pPr algn="ctr">
              <a:lnSpc>
                <a:spcPts val="1614"/>
              </a:lnSpc>
              <a:spcBef>
                <a:spcPct val="0"/>
              </a:spcBef>
            </a:pPr>
            <a:r>
              <a:rPr lang="cy-GB" sz="1200" dirty="0">
                <a:latin typeface="Söhne Leicht" panose="020B0303030202060203" pitchFamily="34" charset="77"/>
              </a:rPr>
              <a:t>Mae dros 80% o'r math hwn o lygredd yn y DU yn cael ei achosi gan drafnidiaeth a faniau a cheir diesel yw'r llygrwyr mwyaf. Mae canol dinasoedd yn dioddef lefelau arbennig o uchel o'r math hwn o lygredd. Mae tystiolaeth bod amlygiad i'r nwy hwn yn achos tebygol o asthma mewn plant.​</a:t>
            </a:r>
            <a:endParaRPr lang="en-US" sz="1000" dirty="0">
              <a:solidFill>
                <a:srgbClr val="000000"/>
              </a:solidFill>
              <a:latin typeface="Söhne Leicht" panose="020B0303030202060203" pitchFamily="34" charset="77"/>
            </a:endParaRPr>
          </a:p>
        </p:txBody>
      </p:sp>
      <p:sp>
        <p:nvSpPr>
          <p:cNvPr id="17" name="TextBox 17"/>
          <p:cNvSpPr txBox="1"/>
          <p:nvPr/>
        </p:nvSpPr>
        <p:spPr>
          <a:xfrm>
            <a:off x="685799" y="269797"/>
            <a:ext cx="5582841" cy="827913"/>
          </a:xfrm>
          <a:prstGeom prst="rect">
            <a:avLst/>
          </a:prstGeom>
        </p:spPr>
        <p:txBody>
          <a:bodyPr wrap="square" lIns="0" tIns="0" rIns="0" bIns="0" rtlCol="0" anchor="t">
            <a:spAutoFit/>
          </a:bodyPr>
          <a:lstStyle/>
          <a:p>
            <a:pPr>
              <a:lnSpc>
                <a:spcPts val="3321"/>
              </a:lnSpc>
            </a:pPr>
            <a:r>
              <a:rPr lang="en-US" sz="2700" b="1" dirty="0" err="1">
                <a:solidFill>
                  <a:srgbClr val="000000"/>
                </a:solidFill>
                <a:latin typeface="Söhne Halbfett" panose="020B0303030202060203" pitchFamily="34" charset="77"/>
              </a:rPr>
              <a:t>Tynnwch</a:t>
            </a:r>
            <a:r>
              <a:rPr lang="en-US" sz="2700" b="1" dirty="0">
                <a:solidFill>
                  <a:srgbClr val="000000"/>
                </a:solidFill>
                <a:latin typeface="Söhne Halbfett" panose="020B0303030202060203" pitchFamily="34" charset="77"/>
              </a:rPr>
              <a:t> </a:t>
            </a:r>
            <a:r>
              <a:rPr lang="en-US" sz="2700" b="1" dirty="0" err="1">
                <a:solidFill>
                  <a:srgbClr val="000000"/>
                </a:solidFill>
                <a:latin typeface="Söhne Halbfett" panose="020B0303030202060203" pitchFamily="34" charset="77"/>
              </a:rPr>
              <a:t>linell</a:t>
            </a:r>
            <a:r>
              <a:rPr lang="en-US" sz="2700" b="1" dirty="0">
                <a:solidFill>
                  <a:srgbClr val="000000"/>
                </a:solidFill>
                <a:latin typeface="Söhne Halbfett" panose="020B0303030202060203" pitchFamily="34" charset="77"/>
              </a:rPr>
              <a:t> </a:t>
            </a:r>
            <a:r>
              <a:rPr lang="en-US" sz="2700" b="1" dirty="0" err="1">
                <a:solidFill>
                  <a:srgbClr val="000000"/>
                </a:solidFill>
                <a:latin typeface="Söhne Halbfett" panose="020B0303030202060203" pitchFamily="34" charset="77"/>
              </a:rPr>
              <a:t>rhwng</a:t>
            </a:r>
            <a:r>
              <a:rPr lang="en-US" sz="2700" b="1" dirty="0">
                <a:solidFill>
                  <a:srgbClr val="000000"/>
                </a:solidFill>
                <a:latin typeface="Söhne Halbfett" panose="020B0303030202060203" pitchFamily="34" charset="77"/>
              </a:rPr>
              <a:t> y </a:t>
            </a:r>
            <a:r>
              <a:rPr lang="en-US" sz="2700" b="1" dirty="0" err="1">
                <a:solidFill>
                  <a:srgbClr val="F63DB5"/>
                </a:solidFill>
                <a:latin typeface="Söhne Halbfett" panose="020B0303030202060203" pitchFamily="34" charset="77"/>
              </a:rPr>
              <a:t>mathau</a:t>
            </a:r>
            <a:r>
              <a:rPr lang="en-US" sz="2700" b="1" dirty="0">
                <a:solidFill>
                  <a:srgbClr val="F63DB5"/>
                </a:solidFill>
                <a:latin typeface="Söhne Halbfett" panose="020B0303030202060203" pitchFamily="34" charset="77"/>
              </a:rPr>
              <a:t> o </a:t>
            </a:r>
            <a:r>
              <a:rPr lang="en-US" sz="2700" b="1" dirty="0" err="1">
                <a:solidFill>
                  <a:srgbClr val="F63DB5"/>
                </a:solidFill>
                <a:latin typeface="Söhne Halbfett" panose="020B0303030202060203" pitchFamily="34" charset="77"/>
              </a:rPr>
              <a:t>lygredd</a:t>
            </a:r>
            <a:r>
              <a:rPr lang="en-US" sz="2700" b="1" dirty="0">
                <a:solidFill>
                  <a:srgbClr val="000000"/>
                </a:solidFill>
                <a:latin typeface="Söhne Halbfett" panose="020B0303030202060203" pitchFamily="34" charset="77"/>
              </a:rPr>
              <a:t> </a:t>
            </a:r>
            <a:r>
              <a:rPr lang="en-US" sz="2700" b="1" dirty="0" err="1">
                <a:solidFill>
                  <a:srgbClr val="000000"/>
                </a:solidFill>
                <a:latin typeface="Söhne Halbfett" panose="020B0303030202060203" pitchFamily="34" charset="77"/>
              </a:rPr>
              <a:t>a'r</a:t>
            </a:r>
            <a:r>
              <a:rPr lang="en-US" sz="2700" b="1" dirty="0">
                <a:solidFill>
                  <a:srgbClr val="000000"/>
                </a:solidFill>
                <a:latin typeface="Söhne Halbfett" panose="020B0303030202060203" pitchFamily="34" charset="77"/>
              </a:rPr>
              <a:t> </a:t>
            </a:r>
            <a:r>
              <a:rPr lang="en-US" sz="2700" b="1" dirty="0" err="1">
                <a:solidFill>
                  <a:srgbClr val="000000"/>
                </a:solidFill>
                <a:latin typeface="Söhne Halbfett" panose="020B0303030202060203" pitchFamily="34" charset="77"/>
              </a:rPr>
              <a:t>diffiniad</a:t>
            </a:r>
            <a:r>
              <a:rPr lang="en-US" sz="2700" b="1" dirty="0">
                <a:solidFill>
                  <a:srgbClr val="000000"/>
                </a:solidFill>
                <a:latin typeface="Söhne Halbfett" panose="020B0303030202060203" pitchFamily="34" charset="77"/>
              </a:rPr>
              <a:t> </a:t>
            </a:r>
            <a:r>
              <a:rPr lang="en-US" sz="2700" b="1" dirty="0" err="1">
                <a:solidFill>
                  <a:srgbClr val="000000"/>
                </a:solidFill>
                <a:latin typeface="Söhne Halbfett" panose="020B0303030202060203" pitchFamily="34" charset="77"/>
              </a:rPr>
              <a:t>cywir</a:t>
            </a:r>
            <a:r>
              <a:rPr lang="en-US" sz="2700" b="1" dirty="0">
                <a:solidFill>
                  <a:srgbClr val="000000"/>
                </a:solidFill>
                <a:latin typeface="Söhne Halbfett" panose="020B0303030202060203" pitchFamily="34" charset="77"/>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2F588-8176-D48E-9531-4456CD2BFCC6}"/>
            </a:ext>
          </a:extLst>
        </p:cNvPr>
        <p:cNvGrpSpPr/>
        <p:nvPr/>
      </p:nvGrpSpPr>
      <p:grpSpPr>
        <a:xfrm>
          <a:off x="0" y="0"/>
          <a:ext cx="0" cy="0"/>
          <a:chOff x="0" y="0"/>
          <a:chExt cx="0" cy="0"/>
        </a:xfrm>
      </p:grpSpPr>
      <p:grpSp>
        <p:nvGrpSpPr>
          <p:cNvPr id="18" name="Group 2">
            <a:extLst>
              <a:ext uri="{FF2B5EF4-FFF2-40B4-BE49-F238E27FC236}">
                <a16:creationId xmlns:a16="http://schemas.microsoft.com/office/drawing/2014/main" id="{D5093B83-AB8E-3349-72A2-D079852D06B5}"/>
              </a:ext>
            </a:extLst>
          </p:cNvPr>
          <p:cNvGrpSpPr/>
          <p:nvPr/>
        </p:nvGrpSpPr>
        <p:grpSpPr>
          <a:xfrm>
            <a:off x="0" y="0"/>
            <a:ext cx="12192000" cy="6858000"/>
            <a:chOff x="0" y="0"/>
            <a:chExt cx="4816593" cy="2709333"/>
          </a:xfrm>
        </p:grpSpPr>
        <p:sp>
          <p:nvSpPr>
            <p:cNvPr id="19" name="Freeform 3">
              <a:extLst>
                <a:ext uri="{FF2B5EF4-FFF2-40B4-BE49-F238E27FC236}">
                  <a16:creationId xmlns:a16="http://schemas.microsoft.com/office/drawing/2014/main" id="{ED5EBA76-D521-A3F9-8156-55DAA01E5ECE}"/>
                </a:ext>
              </a:extLst>
            </p:cNvPr>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E6DCD2"/>
            </a:solidFill>
          </p:spPr>
          <p:txBody>
            <a:bodyPr/>
            <a:lstStyle/>
            <a:p>
              <a:endParaRPr lang="en-US"/>
            </a:p>
          </p:txBody>
        </p:sp>
        <p:sp>
          <p:nvSpPr>
            <p:cNvPr id="20" name="TextBox 4">
              <a:extLst>
                <a:ext uri="{FF2B5EF4-FFF2-40B4-BE49-F238E27FC236}">
                  <a16:creationId xmlns:a16="http://schemas.microsoft.com/office/drawing/2014/main" id="{0ECCB42B-B34F-8EB5-18BA-2987E85C62C7}"/>
                </a:ext>
              </a:extLst>
            </p:cNvPr>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cxnSp>
        <p:nvCxnSpPr>
          <p:cNvPr id="34" name="Straight Arrow Connector 33">
            <a:extLst>
              <a:ext uri="{FF2B5EF4-FFF2-40B4-BE49-F238E27FC236}">
                <a16:creationId xmlns:a16="http://schemas.microsoft.com/office/drawing/2014/main" id="{B17792B6-72EC-1202-E652-51E9037832C1}"/>
              </a:ext>
            </a:extLst>
          </p:cNvPr>
          <p:cNvCxnSpPr>
            <a:cxnSpLocks/>
          </p:cNvCxnSpPr>
          <p:nvPr/>
        </p:nvCxnSpPr>
        <p:spPr>
          <a:xfrm flipV="1">
            <a:off x="3654495" y="2027132"/>
            <a:ext cx="2900026" cy="3403420"/>
          </a:xfrm>
          <a:prstGeom prst="straightConnector1">
            <a:avLst/>
          </a:prstGeom>
          <a:ln w="38100">
            <a:solidFill>
              <a:srgbClr val="F63DB5"/>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5">
            <a:extLst>
              <a:ext uri="{FF2B5EF4-FFF2-40B4-BE49-F238E27FC236}">
                <a16:creationId xmlns:a16="http://schemas.microsoft.com/office/drawing/2014/main" id="{4AFDC9EE-04E1-450F-7EA7-CCF3D1502974}"/>
              </a:ext>
            </a:extLst>
          </p:cNvPr>
          <p:cNvSpPr/>
          <p:nvPr/>
        </p:nvSpPr>
        <p:spPr>
          <a:xfrm>
            <a:off x="873959" y="1190142"/>
            <a:ext cx="2724593" cy="1675625"/>
          </a:xfrm>
          <a:custGeom>
            <a:avLst/>
            <a:gdLst/>
            <a:ahLst/>
            <a:cxnLst/>
            <a:rect l="l" t="t" r="r" b="b"/>
            <a:pathLst>
              <a:path w="2724593" h="1675625">
                <a:moveTo>
                  <a:pt x="0" y="0"/>
                </a:moveTo>
                <a:lnTo>
                  <a:pt x="2724593" y="0"/>
                </a:lnTo>
                <a:lnTo>
                  <a:pt x="2724593" y="1675625"/>
                </a:lnTo>
                <a:lnTo>
                  <a:pt x="0" y="16756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6">
            <a:extLst>
              <a:ext uri="{FF2B5EF4-FFF2-40B4-BE49-F238E27FC236}">
                <a16:creationId xmlns:a16="http://schemas.microsoft.com/office/drawing/2014/main" id="{625A6FF9-A490-579A-C1A2-C391C88F3980}"/>
              </a:ext>
            </a:extLst>
          </p:cNvPr>
          <p:cNvSpPr/>
          <p:nvPr/>
        </p:nvSpPr>
        <p:spPr>
          <a:xfrm>
            <a:off x="767963" y="4639477"/>
            <a:ext cx="2830589" cy="1881488"/>
          </a:xfrm>
          <a:custGeom>
            <a:avLst/>
            <a:gdLst/>
            <a:ahLst/>
            <a:cxnLst/>
            <a:rect l="l" t="t" r="r" b="b"/>
            <a:pathLst>
              <a:path w="3399843" h="2226897">
                <a:moveTo>
                  <a:pt x="0" y="0"/>
                </a:moveTo>
                <a:lnTo>
                  <a:pt x="3399843" y="0"/>
                </a:lnTo>
                <a:lnTo>
                  <a:pt x="3399843" y="2226897"/>
                </a:lnTo>
                <a:lnTo>
                  <a:pt x="0" y="2226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7">
            <a:extLst>
              <a:ext uri="{FF2B5EF4-FFF2-40B4-BE49-F238E27FC236}">
                <a16:creationId xmlns:a16="http://schemas.microsoft.com/office/drawing/2014/main" id="{CE169E95-9390-4B01-0250-AC866D88805F}"/>
              </a:ext>
            </a:extLst>
          </p:cNvPr>
          <p:cNvSpPr/>
          <p:nvPr/>
        </p:nvSpPr>
        <p:spPr>
          <a:xfrm>
            <a:off x="-55943" y="2871420"/>
            <a:ext cx="2770778" cy="1683248"/>
          </a:xfrm>
          <a:custGeom>
            <a:avLst/>
            <a:gdLst/>
            <a:ahLst/>
            <a:cxnLst/>
            <a:rect l="l" t="t" r="r" b="b"/>
            <a:pathLst>
              <a:path w="2770778" h="1683248">
                <a:moveTo>
                  <a:pt x="0" y="0"/>
                </a:moveTo>
                <a:lnTo>
                  <a:pt x="2770777" y="0"/>
                </a:lnTo>
                <a:lnTo>
                  <a:pt x="2770777" y="1683248"/>
                </a:lnTo>
                <a:lnTo>
                  <a:pt x="0" y="16832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8">
            <a:extLst>
              <a:ext uri="{FF2B5EF4-FFF2-40B4-BE49-F238E27FC236}">
                <a16:creationId xmlns:a16="http://schemas.microsoft.com/office/drawing/2014/main" id="{56068EE4-3EFA-D844-EB74-446BC1A99F1D}"/>
              </a:ext>
            </a:extLst>
          </p:cNvPr>
          <p:cNvSpPr/>
          <p:nvPr/>
        </p:nvSpPr>
        <p:spPr>
          <a:xfrm rot="10736971">
            <a:off x="4101043" y="2694114"/>
            <a:ext cx="6122918" cy="2281515"/>
          </a:xfrm>
          <a:custGeom>
            <a:avLst/>
            <a:gdLst/>
            <a:ahLst/>
            <a:cxnLst/>
            <a:rect l="l" t="t" r="r" b="b"/>
            <a:pathLst>
              <a:path w="4582047" h="2399847">
                <a:moveTo>
                  <a:pt x="0" y="0"/>
                </a:moveTo>
                <a:lnTo>
                  <a:pt x="4582047" y="0"/>
                </a:lnTo>
                <a:lnTo>
                  <a:pt x="4582047" y="2399847"/>
                </a:lnTo>
                <a:lnTo>
                  <a:pt x="0" y="23998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25" name="Freeform 9">
            <a:extLst>
              <a:ext uri="{FF2B5EF4-FFF2-40B4-BE49-F238E27FC236}">
                <a16:creationId xmlns:a16="http://schemas.microsoft.com/office/drawing/2014/main" id="{13E87FF7-962D-D227-FEDD-95EB3817A38C}"/>
              </a:ext>
            </a:extLst>
          </p:cNvPr>
          <p:cNvSpPr/>
          <p:nvPr/>
        </p:nvSpPr>
        <p:spPr>
          <a:xfrm>
            <a:off x="6686981" y="629787"/>
            <a:ext cx="6177752" cy="2174143"/>
          </a:xfrm>
          <a:custGeom>
            <a:avLst/>
            <a:gdLst/>
            <a:ahLst/>
            <a:cxnLst/>
            <a:rect l="l" t="t" r="r" b="b"/>
            <a:pathLst>
              <a:path w="6844592" h="2506832">
                <a:moveTo>
                  <a:pt x="0" y="0"/>
                </a:moveTo>
                <a:lnTo>
                  <a:pt x="6844592" y="0"/>
                </a:lnTo>
                <a:lnTo>
                  <a:pt x="6844592" y="2506832"/>
                </a:lnTo>
                <a:lnTo>
                  <a:pt x="0" y="25068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dirty="0"/>
          </a:p>
        </p:txBody>
      </p:sp>
      <p:sp>
        <p:nvSpPr>
          <p:cNvPr id="26" name="Freeform 10">
            <a:extLst>
              <a:ext uri="{FF2B5EF4-FFF2-40B4-BE49-F238E27FC236}">
                <a16:creationId xmlns:a16="http://schemas.microsoft.com/office/drawing/2014/main" id="{E0764082-EF99-7FBA-65E1-5D5957E72F93}"/>
              </a:ext>
            </a:extLst>
          </p:cNvPr>
          <p:cNvSpPr/>
          <p:nvPr/>
        </p:nvSpPr>
        <p:spPr>
          <a:xfrm rot="21387080">
            <a:off x="6621685" y="4628162"/>
            <a:ext cx="5459287" cy="2339222"/>
          </a:xfrm>
          <a:custGeom>
            <a:avLst/>
            <a:gdLst/>
            <a:ahLst/>
            <a:cxnLst/>
            <a:rect l="l" t="t" r="r" b="b"/>
            <a:pathLst>
              <a:path w="4166477" h="2325652">
                <a:moveTo>
                  <a:pt x="0" y="0"/>
                </a:moveTo>
                <a:lnTo>
                  <a:pt x="4166478" y="0"/>
                </a:lnTo>
                <a:lnTo>
                  <a:pt x="4166478" y="2325652"/>
                </a:lnTo>
                <a:lnTo>
                  <a:pt x="0" y="23256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7" name="TextBox 11">
            <a:extLst>
              <a:ext uri="{FF2B5EF4-FFF2-40B4-BE49-F238E27FC236}">
                <a16:creationId xmlns:a16="http://schemas.microsoft.com/office/drawing/2014/main" id="{702B5E08-E3A3-10FB-9FEB-223759EC5E7E}"/>
              </a:ext>
            </a:extLst>
          </p:cNvPr>
          <p:cNvSpPr txBox="1"/>
          <p:nvPr/>
        </p:nvSpPr>
        <p:spPr>
          <a:xfrm>
            <a:off x="1329446" y="1866552"/>
            <a:ext cx="1813620" cy="243656"/>
          </a:xfrm>
          <a:prstGeom prst="rect">
            <a:avLst/>
          </a:prstGeom>
        </p:spPr>
        <p:txBody>
          <a:bodyPr lIns="0" tIns="0" rIns="0" bIns="0" rtlCol="0" anchor="t">
            <a:spAutoFit/>
          </a:bodyPr>
          <a:lstStyle/>
          <a:p>
            <a:pPr algn="ctr">
              <a:lnSpc>
                <a:spcPts val="1946"/>
              </a:lnSpc>
              <a:spcBef>
                <a:spcPct val="0"/>
              </a:spcBef>
            </a:pPr>
            <a:r>
              <a:rPr lang="cy-GB" dirty="0">
                <a:latin typeface="Söhne Leicht" panose="020B0303030202060203" pitchFamily="34" charset="77"/>
              </a:rPr>
              <a:t>Gronynnau (PM)​</a:t>
            </a:r>
            <a:endParaRPr lang="en-US" sz="1390" dirty="0">
              <a:solidFill>
                <a:srgbClr val="000000"/>
              </a:solidFill>
              <a:latin typeface="Söhne Leicht" panose="020B0303030202060203" pitchFamily="34" charset="77"/>
            </a:endParaRPr>
          </a:p>
        </p:txBody>
      </p:sp>
      <p:sp>
        <p:nvSpPr>
          <p:cNvPr id="28" name="TextBox 12">
            <a:extLst>
              <a:ext uri="{FF2B5EF4-FFF2-40B4-BE49-F238E27FC236}">
                <a16:creationId xmlns:a16="http://schemas.microsoft.com/office/drawing/2014/main" id="{6A4CBCF7-3799-D80F-4CCD-771B90096888}"/>
              </a:ext>
            </a:extLst>
          </p:cNvPr>
          <p:cNvSpPr txBox="1"/>
          <p:nvPr/>
        </p:nvSpPr>
        <p:spPr>
          <a:xfrm>
            <a:off x="322510" y="3591216"/>
            <a:ext cx="2013871" cy="243656"/>
          </a:xfrm>
          <a:prstGeom prst="rect">
            <a:avLst/>
          </a:prstGeom>
        </p:spPr>
        <p:txBody>
          <a:bodyPr wrap="square" lIns="0" tIns="0" rIns="0" bIns="0" rtlCol="0" anchor="t">
            <a:spAutoFit/>
          </a:bodyPr>
          <a:lstStyle/>
          <a:p>
            <a:pPr algn="ctr">
              <a:lnSpc>
                <a:spcPts val="1946"/>
              </a:lnSpc>
              <a:spcBef>
                <a:spcPct val="0"/>
              </a:spcBef>
            </a:pPr>
            <a:r>
              <a:rPr lang="cy-GB" dirty="0">
                <a:latin typeface="Söhne Leicht" panose="020B0303030202060203" pitchFamily="34" charset="77"/>
              </a:rPr>
              <a:t>Nitrogen Deuocsid​</a:t>
            </a:r>
            <a:endParaRPr lang="en-US" sz="1390" dirty="0">
              <a:solidFill>
                <a:srgbClr val="000000"/>
              </a:solidFill>
              <a:latin typeface="Söhne Leicht" panose="020B0303030202060203" pitchFamily="34" charset="77"/>
            </a:endParaRPr>
          </a:p>
        </p:txBody>
      </p:sp>
      <p:sp>
        <p:nvSpPr>
          <p:cNvPr id="29" name="TextBox 13">
            <a:extLst>
              <a:ext uri="{FF2B5EF4-FFF2-40B4-BE49-F238E27FC236}">
                <a16:creationId xmlns:a16="http://schemas.microsoft.com/office/drawing/2014/main" id="{8D390673-8325-6416-64C2-B315395F64D1}"/>
              </a:ext>
            </a:extLst>
          </p:cNvPr>
          <p:cNvSpPr txBox="1"/>
          <p:nvPr/>
        </p:nvSpPr>
        <p:spPr>
          <a:xfrm>
            <a:off x="1031595" y="5458393"/>
            <a:ext cx="2303323" cy="243656"/>
          </a:xfrm>
          <a:prstGeom prst="rect">
            <a:avLst/>
          </a:prstGeom>
        </p:spPr>
        <p:txBody>
          <a:bodyPr lIns="0" tIns="0" rIns="0" bIns="0" rtlCol="0" anchor="t">
            <a:spAutoFit/>
          </a:bodyPr>
          <a:lstStyle/>
          <a:p>
            <a:pPr algn="ctr">
              <a:lnSpc>
                <a:spcPts val="1946"/>
              </a:lnSpc>
              <a:spcBef>
                <a:spcPct val="0"/>
              </a:spcBef>
            </a:pPr>
            <a:r>
              <a:rPr lang="cy-GB" dirty="0">
                <a:latin typeface="Söhne Leicht" panose="020B0303030202060203" pitchFamily="34" charset="77"/>
              </a:rPr>
              <a:t>Llygryddion eraill​</a:t>
            </a:r>
            <a:endParaRPr lang="en-US" sz="1390" dirty="0">
              <a:solidFill>
                <a:srgbClr val="000000"/>
              </a:solidFill>
              <a:latin typeface="Söhne Leicht" panose="020B0303030202060203" pitchFamily="34" charset="77"/>
            </a:endParaRPr>
          </a:p>
        </p:txBody>
      </p:sp>
      <p:sp>
        <p:nvSpPr>
          <p:cNvPr id="30" name="TextBox 14">
            <a:extLst>
              <a:ext uri="{FF2B5EF4-FFF2-40B4-BE49-F238E27FC236}">
                <a16:creationId xmlns:a16="http://schemas.microsoft.com/office/drawing/2014/main" id="{C943A5CE-52AB-BE53-F6E5-E21E6166F5DB}"/>
              </a:ext>
            </a:extLst>
          </p:cNvPr>
          <p:cNvSpPr txBox="1"/>
          <p:nvPr/>
        </p:nvSpPr>
        <p:spPr>
          <a:xfrm>
            <a:off x="5106837" y="3353452"/>
            <a:ext cx="4732150" cy="1107996"/>
          </a:xfrm>
          <a:prstGeom prst="rect">
            <a:avLst/>
          </a:prstGeom>
        </p:spPr>
        <p:txBody>
          <a:bodyPr wrap="square" lIns="0" tIns="0" rIns="0" bIns="0" rtlCol="0" anchor="t">
            <a:spAutoFit/>
          </a:bodyPr>
          <a:lstStyle/>
          <a:p>
            <a:pPr algn="ctr">
              <a:spcBef>
                <a:spcPct val="0"/>
              </a:spcBef>
            </a:pPr>
            <a:r>
              <a:rPr lang="cy-GB" sz="1200" dirty="0">
                <a:latin typeface="Söhne Leicht" panose="020B0303030202060203" pitchFamily="34" charset="77"/>
              </a:rPr>
              <a:t>Gall hyn ddigwydd yn naturiol, o baill neu lwch, ond mae'n aml yn cael ei achosi mewn dinasoedd gan losgi tanwydd ffosil. Cyfeirir at hyn weithiau fel huddygl ac mae cerbydau injan diesel yn gyfrannwr mawr o'r math hwn o lygredd aer. Mae'r gronynnau lleiaf yn llai na 0.1 micron mewn diamedr. Mewn cymhariaeth, mae gwallt dynol fel arfer yn mesur 75 micron ar draws.​</a:t>
            </a:r>
            <a:endParaRPr lang="en-US" sz="1000" dirty="0">
              <a:solidFill>
                <a:srgbClr val="000000"/>
              </a:solidFill>
              <a:latin typeface="Söhne Leicht" panose="020B0303030202060203" pitchFamily="34" charset="77"/>
            </a:endParaRPr>
          </a:p>
        </p:txBody>
      </p:sp>
      <p:sp>
        <p:nvSpPr>
          <p:cNvPr id="31" name="TextBox 15">
            <a:extLst>
              <a:ext uri="{FF2B5EF4-FFF2-40B4-BE49-F238E27FC236}">
                <a16:creationId xmlns:a16="http://schemas.microsoft.com/office/drawing/2014/main" id="{CD51769D-C27A-2555-59FF-4B2E81B8D05E}"/>
              </a:ext>
            </a:extLst>
          </p:cNvPr>
          <p:cNvSpPr txBox="1"/>
          <p:nvPr/>
        </p:nvSpPr>
        <p:spPr>
          <a:xfrm>
            <a:off x="7619999" y="1281883"/>
            <a:ext cx="4383345" cy="923330"/>
          </a:xfrm>
          <a:prstGeom prst="rect">
            <a:avLst/>
          </a:prstGeom>
        </p:spPr>
        <p:txBody>
          <a:bodyPr wrap="square" lIns="0" tIns="0" rIns="0" bIns="0" rtlCol="0" anchor="t">
            <a:spAutoFit/>
          </a:bodyPr>
          <a:lstStyle/>
          <a:p>
            <a:pPr algn="ctr">
              <a:spcBef>
                <a:spcPct val="0"/>
              </a:spcBef>
            </a:pPr>
            <a:r>
              <a:rPr lang="cy-GB" sz="1200" dirty="0">
                <a:latin typeface="Söhne Leicht" panose="020B0303030202060203" pitchFamily="34" charset="77"/>
              </a:rPr>
              <a:t>Mae'r rhain yn cynnwys carbon monocsid, sylffwr deuocsid ac osôn ar lefel y ddaear y cyfeirir ato weithiau fel smog. Mae llosgi pren a thanwydd ffosil fel glo ac olew yn achosi'r math hwn o lygredd ac mae osôn ar lefel y ddaear yn cael ei greu gan adwaith ffotocemegol rhwng llygryddion a golau'r haul. ​</a:t>
            </a:r>
            <a:endParaRPr lang="en-US" sz="1000" dirty="0">
              <a:solidFill>
                <a:srgbClr val="000000"/>
              </a:solidFill>
              <a:latin typeface="Söhne Leicht" panose="020B0303030202060203" pitchFamily="34" charset="77"/>
            </a:endParaRPr>
          </a:p>
        </p:txBody>
      </p:sp>
      <p:sp>
        <p:nvSpPr>
          <p:cNvPr id="32" name="TextBox 16">
            <a:extLst>
              <a:ext uri="{FF2B5EF4-FFF2-40B4-BE49-F238E27FC236}">
                <a16:creationId xmlns:a16="http://schemas.microsoft.com/office/drawing/2014/main" id="{7247AFD5-753C-95B9-2D64-7AFA5E39B71F}"/>
              </a:ext>
            </a:extLst>
          </p:cNvPr>
          <p:cNvSpPr txBox="1"/>
          <p:nvPr/>
        </p:nvSpPr>
        <p:spPr>
          <a:xfrm>
            <a:off x="7211074" y="5357405"/>
            <a:ext cx="3960217" cy="1214628"/>
          </a:xfrm>
          <a:prstGeom prst="rect">
            <a:avLst/>
          </a:prstGeom>
        </p:spPr>
        <p:txBody>
          <a:bodyPr wrap="square" lIns="0" tIns="0" rIns="0" bIns="0" rtlCol="0" anchor="t">
            <a:spAutoFit/>
          </a:bodyPr>
          <a:lstStyle/>
          <a:p>
            <a:pPr algn="ctr">
              <a:lnSpc>
                <a:spcPts val="1614"/>
              </a:lnSpc>
              <a:spcBef>
                <a:spcPct val="0"/>
              </a:spcBef>
            </a:pPr>
            <a:r>
              <a:rPr lang="cy-GB" sz="1200" dirty="0">
                <a:latin typeface="Söhne Leicht" panose="020B0303030202060203" pitchFamily="34" charset="77"/>
              </a:rPr>
              <a:t>Mae dros 80% o'r math hwn o lygredd yn y DU yn cael ei achosi gan drafnidiaeth a faniau a cheir diesel yw'r llygrwyr mwyaf. Mae canol dinasoedd yn dioddef lefelau arbennig o uchel o'r math hwn o lygredd. Mae tystiolaeth bod amlygiad i'r nwy hwn yn achos tebygol o asthma mewn plant.​</a:t>
            </a:r>
            <a:endParaRPr lang="en-US" sz="1000" dirty="0">
              <a:solidFill>
                <a:srgbClr val="000000"/>
              </a:solidFill>
              <a:latin typeface="Söhne Leicht" panose="020B0303030202060203" pitchFamily="34" charset="77"/>
            </a:endParaRPr>
          </a:p>
        </p:txBody>
      </p:sp>
      <p:sp>
        <p:nvSpPr>
          <p:cNvPr id="17" name="TextBox 17">
            <a:extLst>
              <a:ext uri="{FF2B5EF4-FFF2-40B4-BE49-F238E27FC236}">
                <a16:creationId xmlns:a16="http://schemas.microsoft.com/office/drawing/2014/main" id="{855BE661-CD65-33A3-B077-1DDECBF49D6C}"/>
              </a:ext>
            </a:extLst>
          </p:cNvPr>
          <p:cNvSpPr txBox="1"/>
          <p:nvPr/>
        </p:nvSpPr>
        <p:spPr>
          <a:xfrm>
            <a:off x="685799" y="269797"/>
            <a:ext cx="5582841" cy="827913"/>
          </a:xfrm>
          <a:prstGeom prst="rect">
            <a:avLst/>
          </a:prstGeom>
        </p:spPr>
        <p:txBody>
          <a:bodyPr wrap="square" lIns="0" tIns="0" rIns="0" bIns="0" rtlCol="0" anchor="t">
            <a:spAutoFit/>
          </a:bodyPr>
          <a:lstStyle/>
          <a:p>
            <a:pPr>
              <a:lnSpc>
                <a:spcPts val="3321"/>
              </a:lnSpc>
            </a:pPr>
            <a:r>
              <a:rPr lang="en-US" sz="2700" b="1" dirty="0" err="1">
                <a:solidFill>
                  <a:srgbClr val="000000"/>
                </a:solidFill>
                <a:latin typeface="Söhne Halbfett" panose="020B0303030202060203" pitchFamily="34" charset="77"/>
              </a:rPr>
              <a:t>Tynnwch</a:t>
            </a:r>
            <a:r>
              <a:rPr lang="en-US" sz="2700" b="1" dirty="0">
                <a:solidFill>
                  <a:srgbClr val="000000"/>
                </a:solidFill>
                <a:latin typeface="Söhne Halbfett" panose="020B0303030202060203" pitchFamily="34" charset="77"/>
              </a:rPr>
              <a:t> </a:t>
            </a:r>
            <a:r>
              <a:rPr lang="en-US" sz="2700" b="1" dirty="0" err="1">
                <a:solidFill>
                  <a:srgbClr val="000000"/>
                </a:solidFill>
                <a:latin typeface="Söhne Halbfett" panose="020B0303030202060203" pitchFamily="34" charset="77"/>
              </a:rPr>
              <a:t>linell</a:t>
            </a:r>
            <a:r>
              <a:rPr lang="en-US" sz="2700" b="1" dirty="0">
                <a:solidFill>
                  <a:srgbClr val="000000"/>
                </a:solidFill>
                <a:latin typeface="Söhne Halbfett" panose="020B0303030202060203" pitchFamily="34" charset="77"/>
              </a:rPr>
              <a:t> </a:t>
            </a:r>
            <a:r>
              <a:rPr lang="en-US" sz="2700" b="1" dirty="0" err="1">
                <a:solidFill>
                  <a:srgbClr val="000000"/>
                </a:solidFill>
                <a:latin typeface="Söhne Halbfett" panose="020B0303030202060203" pitchFamily="34" charset="77"/>
              </a:rPr>
              <a:t>rhwng</a:t>
            </a:r>
            <a:r>
              <a:rPr lang="en-US" sz="2700" b="1" dirty="0">
                <a:solidFill>
                  <a:srgbClr val="000000"/>
                </a:solidFill>
                <a:latin typeface="Söhne Halbfett" panose="020B0303030202060203" pitchFamily="34" charset="77"/>
              </a:rPr>
              <a:t> y </a:t>
            </a:r>
            <a:r>
              <a:rPr lang="en-US" sz="2700" b="1" dirty="0" err="1">
                <a:solidFill>
                  <a:srgbClr val="F63DB5"/>
                </a:solidFill>
                <a:latin typeface="Söhne Halbfett" panose="020B0303030202060203" pitchFamily="34" charset="77"/>
              </a:rPr>
              <a:t>mathau</a:t>
            </a:r>
            <a:r>
              <a:rPr lang="en-US" sz="2700" b="1" dirty="0">
                <a:solidFill>
                  <a:srgbClr val="F63DB5"/>
                </a:solidFill>
                <a:latin typeface="Söhne Halbfett" panose="020B0303030202060203" pitchFamily="34" charset="77"/>
              </a:rPr>
              <a:t> o </a:t>
            </a:r>
            <a:r>
              <a:rPr lang="en-US" sz="2700" b="1" dirty="0" err="1">
                <a:solidFill>
                  <a:srgbClr val="F63DB5"/>
                </a:solidFill>
                <a:latin typeface="Söhne Halbfett" panose="020B0303030202060203" pitchFamily="34" charset="77"/>
              </a:rPr>
              <a:t>lygredd</a:t>
            </a:r>
            <a:r>
              <a:rPr lang="en-US" sz="2700" b="1" dirty="0">
                <a:solidFill>
                  <a:srgbClr val="000000"/>
                </a:solidFill>
                <a:latin typeface="Söhne Halbfett" panose="020B0303030202060203" pitchFamily="34" charset="77"/>
              </a:rPr>
              <a:t> </a:t>
            </a:r>
            <a:r>
              <a:rPr lang="en-US" sz="2700" b="1" dirty="0" err="1">
                <a:solidFill>
                  <a:srgbClr val="000000"/>
                </a:solidFill>
                <a:latin typeface="Söhne Halbfett" panose="020B0303030202060203" pitchFamily="34" charset="77"/>
              </a:rPr>
              <a:t>a'r</a:t>
            </a:r>
            <a:r>
              <a:rPr lang="en-US" sz="2700" b="1" dirty="0">
                <a:solidFill>
                  <a:srgbClr val="000000"/>
                </a:solidFill>
                <a:latin typeface="Söhne Halbfett" panose="020B0303030202060203" pitchFamily="34" charset="77"/>
              </a:rPr>
              <a:t> </a:t>
            </a:r>
            <a:r>
              <a:rPr lang="en-US" sz="2700" b="1" dirty="0" err="1">
                <a:solidFill>
                  <a:srgbClr val="000000"/>
                </a:solidFill>
                <a:latin typeface="Söhne Halbfett" panose="020B0303030202060203" pitchFamily="34" charset="77"/>
              </a:rPr>
              <a:t>diffiniad</a:t>
            </a:r>
            <a:r>
              <a:rPr lang="en-US" sz="2700" b="1" dirty="0">
                <a:solidFill>
                  <a:srgbClr val="000000"/>
                </a:solidFill>
                <a:latin typeface="Söhne Halbfett" panose="020B0303030202060203" pitchFamily="34" charset="77"/>
              </a:rPr>
              <a:t> </a:t>
            </a:r>
            <a:r>
              <a:rPr lang="en-US" sz="2700" b="1" dirty="0" err="1">
                <a:solidFill>
                  <a:srgbClr val="000000"/>
                </a:solidFill>
                <a:latin typeface="Söhne Halbfett" panose="020B0303030202060203" pitchFamily="34" charset="77"/>
              </a:rPr>
              <a:t>cywir</a:t>
            </a:r>
            <a:r>
              <a:rPr lang="en-US" sz="2700" b="1" dirty="0">
                <a:solidFill>
                  <a:srgbClr val="000000"/>
                </a:solidFill>
                <a:latin typeface="Söhne Halbfett" panose="020B0303030202060203" pitchFamily="34" charset="77"/>
              </a:rPr>
              <a:t>.​</a:t>
            </a:r>
          </a:p>
        </p:txBody>
      </p:sp>
      <p:cxnSp>
        <p:nvCxnSpPr>
          <p:cNvPr id="12" name="Straight Arrow Connector 11">
            <a:extLst>
              <a:ext uri="{FF2B5EF4-FFF2-40B4-BE49-F238E27FC236}">
                <a16:creationId xmlns:a16="http://schemas.microsoft.com/office/drawing/2014/main" id="{DBE33AAE-CCBD-98BA-9753-03D8BA8D8FE4}"/>
              </a:ext>
            </a:extLst>
          </p:cNvPr>
          <p:cNvCxnSpPr>
            <a:cxnSpLocks/>
          </p:cNvCxnSpPr>
          <p:nvPr/>
        </p:nvCxnSpPr>
        <p:spPr>
          <a:xfrm>
            <a:off x="3507284" y="1866552"/>
            <a:ext cx="1599553" cy="1156577"/>
          </a:xfrm>
          <a:prstGeom prst="straightConnector1">
            <a:avLst/>
          </a:prstGeom>
          <a:ln w="38100">
            <a:solidFill>
              <a:srgbClr val="F63DB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8655E47-96CB-EEBE-1CC4-21A124215097}"/>
              </a:ext>
            </a:extLst>
          </p:cNvPr>
          <p:cNvCxnSpPr>
            <a:cxnSpLocks/>
          </p:cNvCxnSpPr>
          <p:nvPr/>
        </p:nvCxnSpPr>
        <p:spPr>
          <a:xfrm>
            <a:off x="2759488" y="3834871"/>
            <a:ext cx="4035990" cy="1807740"/>
          </a:xfrm>
          <a:prstGeom prst="straightConnector1">
            <a:avLst/>
          </a:prstGeom>
          <a:ln w="38100">
            <a:solidFill>
              <a:srgbClr val="F63DB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830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5C1B38"/>
            </a:solidFill>
          </p:spPr>
          <p:txBody>
            <a:bodyPr/>
            <a:lstStyle/>
            <a:p>
              <a:endParaRPr lang="en-US"/>
            </a:p>
          </p:txBody>
        </p:sp>
        <p:sp>
          <p:nvSpPr>
            <p:cNvPr id="4" name="TextBox 4"/>
            <p:cNvSpPr txBox="1"/>
            <p:nvPr/>
          </p:nvSpPr>
          <p:spPr>
            <a:xfrm>
              <a:off x="0" y="-28575"/>
              <a:ext cx="4816593" cy="2737908"/>
            </a:xfrm>
            <a:prstGeom prst="rect">
              <a:avLst/>
            </a:prstGeom>
          </p:spPr>
          <p:txBody>
            <a:bodyPr lIns="50800" tIns="50800" rIns="50800" bIns="50800" rtlCol="0" anchor="ctr"/>
            <a:lstStyle/>
            <a:p>
              <a:pPr algn="ctr">
                <a:lnSpc>
                  <a:spcPts val="1819"/>
                </a:lnSpc>
              </a:pPr>
              <a:endParaRPr/>
            </a:p>
          </p:txBody>
        </p:sp>
      </p:grpSp>
      <p:sp>
        <p:nvSpPr>
          <p:cNvPr id="5" name="Freeform 5"/>
          <p:cNvSpPr/>
          <p:nvPr/>
        </p:nvSpPr>
        <p:spPr>
          <a:xfrm flipH="1">
            <a:off x="6301957" y="0"/>
            <a:ext cx="5890043" cy="6858000"/>
          </a:xfrm>
          <a:custGeom>
            <a:avLst/>
            <a:gdLst/>
            <a:ahLst/>
            <a:cxnLst/>
            <a:rect l="l" t="t" r="r" b="b"/>
            <a:pathLst>
              <a:path w="5890043" h="6858000">
                <a:moveTo>
                  <a:pt x="5890043" y="0"/>
                </a:moveTo>
                <a:lnTo>
                  <a:pt x="0" y="0"/>
                </a:lnTo>
                <a:lnTo>
                  <a:pt x="0" y="6858000"/>
                </a:lnTo>
                <a:lnTo>
                  <a:pt x="5890043" y="6858000"/>
                </a:lnTo>
                <a:lnTo>
                  <a:pt x="5890043" y="0"/>
                </a:lnTo>
                <a:close/>
              </a:path>
            </a:pathLst>
          </a:custGeom>
          <a:blipFill>
            <a:blip r:embed="rId2"/>
            <a:stretch>
              <a:fillRect l="-96774" r="-13593" b="-1630"/>
            </a:stretch>
          </a:blipFill>
        </p:spPr>
        <p:txBody>
          <a:bodyPr/>
          <a:lstStyle/>
          <a:p>
            <a:endParaRPr lang="en-US"/>
          </a:p>
        </p:txBody>
      </p:sp>
      <p:sp>
        <p:nvSpPr>
          <p:cNvPr id="6" name="Freeform 6"/>
          <p:cNvSpPr/>
          <p:nvPr/>
        </p:nvSpPr>
        <p:spPr>
          <a:xfrm>
            <a:off x="6301957" y="0"/>
            <a:ext cx="5890043" cy="6858000"/>
          </a:xfrm>
          <a:custGeom>
            <a:avLst/>
            <a:gdLst/>
            <a:ahLst/>
            <a:cxnLst/>
            <a:rect l="l" t="t" r="r" b="b"/>
            <a:pathLst>
              <a:path w="5890043" h="6858000">
                <a:moveTo>
                  <a:pt x="0" y="0"/>
                </a:moveTo>
                <a:lnTo>
                  <a:pt x="5890043" y="0"/>
                </a:lnTo>
                <a:lnTo>
                  <a:pt x="5890043" y="6858000"/>
                </a:lnTo>
                <a:lnTo>
                  <a:pt x="0" y="6858000"/>
                </a:lnTo>
                <a:lnTo>
                  <a:pt x="0" y="0"/>
                </a:lnTo>
                <a:close/>
              </a:path>
            </a:pathLst>
          </a:custGeom>
          <a:blipFill>
            <a:blip r:embed="rId3"/>
            <a:stretch>
              <a:fillRect l="-62490" t="-15687" r="-55033" b="-16697"/>
            </a:stretch>
          </a:blipFill>
        </p:spPr>
        <p:txBody>
          <a:bodyPr/>
          <a:lstStyle/>
          <a:p>
            <a:endParaRPr lang="en-US"/>
          </a:p>
        </p:txBody>
      </p:sp>
      <p:sp>
        <p:nvSpPr>
          <p:cNvPr id="7" name="TextBox 7"/>
          <p:cNvSpPr txBox="1"/>
          <p:nvPr/>
        </p:nvSpPr>
        <p:spPr>
          <a:xfrm>
            <a:off x="685800" y="341530"/>
            <a:ext cx="5051922" cy="1354217"/>
          </a:xfrm>
          <a:prstGeom prst="rect">
            <a:avLst/>
          </a:prstGeom>
        </p:spPr>
        <p:txBody>
          <a:bodyPr wrap="square" lIns="0" tIns="0" rIns="0" bIns="0" rtlCol="0" anchor="t">
            <a:spAutoFit/>
          </a:bodyPr>
          <a:lstStyle/>
          <a:p>
            <a:r>
              <a:rPr lang="en-US" sz="4400" b="1" dirty="0" err="1">
                <a:solidFill>
                  <a:srgbClr val="F63DB5"/>
                </a:solidFill>
                <a:latin typeface="Söhne Halbfett" panose="020B0303030202060203" pitchFamily="34" charset="77"/>
              </a:rPr>
              <a:t>Peryglon</a:t>
            </a:r>
            <a:r>
              <a:rPr lang="en-US" sz="4400" b="1" dirty="0">
                <a:solidFill>
                  <a:srgbClr val="F63DB5"/>
                </a:solidFill>
                <a:latin typeface="Söhne Halbfett" panose="020B0303030202060203" pitchFamily="34" charset="77"/>
              </a:rPr>
              <a:t> </a:t>
            </a:r>
            <a:r>
              <a:rPr lang="en-US" sz="4400" b="1" dirty="0" err="1">
                <a:solidFill>
                  <a:srgbClr val="F63DB5"/>
                </a:solidFill>
                <a:latin typeface="Söhne Halbfett" panose="020B0303030202060203" pitchFamily="34" charset="77"/>
              </a:rPr>
              <a:t>Marwol</a:t>
            </a:r>
            <a:r>
              <a:rPr lang="en-US" sz="4400" b="1" dirty="0">
                <a:solidFill>
                  <a:srgbClr val="F63DB5"/>
                </a:solidFill>
                <a:latin typeface="Söhne Halbfett" panose="020B0303030202060203" pitchFamily="34" charset="77"/>
              </a:rPr>
              <a:t> </a:t>
            </a:r>
            <a:r>
              <a:rPr lang="en-US" sz="4400" b="1" dirty="0" err="1">
                <a:solidFill>
                  <a:schemeClr val="bg1"/>
                </a:solidFill>
                <a:latin typeface="Söhne Halbfett" panose="020B0303030202060203" pitchFamily="34" charset="77"/>
              </a:rPr>
              <a:t>Llygredd</a:t>
            </a:r>
            <a:r>
              <a:rPr lang="en-US" sz="4400" b="1" dirty="0">
                <a:solidFill>
                  <a:schemeClr val="bg1"/>
                </a:solidFill>
                <a:latin typeface="Söhne Halbfett" panose="020B0303030202060203" pitchFamily="34" charset="77"/>
              </a:rPr>
              <a:t> Aer​</a:t>
            </a:r>
          </a:p>
        </p:txBody>
      </p:sp>
      <p:sp>
        <p:nvSpPr>
          <p:cNvPr id="8" name="TextBox 8"/>
          <p:cNvSpPr txBox="1"/>
          <p:nvPr/>
        </p:nvSpPr>
        <p:spPr>
          <a:xfrm>
            <a:off x="685800" y="1976243"/>
            <a:ext cx="5051922" cy="4601260"/>
          </a:xfrm>
          <a:prstGeom prst="rect">
            <a:avLst/>
          </a:prstGeom>
        </p:spPr>
        <p:txBody>
          <a:bodyPr wrap="square" lIns="0" tIns="0" rIns="0" bIns="0" rtlCol="0" anchor="t">
            <a:spAutoFit/>
          </a:bodyPr>
          <a:lstStyle/>
          <a:p>
            <a:r>
              <a:rPr lang="en-US" sz="2300" dirty="0" err="1">
                <a:solidFill>
                  <a:srgbClr val="FFFFFF"/>
                </a:solidFill>
                <a:latin typeface="Söhne 2"/>
              </a:rPr>
              <a:t>Efallai</a:t>
            </a:r>
            <a:r>
              <a:rPr lang="en-US" sz="2300" dirty="0">
                <a:solidFill>
                  <a:srgbClr val="FFFFFF"/>
                </a:solidFill>
                <a:latin typeface="Söhne 2"/>
              </a:rPr>
              <a:t> y </a:t>
            </a:r>
            <a:r>
              <a:rPr lang="en-US" sz="2300" dirty="0" err="1">
                <a:solidFill>
                  <a:srgbClr val="FFFFFF"/>
                </a:solidFill>
                <a:latin typeface="Söhne 2"/>
              </a:rPr>
              <a:t>byddwch</a:t>
            </a:r>
            <a:r>
              <a:rPr lang="en-US" sz="2300" dirty="0">
                <a:solidFill>
                  <a:srgbClr val="FFFFFF"/>
                </a:solidFill>
                <a:latin typeface="Söhne 2"/>
              </a:rPr>
              <a:t> </a:t>
            </a:r>
            <a:r>
              <a:rPr lang="en-US" sz="2300" dirty="0" err="1">
                <a:solidFill>
                  <a:srgbClr val="FFFFFF"/>
                </a:solidFill>
                <a:latin typeface="Söhne 2"/>
              </a:rPr>
              <a:t>chi'n</a:t>
            </a:r>
            <a:r>
              <a:rPr lang="en-US" sz="2300" dirty="0">
                <a:solidFill>
                  <a:srgbClr val="FFFFFF"/>
                </a:solidFill>
                <a:latin typeface="Söhne 2"/>
              </a:rPr>
              <a:t> </a:t>
            </a:r>
            <a:r>
              <a:rPr lang="en-US" sz="2300" dirty="0" err="1">
                <a:solidFill>
                  <a:srgbClr val="FFFFFF"/>
                </a:solidFill>
                <a:latin typeface="Söhne 2"/>
              </a:rPr>
              <a:t>synnu</a:t>
            </a:r>
            <a:r>
              <a:rPr lang="en-US" sz="2300" dirty="0">
                <a:solidFill>
                  <a:srgbClr val="FFFFFF"/>
                </a:solidFill>
                <a:latin typeface="Söhne 2"/>
              </a:rPr>
              <a:t> </a:t>
            </a:r>
            <a:r>
              <a:rPr lang="en-US" sz="2300" dirty="0" err="1">
                <a:solidFill>
                  <a:srgbClr val="FFFFFF"/>
                </a:solidFill>
                <a:latin typeface="Söhne 2"/>
              </a:rPr>
              <a:t>i</a:t>
            </a:r>
            <a:r>
              <a:rPr lang="en-US" sz="2300" dirty="0">
                <a:solidFill>
                  <a:srgbClr val="FFFFFF"/>
                </a:solidFill>
                <a:latin typeface="Söhne 2"/>
              </a:rPr>
              <a:t> </a:t>
            </a:r>
            <a:r>
              <a:rPr lang="en-US" sz="2300" dirty="0" err="1">
                <a:solidFill>
                  <a:srgbClr val="FFFFFF"/>
                </a:solidFill>
                <a:latin typeface="Söhne 2"/>
              </a:rPr>
              <a:t>ddysgu</a:t>
            </a:r>
            <a:r>
              <a:rPr lang="en-US" sz="2300" dirty="0">
                <a:solidFill>
                  <a:srgbClr val="FFFFFF"/>
                </a:solidFill>
                <a:latin typeface="Söhne 2"/>
              </a:rPr>
              <a:t>, </a:t>
            </a:r>
            <a:r>
              <a:rPr lang="en-US" sz="2300" dirty="0" err="1">
                <a:solidFill>
                  <a:srgbClr val="FFFFFF"/>
                </a:solidFill>
                <a:latin typeface="Söhne 2"/>
              </a:rPr>
              <a:t>ar</a:t>
            </a:r>
            <a:r>
              <a:rPr lang="en-US" sz="2300" dirty="0">
                <a:solidFill>
                  <a:srgbClr val="FFFFFF"/>
                </a:solidFill>
                <a:latin typeface="Söhne 2"/>
              </a:rPr>
              <a:t> </a:t>
            </a:r>
            <a:r>
              <a:rPr lang="en-US" sz="2300" dirty="0" err="1">
                <a:solidFill>
                  <a:srgbClr val="FFFFFF"/>
                </a:solidFill>
                <a:latin typeface="Söhne 2"/>
              </a:rPr>
              <a:t>hyn</a:t>
            </a:r>
            <a:r>
              <a:rPr lang="en-US" sz="2300" dirty="0">
                <a:solidFill>
                  <a:srgbClr val="FFFFFF"/>
                </a:solidFill>
                <a:latin typeface="Söhne 2"/>
              </a:rPr>
              <a:t> o </a:t>
            </a:r>
            <a:r>
              <a:rPr lang="en-US" sz="2300" dirty="0" err="1">
                <a:solidFill>
                  <a:srgbClr val="FFFFFF"/>
                </a:solidFill>
                <a:latin typeface="Söhne 2"/>
              </a:rPr>
              <a:t>bryd</a:t>
            </a:r>
            <a:r>
              <a:rPr lang="en-US" sz="2300" dirty="0">
                <a:solidFill>
                  <a:srgbClr val="FFFFFF"/>
                </a:solidFill>
                <a:latin typeface="Söhne 2"/>
              </a:rPr>
              <a:t>, bod </a:t>
            </a:r>
            <a:r>
              <a:rPr lang="en-US" sz="2300" b="1" dirty="0">
                <a:solidFill>
                  <a:srgbClr val="F63DB5"/>
                </a:solidFill>
                <a:latin typeface="Söhne 2"/>
              </a:rPr>
              <a:t>99%</a:t>
            </a:r>
            <a:r>
              <a:rPr lang="en-US" sz="2300" dirty="0">
                <a:solidFill>
                  <a:srgbClr val="FFFFFF"/>
                </a:solidFill>
                <a:latin typeface="Söhne 2"/>
              </a:rPr>
              <a:t> o </a:t>
            </a:r>
            <a:r>
              <a:rPr lang="en-US" sz="2300" dirty="0" err="1">
                <a:solidFill>
                  <a:srgbClr val="FFFFFF"/>
                </a:solidFill>
                <a:latin typeface="Söhne 2"/>
              </a:rPr>
              <a:t>bobl</a:t>
            </a:r>
            <a:r>
              <a:rPr lang="en-US" sz="2300" dirty="0">
                <a:solidFill>
                  <a:srgbClr val="FFFFFF"/>
                </a:solidFill>
                <a:latin typeface="Söhne 2"/>
              </a:rPr>
              <a:t> </a:t>
            </a:r>
            <a:r>
              <a:rPr lang="en-US" sz="2300" dirty="0" err="1">
                <a:solidFill>
                  <a:srgbClr val="FFFFFF"/>
                </a:solidFill>
                <a:latin typeface="Söhne 2"/>
              </a:rPr>
              <a:t>yn</a:t>
            </a:r>
            <a:r>
              <a:rPr lang="en-US" sz="2300" dirty="0">
                <a:solidFill>
                  <a:srgbClr val="FFFFFF"/>
                </a:solidFill>
                <a:latin typeface="Söhne 2"/>
              </a:rPr>
              <a:t> </a:t>
            </a:r>
            <a:r>
              <a:rPr lang="en-US" sz="2300" dirty="0" err="1">
                <a:solidFill>
                  <a:srgbClr val="FFFFFF"/>
                </a:solidFill>
                <a:latin typeface="Söhne 2"/>
              </a:rPr>
              <a:t>anadlu</a:t>
            </a:r>
            <a:r>
              <a:rPr lang="en-US" sz="2300" dirty="0">
                <a:solidFill>
                  <a:srgbClr val="FFFFFF"/>
                </a:solidFill>
                <a:latin typeface="Söhne 2"/>
              </a:rPr>
              <a:t> </a:t>
            </a:r>
            <a:r>
              <a:rPr lang="en-US" sz="2300" dirty="0" err="1">
                <a:solidFill>
                  <a:srgbClr val="FFFFFF"/>
                </a:solidFill>
                <a:latin typeface="Söhne 2"/>
              </a:rPr>
              <a:t>aer</a:t>
            </a:r>
            <a:r>
              <a:rPr lang="en-US" sz="2300" dirty="0">
                <a:solidFill>
                  <a:srgbClr val="FFFFFF"/>
                </a:solidFill>
                <a:latin typeface="Söhne 2"/>
              </a:rPr>
              <a:t> </a:t>
            </a:r>
            <a:r>
              <a:rPr lang="en-US" sz="2300" dirty="0" err="1">
                <a:solidFill>
                  <a:srgbClr val="FFFFFF"/>
                </a:solidFill>
                <a:latin typeface="Söhne 2"/>
              </a:rPr>
              <a:t>sy'n</a:t>
            </a:r>
            <a:r>
              <a:rPr lang="en-US" sz="2300" dirty="0">
                <a:solidFill>
                  <a:srgbClr val="FFFFFF"/>
                </a:solidFill>
                <a:latin typeface="Söhne 2"/>
              </a:rPr>
              <a:t> </a:t>
            </a:r>
            <a:r>
              <a:rPr lang="en-US" sz="2300" dirty="0" err="1">
                <a:solidFill>
                  <a:srgbClr val="FFFFFF"/>
                </a:solidFill>
                <a:latin typeface="Söhne 2"/>
              </a:rPr>
              <a:t>cael</a:t>
            </a:r>
            <a:r>
              <a:rPr lang="en-US" sz="2300" dirty="0">
                <a:solidFill>
                  <a:srgbClr val="FFFFFF"/>
                </a:solidFill>
                <a:latin typeface="Söhne 2"/>
              </a:rPr>
              <a:t> </a:t>
            </a:r>
            <a:r>
              <a:rPr lang="en-US" sz="2300" dirty="0" err="1">
                <a:solidFill>
                  <a:srgbClr val="FFFFFF"/>
                </a:solidFill>
                <a:latin typeface="Söhne 2"/>
              </a:rPr>
              <a:t>ei</a:t>
            </a:r>
            <a:r>
              <a:rPr lang="en-US" sz="2300" dirty="0">
                <a:solidFill>
                  <a:srgbClr val="FFFFFF"/>
                </a:solidFill>
                <a:latin typeface="Söhne 2"/>
              </a:rPr>
              <a:t> </a:t>
            </a:r>
            <a:r>
              <a:rPr lang="en-US" sz="2300" dirty="0" err="1">
                <a:solidFill>
                  <a:srgbClr val="FFFFFF"/>
                </a:solidFill>
                <a:latin typeface="Söhne 2"/>
              </a:rPr>
              <a:t>ddosbarthu</a:t>
            </a:r>
            <a:r>
              <a:rPr lang="en-US" sz="2300" dirty="0">
                <a:solidFill>
                  <a:srgbClr val="FFFFFF"/>
                </a:solidFill>
                <a:latin typeface="Söhne 2"/>
              </a:rPr>
              <a:t> </a:t>
            </a:r>
            <a:r>
              <a:rPr lang="en-US" sz="2300" dirty="0" err="1">
                <a:solidFill>
                  <a:srgbClr val="FFFFFF"/>
                </a:solidFill>
                <a:latin typeface="Söhne 2"/>
              </a:rPr>
              <a:t>fel</a:t>
            </a:r>
            <a:r>
              <a:rPr lang="en-US" sz="2300" dirty="0">
                <a:solidFill>
                  <a:srgbClr val="FFFFFF"/>
                </a:solidFill>
                <a:latin typeface="Söhne 2"/>
              </a:rPr>
              <a:t> </a:t>
            </a:r>
            <a:r>
              <a:rPr lang="en-US" sz="2300" dirty="0" err="1">
                <a:solidFill>
                  <a:srgbClr val="FFFFFF"/>
                </a:solidFill>
                <a:latin typeface="Söhne 2"/>
              </a:rPr>
              <a:t>aer</a:t>
            </a:r>
            <a:r>
              <a:rPr lang="en-US" sz="2300" dirty="0">
                <a:solidFill>
                  <a:srgbClr val="FFFFFF"/>
                </a:solidFill>
                <a:latin typeface="Söhne 2"/>
              </a:rPr>
              <a:t> </a:t>
            </a:r>
            <a:r>
              <a:rPr lang="en-US" sz="2300" dirty="0" err="1">
                <a:solidFill>
                  <a:srgbClr val="FFFFFF"/>
                </a:solidFill>
                <a:latin typeface="Söhne 2"/>
              </a:rPr>
              <a:t>sy’n</a:t>
            </a:r>
            <a:r>
              <a:rPr lang="en-US" sz="2300" dirty="0">
                <a:solidFill>
                  <a:srgbClr val="FFFFFF"/>
                </a:solidFill>
                <a:latin typeface="Söhne 2"/>
              </a:rPr>
              <a:t> </a:t>
            </a:r>
            <a:r>
              <a:rPr lang="en-US" sz="2300" dirty="0" err="1">
                <a:solidFill>
                  <a:srgbClr val="FFFFFF"/>
                </a:solidFill>
                <a:latin typeface="Söhne 2"/>
              </a:rPr>
              <a:t>anniogel</a:t>
            </a:r>
            <a:r>
              <a:rPr lang="en-US" sz="2300" dirty="0">
                <a:solidFill>
                  <a:srgbClr val="FFFFFF"/>
                </a:solidFill>
                <a:latin typeface="Söhne 2"/>
              </a:rPr>
              <a:t> </a:t>
            </a:r>
            <a:r>
              <a:rPr lang="en-US" sz="2300" dirty="0" err="1">
                <a:solidFill>
                  <a:srgbClr val="FFFFFF"/>
                </a:solidFill>
                <a:latin typeface="Söhne 2"/>
              </a:rPr>
              <a:t>i</a:t>
            </a:r>
            <a:r>
              <a:rPr lang="en-US" sz="2300" dirty="0">
                <a:solidFill>
                  <a:srgbClr val="FFFFFF"/>
                </a:solidFill>
                <a:latin typeface="Söhne 2"/>
              </a:rPr>
              <a:t> iechyd </a:t>
            </a:r>
            <a:r>
              <a:rPr lang="en-US" sz="2300" dirty="0" err="1">
                <a:solidFill>
                  <a:srgbClr val="FFFFFF"/>
                </a:solidFill>
                <a:latin typeface="Söhne 2"/>
              </a:rPr>
              <a:t>pobl</a:t>
            </a:r>
            <a:r>
              <a:rPr lang="en-US" sz="2300" dirty="0">
                <a:solidFill>
                  <a:srgbClr val="FFFFFF"/>
                </a:solidFill>
                <a:latin typeface="Söhne 2"/>
              </a:rPr>
              <a:t>!​</a:t>
            </a:r>
          </a:p>
          <a:p>
            <a:endParaRPr lang="en-US" sz="2300" dirty="0">
              <a:solidFill>
                <a:srgbClr val="FFFFFF"/>
              </a:solidFill>
              <a:latin typeface="Söhne 2"/>
            </a:endParaRPr>
          </a:p>
          <a:p>
            <a:r>
              <a:rPr lang="en-US" sz="2300" dirty="0">
                <a:solidFill>
                  <a:srgbClr val="FFFFFF"/>
                </a:solidFill>
                <a:latin typeface="Söhne 2"/>
              </a:rPr>
              <a:t>Mae </a:t>
            </a:r>
            <a:r>
              <a:rPr lang="en-US" sz="2300" dirty="0" err="1">
                <a:solidFill>
                  <a:srgbClr val="FFFFFF"/>
                </a:solidFill>
                <a:latin typeface="Söhne 2"/>
              </a:rPr>
              <a:t>anadlu</a:t>
            </a:r>
            <a:r>
              <a:rPr lang="en-US" sz="2300" dirty="0">
                <a:solidFill>
                  <a:srgbClr val="FFFFFF"/>
                </a:solidFill>
                <a:latin typeface="Söhne 2"/>
              </a:rPr>
              <a:t> </a:t>
            </a:r>
            <a:r>
              <a:rPr lang="en-US" sz="2300" dirty="0" err="1">
                <a:solidFill>
                  <a:srgbClr val="FFFFFF"/>
                </a:solidFill>
                <a:latin typeface="Söhne 2"/>
              </a:rPr>
              <a:t>aer</a:t>
            </a:r>
            <a:r>
              <a:rPr lang="en-US" sz="2300" dirty="0">
                <a:solidFill>
                  <a:srgbClr val="FFFFFF"/>
                </a:solidFill>
                <a:latin typeface="Söhne 2"/>
              </a:rPr>
              <a:t> </a:t>
            </a:r>
            <a:r>
              <a:rPr lang="en-US" sz="2300" dirty="0" err="1">
                <a:solidFill>
                  <a:srgbClr val="FFFFFF"/>
                </a:solidFill>
                <a:latin typeface="Söhne 2"/>
              </a:rPr>
              <a:t>gwenwynig</a:t>
            </a:r>
            <a:r>
              <a:rPr lang="en-US" sz="2300" dirty="0">
                <a:solidFill>
                  <a:srgbClr val="FFFFFF"/>
                </a:solidFill>
                <a:latin typeface="Söhne 2"/>
              </a:rPr>
              <a:t> </a:t>
            </a:r>
            <a:r>
              <a:rPr lang="en-US" sz="2300" dirty="0" err="1">
                <a:solidFill>
                  <a:srgbClr val="FFFFFF"/>
                </a:solidFill>
                <a:latin typeface="Söhne 2"/>
              </a:rPr>
              <a:t>yn</a:t>
            </a:r>
            <a:r>
              <a:rPr lang="en-US" sz="2300" dirty="0">
                <a:solidFill>
                  <a:srgbClr val="FFFFFF"/>
                </a:solidFill>
                <a:latin typeface="Söhne 2"/>
              </a:rPr>
              <a:t> </a:t>
            </a:r>
            <a:r>
              <a:rPr lang="en-US" sz="2300" dirty="0" err="1">
                <a:solidFill>
                  <a:srgbClr val="FFFFFF"/>
                </a:solidFill>
                <a:latin typeface="Söhne 2"/>
              </a:rPr>
              <a:t>cyfrannu</a:t>
            </a:r>
            <a:r>
              <a:rPr lang="en-US" sz="2300" dirty="0">
                <a:solidFill>
                  <a:srgbClr val="FFFFFF"/>
                </a:solidFill>
                <a:latin typeface="Söhne 2"/>
              </a:rPr>
              <a:t> at </a:t>
            </a:r>
            <a:r>
              <a:rPr lang="en-US" sz="2300" dirty="0" err="1">
                <a:solidFill>
                  <a:srgbClr val="FFFFFF"/>
                </a:solidFill>
                <a:latin typeface="Söhne 2"/>
              </a:rPr>
              <a:t>farwolaeth</a:t>
            </a:r>
            <a:r>
              <a:rPr lang="en-US" sz="2300" dirty="0">
                <a:solidFill>
                  <a:srgbClr val="FFFFFF"/>
                </a:solidFill>
                <a:latin typeface="Söhne 2"/>
              </a:rPr>
              <a:t> </a:t>
            </a:r>
            <a:r>
              <a:rPr lang="en-US" sz="2300" dirty="0" err="1">
                <a:solidFill>
                  <a:srgbClr val="FFFFFF"/>
                </a:solidFill>
                <a:latin typeface="Söhne 2"/>
              </a:rPr>
              <a:t>gynnar</a:t>
            </a:r>
            <a:r>
              <a:rPr lang="en-US" sz="2300" dirty="0">
                <a:solidFill>
                  <a:srgbClr val="FFFFFF"/>
                </a:solidFill>
                <a:latin typeface="Söhne 2"/>
              </a:rPr>
              <a:t> </a:t>
            </a:r>
            <a:r>
              <a:rPr lang="en-US" sz="2300" dirty="0" err="1">
                <a:solidFill>
                  <a:srgbClr val="FFFFFF"/>
                </a:solidFill>
                <a:latin typeface="Söhne 2"/>
              </a:rPr>
              <a:t>hyd</a:t>
            </a:r>
            <a:r>
              <a:rPr lang="en-US" sz="2300" dirty="0">
                <a:solidFill>
                  <a:srgbClr val="FFFFFF"/>
                </a:solidFill>
                <a:latin typeface="Söhne 2"/>
              </a:rPr>
              <a:t> at </a:t>
            </a:r>
            <a:r>
              <a:rPr lang="en-US" sz="2300" b="1" dirty="0">
                <a:solidFill>
                  <a:srgbClr val="F63DB5"/>
                </a:solidFill>
                <a:latin typeface="Söhne 2"/>
              </a:rPr>
              <a:t>43,000</a:t>
            </a:r>
            <a:r>
              <a:rPr lang="en-US" sz="2300" dirty="0">
                <a:solidFill>
                  <a:srgbClr val="FFFFFF"/>
                </a:solidFill>
                <a:latin typeface="Söhne 2"/>
              </a:rPr>
              <a:t> o </a:t>
            </a:r>
            <a:r>
              <a:rPr lang="en-US" sz="2300" dirty="0" err="1">
                <a:solidFill>
                  <a:srgbClr val="FFFFFF"/>
                </a:solidFill>
                <a:latin typeface="Söhne 2"/>
              </a:rPr>
              <a:t>bobl</a:t>
            </a:r>
            <a:r>
              <a:rPr lang="en-US" sz="2300" dirty="0">
                <a:solidFill>
                  <a:srgbClr val="FFFFFF"/>
                </a:solidFill>
                <a:latin typeface="Söhne 2"/>
              </a:rPr>
              <a:t> bob </a:t>
            </a:r>
            <a:r>
              <a:rPr lang="en-US" sz="2300" dirty="0" err="1">
                <a:solidFill>
                  <a:srgbClr val="FFFFFF"/>
                </a:solidFill>
                <a:latin typeface="Söhne 2"/>
              </a:rPr>
              <a:t>blwyddyn</a:t>
            </a:r>
            <a:r>
              <a:rPr lang="en-US" sz="2300" dirty="0">
                <a:solidFill>
                  <a:srgbClr val="FFFFFF"/>
                </a:solidFill>
                <a:latin typeface="Söhne 2"/>
              </a:rPr>
              <a:t> </a:t>
            </a:r>
            <a:r>
              <a:rPr lang="en-US" sz="2300" dirty="0" err="1">
                <a:solidFill>
                  <a:srgbClr val="FFFFFF"/>
                </a:solidFill>
                <a:latin typeface="Söhne 2"/>
              </a:rPr>
              <a:t>yn</a:t>
            </a:r>
            <a:r>
              <a:rPr lang="en-US" sz="2300" dirty="0">
                <a:solidFill>
                  <a:srgbClr val="FFFFFF"/>
                </a:solidFill>
                <a:latin typeface="Söhne 2"/>
              </a:rPr>
              <a:t> y DU </a:t>
            </a:r>
            <a:r>
              <a:rPr lang="en-US" sz="2300" dirty="0" err="1">
                <a:solidFill>
                  <a:srgbClr val="FFFFFF"/>
                </a:solidFill>
                <a:latin typeface="Söhne 2"/>
              </a:rPr>
              <a:t>yn</a:t>
            </a:r>
            <a:r>
              <a:rPr lang="en-US" sz="2300" dirty="0">
                <a:solidFill>
                  <a:srgbClr val="FFFFFF"/>
                </a:solidFill>
                <a:latin typeface="Söhne 2"/>
              </a:rPr>
              <a:t> </a:t>
            </a:r>
            <a:r>
              <a:rPr lang="en-US" sz="2300" dirty="0" err="1">
                <a:solidFill>
                  <a:srgbClr val="FFFFFF"/>
                </a:solidFill>
                <a:latin typeface="Söhne 2"/>
              </a:rPr>
              <a:t>unig</a:t>
            </a:r>
            <a:r>
              <a:rPr lang="en-US" sz="2300" dirty="0">
                <a:solidFill>
                  <a:srgbClr val="FFFFFF"/>
                </a:solidFill>
                <a:latin typeface="Söhne 2"/>
              </a:rPr>
              <a:t>. Yn </a:t>
            </a:r>
            <a:r>
              <a:rPr lang="en-US" sz="2300" dirty="0" err="1">
                <a:solidFill>
                  <a:srgbClr val="FFFFFF"/>
                </a:solidFill>
                <a:latin typeface="Söhne 2"/>
              </a:rPr>
              <a:t>fyd-eang</a:t>
            </a:r>
            <a:r>
              <a:rPr lang="en-US" sz="2300" dirty="0">
                <a:solidFill>
                  <a:srgbClr val="FFFFFF"/>
                </a:solidFill>
                <a:latin typeface="Söhne 2"/>
              </a:rPr>
              <a:t>, </a:t>
            </a:r>
            <a:r>
              <a:rPr lang="en-US" sz="2300" dirty="0" err="1">
                <a:solidFill>
                  <a:srgbClr val="FFFFFF"/>
                </a:solidFill>
                <a:latin typeface="Söhne 2"/>
              </a:rPr>
              <a:t>mae'n</a:t>
            </a:r>
            <a:r>
              <a:rPr lang="en-US" sz="2300" dirty="0">
                <a:solidFill>
                  <a:srgbClr val="FFFFFF"/>
                </a:solidFill>
                <a:latin typeface="Söhne 2"/>
              </a:rPr>
              <a:t> </a:t>
            </a:r>
            <a:r>
              <a:rPr lang="en-US" sz="2300" dirty="0" err="1">
                <a:solidFill>
                  <a:srgbClr val="FFFFFF"/>
                </a:solidFill>
                <a:latin typeface="Söhne 2"/>
              </a:rPr>
              <a:t>achosi</a:t>
            </a:r>
            <a:r>
              <a:rPr lang="en-US" sz="2300" dirty="0">
                <a:solidFill>
                  <a:srgbClr val="FFFFFF"/>
                </a:solidFill>
                <a:latin typeface="Söhne 2"/>
              </a:rPr>
              <a:t> 4.2 </a:t>
            </a:r>
            <a:r>
              <a:rPr lang="en-US" sz="2300" dirty="0" err="1">
                <a:solidFill>
                  <a:srgbClr val="FFFFFF"/>
                </a:solidFill>
                <a:latin typeface="Söhne 2"/>
              </a:rPr>
              <a:t>miliwn</a:t>
            </a:r>
            <a:r>
              <a:rPr lang="en-US" sz="2300" dirty="0">
                <a:solidFill>
                  <a:srgbClr val="FFFFFF"/>
                </a:solidFill>
                <a:latin typeface="Söhne 2"/>
              </a:rPr>
              <a:t> o </a:t>
            </a:r>
            <a:r>
              <a:rPr lang="en-US" sz="2300" dirty="0" err="1">
                <a:solidFill>
                  <a:srgbClr val="FFFFFF"/>
                </a:solidFill>
                <a:latin typeface="Söhne 2"/>
              </a:rPr>
              <a:t>farwolaethau</a:t>
            </a:r>
            <a:r>
              <a:rPr lang="en-US" sz="2300" dirty="0">
                <a:solidFill>
                  <a:srgbClr val="FFFFFF"/>
                </a:solidFill>
                <a:latin typeface="Söhne 2"/>
              </a:rPr>
              <a:t> bob </a:t>
            </a:r>
            <a:r>
              <a:rPr lang="en-US" sz="2300" dirty="0" err="1">
                <a:solidFill>
                  <a:srgbClr val="FFFFFF"/>
                </a:solidFill>
                <a:latin typeface="Söhne 2"/>
              </a:rPr>
              <a:t>blwyddyn</a:t>
            </a:r>
            <a:r>
              <a:rPr lang="en-US" sz="2300" dirty="0">
                <a:solidFill>
                  <a:srgbClr val="FFFFFF"/>
                </a:solidFill>
                <a:latin typeface="Söhne 2"/>
              </a:rPr>
              <a:t>. </a:t>
            </a:r>
          </a:p>
          <a:p>
            <a:endParaRPr lang="en-US" sz="2300" dirty="0">
              <a:solidFill>
                <a:srgbClr val="FFFFFF"/>
              </a:solidFill>
              <a:latin typeface="Söhne 2"/>
            </a:endParaRPr>
          </a:p>
          <a:p>
            <a:r>
              <a:rPr lang="en-US" sz="2300" dirty="0">
                <a:solidFill>
                  <a:srgbClr val="FFFFFF"/>
                </a:solidFill>
                <a:latin typeface="Söhne 2"/>
              </a:rPr>
              <a:t>Felly </a:t>
            </a:r>
            <a:r>
              <a:rPr lang="en-US" sz="2300" dirty="0" err="1">
                <a:solidFill>
                  <a:srgbClr val="FFFFFF"/>
                </a:solidFill>
                <a:latin typeface="Söhne 2"/>
              </a:rPr>
              <a:t>sut</a:t>
            </a:r>
            <a:r>
              <a:rPr lang="en-US" sz="2300" dirty="0">
                <a:solidFill>
                  <a:srgbClr val="FFFFFF"/>
                </a:solidFill>
                <a:latin typeface="Söhne 2"/>
              </a:rPr>
              <a:t> </a:t>
            </a:r>
            <a:r>
              <a:rPr lang="en-US" sz="2300" dirty="0" err="1">
                <a:solidFill>
                  <a:srgbClr val="FFFFFF"/>
                </a:solidFill>
                <a:latin typeface="Söhne 2"/>
              </a:rPr>
              <a:t>yn</a:t>
            </a:r>
            <a:r>
              <a:rPr lang="en-US" sz="2300" dirty="0">
                <a:solidFill>
                  <a:srgbClr val="FFFFFF"/>
                </a:solidFill>
                <a:latin typeface="Söhne 2"/>
              </a:rPr>
              <a:t> union </a:t>
            </a:r>
            <a:r>
              <a:rPr lang="en-US" sz="2300" dirty="0" err="1">
                <a:solidFill>
                  <a:srgbClr val="FFFFFF"/>
                </a:solidFill>
                <a:latin typeface="Söhne 2"/>
              </a:rPr>
              <a:t>mae’n</a:t>
            </a:r>
            <a:r>
              <a:rPr lang="en-US" sz="2300" dirty="0">
                <a:solidFill>
                  <a:srgbClr val="FFFFFF"/>
                </a:solidFill>
                <a:latin typeface="Söhne 2"/>
              </a:rPr>
              <a:t> </a:t>
            </a:r>
            <a:r>
              <a:rPr lang="en-US" sz="2300" dirty="0" err="1">
                <a:solidFill>
                  <a:srgbClr val="FFFFFF"/>
                </a:solidFill>
                <a:latin typeface="Söhne 2"/>
              </a:rPr>
              <a:t>gallu</a:t>
            </a:r>
            <a:r>
              <a:rPr lang="en-US" sz="2300" dirty="0">
                <a:solidFill>
                  <a:srgbClr val="FFFFFF"/>
                </a:solidFill>
                <a:latin typeface="Söhne 2"/>
              </a:rPr>
              <a:t> </a:t>
            </a:r>
            <a:r>
              <a:rPr lang="en-US" sz="2300" dirty="0" err="1">
                <a:solidFill>
                  <a:srgbClr val="FFFFFF"/>
                </a:solidFill>
                <a:latin typeface="Söhne 2"/>
              </a:rPr>
              <a:t>effeithio</a:t>
            </a:r>
            <a:r>
              <a:rPr lang="en-US" sz="2300" dirty="0">
                <a:solidFill>
                  <a:srgbClr val="FFFFFF"/>
                </a:solidFill>
                <a:latin typeface="Söhne 2"/>
              </a:rPr>
              <a:t> </a:t>
            </a:r>
            <a:r>
              <a:rPr lang="en-US" sz="2300" dirty="0" err="1">
                <a:solidFill>
                  <a:srgbClr val="FFFFFF"/>
                </a:solidFill>
                <a:latin typeface="Söhne 2"/>
              </a:rPr>
              <a:t>ar</a:t>
            </a:r>
            <a:r>
              <a:rPr lang="en-US" sz="2300" dirty="0">
                <a:solidFill>
                  <a:srgbClr val="FFFFFF"/>
                </a:solidFill>
                <a:latin typeface="Söhne 2"/>
              </a:rPr>
              <a:t> </a:t>
            </a:r>
            <a:r>
              <a:rPr lang="en-US" sz="2300" dirty="0" err="1">
                <a:solidFill>
                  <a:srgbClr val="FFFFFF"/>
                </a:solidFill>
                <a:latin typeface="Söhne 2"/>
              </a:rPr>
              <a:t>bobl</a:t>
            </a:r>
            <a:r>
              <a:rPr lang="en-US" sz="2300" dirty="0">
                <a:solidFill>
                  <a:srgbClr val="FFFFFF"/>
                </a:solidFill>
                <a:latin typeface="Söhne 2"/>
              </a:rPr>
              <a:t>, ac </a:t>
            </a:r>
            <a:r>
              <a:rPr lang="en-US" sz="2300" dirty="0" err="1">
                <a:solidFill>
                  <a:srgbClr val="FFFFFF"/>
                </a:solidFill>
                <a:latin typeface="Söhne 2"/>
              </a:rPr>
              <a:t>yn</a:t>
            </a:r>
            <a:r>
              <a:rPr lang="en-US" sz="2300" dirty="0">
                <a:solidFill>
                  <a:srgbClr val="FFFFFF"/>
                </a:solidFill>
                <a:latin typeface="Söhne 2"/>
              </a:rPr>
              <a:t> </a:t>
            </a:r>
            <a:r>
              <a:rPr lang="en-US" sz="2300" dirty="0" err="1">
                <a:solidFill>
                  <a:srgbClr val="FFFFFF"/>
                </a:solidFill>
                <a:latin typeface="Söhne 2"/>
              </a:rPr>
              <a:t>gwneud</a:t>
            </a:r>
            <a:r>
              <a:rPr lang="en-US" sz="2300" dirty="0">
                <a:solidFill>
                  <a:srgbClr val="FFFFFF"/>
                </a:solidFill>
                <a:latin typeface="Söhne 2"/>
              </a:rPr>
              <a:t> </a:t>
            </a:r>
            <a:r>
              <a:rPr lang="en-US" sz="2300" dirty="0" err="1">
                <a:solidFill>
                  <a:srgbClr val="FFFFFF"/>
                </a:solidFill>
                <a:latin typeface="Söhne 2"/>
              </a:rPr>
              <a:t>hynny</a:t>
            </a:r>
            <a:r>
              <a:rPr lang="en-US" sz="2300" dirty="0">
                <a:solidFill>
                  <a:srgbClr val="FFFFFF"/>
                </a:solidFill>
                <a:latin typeface="Söhne 2"/>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E5434FE24A9E499F8AE5E79820E15E" ma:contentTypeVersion="11" ma:contentTypeDescription="Create a new document." ma:contentTypeScope="" ma:versionID="40e0e6fee8f2c8a6d935b681b60225f0">
  <xsd:schema xmlns:xsd="http://www.w3.org/2001/XMLSchema" xmlns:xs="http://www.w3.org/2001/XMLSchema" xmlns:p="http://schemas.microsoft.com/office/2006/metadata/properties" xmlns:ns2="46a0601e-ea40-49e7-9b69-b9cb6c325029" xmlns:ns3="b6e71caf-0914-4e3d-bc49-5b23dba73efe" targetNamespace="http://schemas.microsoft.com/office/2006/metadata/properties" ma:root="true" ma:fieldsID="4e1a4f50ef76c01225c12f4b2791d07a" ns2:_="" ns3:_="">
    <xsd:import namespace="46a0601e-ea40-49e7-9b69-b9cb6c325029"/>
    <xsd:import namespace="b6e71caf-0914-4e3d-bc49-5b23dba73e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a0601e-ea40-49e7-9b69-b9cb6c3250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f085fcf-3737-4e34-9483-f90fca4434d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e71caf-0914-4e3d-bc49-5b23dba73ef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88f453-3778-4a4c-87ba-2575e70ae265}" ma:internalName="TaxCatchAll" ma:showField="CatchAllData" ma:web="b6e71caf-0914-4e3d-bc49-5b23dba73e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a0601e-ea40-49e7-9b69-b9cb6c325029">
      <Terms xmlns="http://schemas.microsoft.com/office/infopath/2007/PartnerControls"/>
    </lcf76f155ced4ddcb4097134ff3c332f>
    <TaxCatchAll xmlns="b6e71caf-0914-4e3d-bc49-5b23dba73efe" xsi:nil="true"/>
  </documentManagement>
</p:properties>
</file>

<file path=customXml/itemProps1.xml><?xml version="1.0" encoding="utf-8"?>
<ds:datastoreItem xmlns:ds="http://schemas.openxmlformats.org/officeDocument/2006/customXml" ds:itemID="{B0789CB9-42A2-4D60-96ED-86527BC7A99C}"/>
</file>

<file path=customXml/itemProps2.xml><?xml version="1.0" encoding="utf-8"?>
<ds:datastoreItem xmlns:ds="http://schemas.openxmlformats.org/officeDocument/2006/customXml" ds:itemID="{DC2F73B1-BE7C-439A-85F3-6DF178ECC269}">
  <ds:schemaRefs>
    <ds:schemaRef ds:uri="http://schemas.microsoft.com/sharepoint/v3/contenttype/forms"/>
  </ds:schemaRefs>
</ds:datastoreItem>
</file>

<file path=customXml/itemProps3.xml><?xml version="1.0" encoding="utf-8"?>
<ds:datastoreItem xmlns:ds="http://schemas.openxmlformats.org/officeDocument/2006/customXml" ds:itemID="{A5DF0A4B-FB93-4870-9438-9E43C26B7EEF}">
  <ds:schemaRefs>
    <ds:schemaRef ds:uri="http://schemas.microsoft.com/office/2006/metadata/properties"/>
    <ds:schemaRef ds:uri="http://schemas.microsoft.com/office/infopath/2007/PartnerControls"/>
    <ds:schemaRef ds:uri="97b9d21a-925a-49e9-93d7-9782020f3462"/>
    <ds:schemaRef ds:uri="f405e823-ec5d-4772-af58-273ea8b79ff6"/>
  </ds:schemaRefs>
</ds:datastoreItem>
</file>

<file path=docProps/app.xml><?xml version="1.0" encoding="utf-8"?>
<Properties xmlns="http://schemas.openxmlformats.org/officeDocument/2006/extended-properties" xmlns:vt="http://schemas.openxmlformats.org/officeDocument/2006/docPropsVTypes">
  <TotalTime>122</TotalTime>
  <Words>1336</Words>
  <Application>Microsoft Office PowerPoint</Application>
  <PresentationFormat>Widescreen</PresentationFormat>
  <Paragraphs>91</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ALUK KS3 Science ALUK - KS3 Science - Lesson Plan - How does air pollution affect the human body?Lesson Presentation</dc:title>
  <dc:creator>Faye Booth</dc:creator>
  <cp:lastModifiedBy>Lauren Cribben</cp:lastModifiedBy>
  <cp:revision>17</cp:revision>
  <dcterms:created xsi:type="dcterms:W3CDTF">2006-08-16T00:00:00Z</dcterms:created>
  <dcterms:modified xsi:type="dcterms:W3CDTF">2025-10-27T09:55:56Z</dcterms:modified>
  <dc:identifier>DAGFxlhGUhM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0x01010046E5434FE24A9E499F8AE5E79820E15E</vt:lpwstr>
  </property>
  <property fmtid="{D5CDD505-2E9C-101B-9397-08002B2CF9AE}" pid="3" name="MediaServiceImageTags">
    <vt:lpwstr/>
  </property>
</Properties>
</file>