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15"/>
  </p:notesMasterIdLst>
  <p:sldIdLst>
    <p:sldId id="256" r:id="rId5"/>
    <p:sldId id="257" r:id="rId6"/>
    <p:sldId id="271" r:id="rId7"/>
    <p:sldId id="295" r:id="rId8"/>
    <p:sldId id="260" r:id="rId9"/>
    <p:sldId id="274" r:id="rId10"/>
    <p:sldId id="292" r:id="rId11"/>
    <p:sldId id="296" r:id="rId12"/>
    <p:sldId id="270" r:id="rId13"/>
    <p:sldId id="297" r:id="rId14"/>
  </p:sldIdLst>
  <p:sldSz cx="12192000" cy="6858000"/>
  <p:notesSz cx="6858000" cy="9144000"/>
  <p:embeddedFontLst>
    <p:embeddedFont>
      <p:font typeface="Söhne Halbfett" panose="020B0703030202060203" pitchFamily="34" charset="0"/>
      <p:regular r:id="rId16"/>
      <p:bold r:id="rId17"/>
    </p:embeddedFont>
    <p:embeddedFont>
      <p:font typeface="Söhne Leicht" panose="020B0303030202060203" pitchFamily="34" charset="0"/>
      <p:regular r:id="rId18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EB5"/>
    <a:srgbClr val="9820EF"/>
    <a:srgbClr val="FF6900"/>
    <a:srgbClr val="14E6FF"/>
    <a:srgbClr val="E6DCD2"/>
    <a:srgbClr val="44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21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76"/>
      </p:cViewPr>
      <p:guideLst>
        <p:guide orient="horz" pos="391"/>
        <p:guide pos="3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Bartlett" userId="6d83204d-d2a5-4bc8-be3c-fd0e45f2618f" providerId="ADAL" clId="{5936B734-5171-456B-9045-4727A8916AFB}"/>
    <pc:docChg chg="custSel modSld">
      <pc:chgData name="Amy Bartlett" userId="6d83204d-d2a5-4bc8-be3c-fd0e45f2618f" providerId="ADAL" clId="{5936B734-5171-456B-9045-4727A8916AFB}" dt="2026-01-12T16:14:00.888" v="2" actId="1076"/>
      <pc:docMkLst>
        <pc:docMk/>
      </pc:docMkLst>
      <pc:sldChg chg="addSp delSp modSp mod delAnim">
        <pc:chgData name="Amy Bartlett" userId="6d83204d-d2a5-4bc8-be3c-fd0e45f2618f" providerId="ADAL" clId="{5936B734-5171-456B-9045-4727A8916AFB}" dt="2026-01-12T16:14:00.888" v="2" actId="1076"/>
        <pc:sldMkLst>
          <pc:docMk/>
          <pc:sldMk cId="168632064" sldId="296"/>
        </pc:sldMkLst>
        <pc:picChg chg="add mod">
          <ac:chgData name="Amy Bartlett" userId="6d83204d-d2a5-4bc8-be3c-fd0e45f2618f" providerId="ADAL" clId="{5936B734-5171-456B-9045-4727A8916AFB}" dt="2026-01-12T16:14:00.888" v="2" actId="1076"/>
          <ac:picMkLst>
            <pc:docMk/>
            <pc:sldMk cId="168632064" sldId="296"/>
            <ac:picMk id="3" creationId="{B71E76D9-FB37-CFF6-07E3-22E236F15150}"/>
          </ac:picMkLst>
        </pc:picChg>
        <pc:picChg chg="del">
          <ac:chgData name="Amy Bartlett" userId="6d83204d-d2a5-4bc8-be3c-fd0e45f2618f" providerId="ADAL" clId="{5936B734-5171-456B-9045-4727A8916AFB}" dt="2026-01-12T16:13:58.414" v="0" actId="478"/>
          <ac:picMkLst>
            <pc:docMk/>
            <pc:sldMk cId="168632064" sldId="296"/>
            <ac:picMk id="11" creationId="{C08F93AC-1856-3BEE-89CD-A375C4D63F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ECDE5-3DDC-FD4D-AFB2-45EABE1C5AA7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D67DA-57DD-0A47-B4F4-44288E25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746FD9-164C-42B1-B37C-9667CADA4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50" y="259026"/>
            <a:ext cx="2198295" cy="2079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90D79-AAA4-59BA-3284-5F6C298D2E38}"/>
              </a:ext>
            </a:extLst>
          </p:cNvPr>
          <p:cNvSpPr txBox="1"/>
          <p:nvPr/>
        </p:nvSpPr>
        <p:spPr>
          <a:xfrm>
            <a:off x="1557338" y="2214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-up of white letters&#10;&#10;AI-generated content may be incorrect.">
            <a:extLst>
              <a:ext uri="{FF2B5EF4-FFF2-40B4-BE49-F238E27FC236}">
                <a16:creationId xmlns:a16="http://schemas.microsoft.com/office/drawing/2014/main" id="{AB25EB30-3D6B-AFBC-FA36-0F1CA0A39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3" b="39826"/>
          <a:stretch>
            <a:fillRect/>
          </a:stretch>
        </p:blipFill>
        <p:spPr>
          <a:xfrm>
            <a:off x="394192" y="2991788"/>
            <a:ext cx="10882111" cy="1649028"/>
          </a:xfrm>
          <a:prstGeom prst="rect">
            <a:avLst/>
          </a:prstGeom>
        </p:spPr>
      </p:pic>
      <p:pic>
        <p:nvPicPr>
          <p:cNvPr id="7" name="Picture 6" descr="A close-up of white letters&#10;&#10;AI-generated content may be incorrect.">
            <a:extLst>
              <a:ext uri="{FF2B5EF4-FFF2-40B4-BE49-F238E27FC236}">
                <a16:creationId xmlns:a16="http://schemas.microsoft.com/office/drawing/2014/main" id="{99E3DFE6-5250-BA9C-B724-2E37AF822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7" r="27760" b="9041"/>
          <a:stretch>
            <a:fillRect/>
          </a:stretch>
        </p:blipFill>
        <p:spPr>
          <a:xfrm>
            <a:off x="394192" y="4790149"/>
            <a:ext cx="7861166" cy="1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B54033-00C0-6C41-200D-9DEA1AF71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22AC-AEE2-59CE-90E1-98B6E7A7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3029"/>
            <a:ext cx="10766425" cy="1325563"/>
          </a:xfrm>
        </p:spPr>
        <p:txBody>
          <a:bodyPr/>
          <a:lstStyle/>
          <a:p>
            <a:r>
              <a:rPr lang="en-GB" b="1" dirty="0" err="1">
                <a:latin typeface="Söhne Halbfett" panose="020B0303030202060203" pitchFamily="34" charset="77"/>
              </a:rPr>
              <a:t>Rydyn</a:t>
            </a:r>
            <a:r>
              <a:rPr lang="en-GB" b="1" dirty="0">
                <a:latin typeface="Söhne Halbfett" panose="020B0303030202060203" pitchFamily="34" charset="77"/>
              </a:rPr>
              <a:t> Ni </a:t>
            </a:r>
            <a:r>
              <a:rPr lang="en-GB" b="1" dirty="0" err="1">
                <a:latin typeface="Söhne Halbfett" panose="020B0303030202060203" pitchFamily="34" charset="77"/>
              </a:rPr>
              <a:t>i</a:t>
            </a:r>
            <a:r>
              <a:rPr lang="en-GB" b="1" dirty="0">
                <a:latin typeface="Söhne Halbfett" panose="020B0303030202060203" pitchFamily="34" charset="77"/>
              </a:rPr>
              <a:t> </a:t>
            </a:r>
            <a:r>
              <a:rPr lang="en-GB" b="1" dirty="0" err="1">
                <a:latin typeface="Söhne Halbfett" panose="020B0303030202060203" pitchFamily="34" charset="77"/>
              </a:rPr>
              <a:t>Gyd</a:t>
            </a:r>
            <a:r>
              <a:rPr lang="en-GB" b="1" dirty="0">
                <a:latin typeface="Söhne Halbfett" panose="020B0303030202060203" pitchFamily="34" charset="77"/>
              </a:rPr>
              <a:t> </a:t>
            </a:r>
            <a:r>
              <a:rPr lang="en-GB" b="1" dirty="0" err="1">
                <a:latin typeface="Söhne Halbfett" panose="020B0303030202060203" pitchFamily="34" charset="77"/>
              </a:rPr>
              <a:t>yn</a:t>
            </a:r>
            <a:r>
              <a:rPr lang="en-GB" b="1" dirty="0">
                <a:latin typeface="Söhne Halbfett" panose="020B0303030202060203" pitchFamily="34" charset="77"/>
              </a:rPr>
              <a:t> Hyn </a:t>
            </a:r>
            <a:r>
              <a:rPr lang="en-GB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Gyda'n</a:t>
            </a:r>
            <a:r>
              <a:rPr lang="en-GB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GB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Gilydd</a:t>
            </a:r>
            <a:endParaRPr lang="en-GB" b="1" dirty="0">
              <a:solidFill>
                <a:srgbClr val="FF3EB5"/>
              </a:solidFill>
              <a:latin typeface="Söhne Halbfett" panose="020B0303030202060203" pitchFamily="34" charset="77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04953-3DBE-0CDC-5A76-696A07A24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967567"/>
            <a:ext cx="5787667" cy="444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400" dirty="0">
                <a:latin typeface="Söhne Leicht" panose="020B0303030202060203" pitchFamily="34" charset="77"/>
              </a:rPr>
              <a:t>Mae Asthma + Lung UK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gwneud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llawer</a:t>
            </a:r>
            <a:r>
              <a:rPr lang="en-GB" sz="2400" dirty="0">
                <a:latin typeface="Söhne Leicht" panose="020B0303030202060203" pitchFamily="34" charset="77"/>
              </a:rPr>
              <a:t> o </a:t>
            </a:r>
            <a:r>
              <a:rPr lang="en-GB" sz="2400" dirty="0" err="1">
                <a:latin typeface="Söhne Leicht" panose="020B0303030202060203" pitchFamily="34" charset="77"/>
              </a:rPr>
              <a:t>waith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ledaenu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ymwybyddiaeth</a:t>
            </a:r>
            <a:r>
              <a:rPr lang="en-GB" sz="2400" dirty="0">
                <a:latin typeface="Söhne Leicht" panose="020B0303030202060203" pitchFamily="34" charset="77"/>
              </a:rPr>
              <a:t> am </a:t>
            </a:r>
            <a:r>
              <a:rPr lang="en-GB" sz="2400" dirty="0" err="1">
                <a:latin typeface="Söhne Leicht" panose="020B0303030202060203" pitchFamily="34" charset="77"/>
              </a:rPr>
              <a:t>lygredd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. ​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400" dirty="0" err="1">
                <a:latin typeface="Söhne Leicht" panose="020B0303030202060203" pitchFamily="34" charset="77"/>
              </a:rPr>
              <a:t>Ond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allant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wneud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hynny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pennau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hunain</a:t>
            </a:r>
            <a:r>
              <a:rPr lang="en-GB" sz="2400" dirty="0">
                <a:latin typeface="Söhne Leicht" panose="020B0303030202060203" pitchFamily="34" charset="77"/>
              </a:rPr>
              <a:t>. ​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400" dirty="0" err="1">
                <a:latin typeface="Söhne Leicht" panose="020B0303030202060203" pitchFamily="34" charset="77"/>
              </a:rPr>
              <a:t>Helpwch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nhw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ledaenu'r</a:t>
            </a:r>
            <a:r>
              <a:rPr lang="en-GB" sz="2400" dirty="0">
                <a:latin typeface="Söhne Leicht" panose="020B0303030202060203" pitchFamily="34" charset="77"/>
              </a:rPr>
              <a:t> gair am </a:t>
            </a:r>
            <a:r>
              <a:rPr lang="en-GB" sz="2400" dirty="0" err="1">
                <a:latin typeface="Söhne Leicht" panose="020B0303030202060203" pitchFamily="34" charset="77"/>
              </a:rPr>
              <a:t>bethau</a:t>
            </a:r>
            <a:r>
              <a:rPr lang="en-GB" sz="2400" dirty="0"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latin typeface="Söhne Leicht" panose="020B0303030202060203" pitchFamily="34" charset="77"/>
              </a:rPr>
              <a:t>gallwn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gyd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gwneud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helpu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anadlu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glanach</a:t>
            </a:r>
            <a:r>
              <a:rPr lang="en-GB" sz="2400" dirty="0">
                <a:latin typeface="Söhne Leicht" panose="020B0303030202060203" pitchFamily="34" charset="77"/>
              </a:rPr>
              <a:t>. ​</a:t>
            </a:r>
            <a:endParaRPr lang="en-US" sz="2400" dirty="0">
              <a:latin typeface="Söhne Leicht" panose="020B0303030202060203" pitchFamily="34" charset="77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D58D3A9-4E62-211B-1A2D-E86E32675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20" y="1967567"/>
            <a:ext cx="4193380" cy="39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33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66F5-4B14-7B7F-D318-951D9EE12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533245"/>
            <a:ext cx="11604626" cy="103797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3400" b="1" dirty="0">
                <a:latin typeface="Söhne Halbfett" panose="020B0303030202060203" pitchFamily="34" charset="77"/>
                <a:cs typeface="Calibri Light"/>
              </a:rPr>
              <a:t>Heddiw, </a:t>
            </a:r>
            <a:r>
              <a:rPr lang="en-GB" sz="3400" b="1" dirty="0" err="1">
                <a:latin typeface="Söhne Halbfett" panose="020B0303030202060203" pitchFamily="34" charset="77"/>
                <a:cs typeface="Calibri Light"/>
              </a:rPr>
              <a:t>rydyn</a:t>
            </a:r>
            <a:r>
              <a:rPr lang="en-GB" sz="3400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3400" b="1" dirty="0" err="1">
                <a:latin typeface="Söhne Halbfett" panose="020B0303030202060203" pitchFamily="34" charset="77"/>
                <a:cs typeface="Calibri Light"/>
              </a:rPr>
              <a:t>ni'n</a:t>
            </a:r>
            <a:r>
              <a:rPr lang="en-GB" sz="3400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3400" b="1" dirty="0" err="1">
                <a:latin typeface="Söhne Halbfett" panose="020B0303030202060203" pitchFamily="34" charset="77"/>
                <a:cs typeface="Calibri Light"/>
              </a:rPr>
              <a:t>mynd</a:t>
            </a:r>
            <a:r>
              <a:rPr lang="en-GB" sz="3400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3400" b="1" dirty="0" err="1">
                <a:latin typeface="Söhne Halbfett" panose="020B0303030202060203" pitchFamily="34" charset="77"/>
                <a:cs typeface="Calibri Light"/>
              </a:rPr>
              <a:t>i</a:t>
            </a:r>
            <a:r>
              <a:rPr lang="en-GB" sz="3400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3400" b="1" dirty="0" err="1">
                <a:latin typeface="Söhne Halbfett" panose="020B0303030202060203" pitchFamily="34" charset="77"/>
                <a:cs typeface="Calibri Light"/>
              </a:rPr>
              <a:t>fod</a:t>
            </a:r>
            <a:r>
              <a:rPr lang="en-GB" sz="3400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3400" b="1" dirty="0" err="1">
                <a:latin typeface="Söhne Halbfett" panose="020B0303030202060203" pitchFamily="34" charset="77"/>
                <a:cs typeface="Calibri Light"/>
              </a:rPr>
              <a:t>yn</a:t>
            </a:r>
            <a:r>
              <a:rPr lang="en-GB" sz="3400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34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Ymchwilwyr</a:t>
            </a:r>
            <a:r>
              <a:rPr lang="en-GB" sz="34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34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Llygredd</a:t>
            </a:r>
            <a:r>
              <a:rPr lang="en-GB" sz="34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!</a:t>
            </a:r>
            <a:endParaRPr lang="en-GB" sz="34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3FC2-94B1-4781-8511-4975D0358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407511"/>
            <a:ext cx="10865485" cy="6041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US" dirty="0" err="1">
                <a:latin typeface="Söhne Leicht" panose="020B0303030202060203" pitchFamily="34" charset="77"/>
              </a:rPr>
              <a:t>Cymerwch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gip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ar</a:t>
            </a:r>
            <a:r>
              <a:rPr lang="en-US" dirty="0">
                <a:latin typeface="Söhne Leicht" panose="020B0303030202060203" pitchFamily="34" charset="77"/>
              </a:rPr>
              <a:t> y </a:t>
            </a:r>
            <a:r>
              <a:rPr lang="en-US" dirty="0" err="1">
                <a:latin typeface="Söhne Leicht" panose="020B0303030202060203" pitchFamily="34" charset="77"/>
              </a:rPr>
              <a:t>lluniau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hyn</a:t>
            </a:r>
            <a:r>
              <a:rPr lang="en-US" dirty="0">
                <a:latin typeface="Söhne Leicht" panose="020B0303030202060203" pitchFamily="34" charset="77"/>
              </a:rPr>
              <a:t>. Beth </a:t>
            </a:r>
            <a:r>
              <a:rPr lang="en-US" dirty="0" err="1">
                <a:latin typeface="Söhne Leicht" panose="020B0303030202060203" pitchFamily="34" charset="77"/>
              </a:rPr>
              <a:t>ydych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chi’n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sylwi</a:t>
            </a:r>
            <a:r>
              <a:rPr lang="en-US" dirty="0">
                <a:latin typeface="Söhne Leicht" panose="020B0303030202060203" pitchFamily="34" charset="77"/>
              </a:rPr>
              <a:t> </a:t>
            </a:r>
            <a:r>
              <a:rPr lang="en-US" dirty="0" err="1">
                <a:latin typeface="Söhne Leicht" panose="020B0303030202060203" pitchFamily="34" charset="77"/>
              </a:rPr>
              <a:t>arno</a:t>
            </a:r>
            <a:r>
              <a:rPr lang="en-US" dirty="0">
                <a:latin typeface="Söhne Leicht" panose="020B0303030202060203" pitchFamily="34" charset="77"/>
              </a:rPr>
              <a:t>?​</a:t>
            </a:r>
            <a:endParaRPr lang="en-GB" sz="2000" dirty="0">
              <a:latin typeface="Söhne Leicht" panose="020B0303030202060203" pitchFamily="34" charset="77"/>
              <a:cs typeface="Calibri" panose="020F0502020204030204"/>
            </a:endParaRPr>
          </a:p>
        </p:txBody>
      </p:sp>
      <p:pic>
        <p:nvPicPr>
          <p:cNvPr id="5" name="Picture 4" descr="A tree stump in a forest&#10;&#10;AI-generated content may be incorrect.">
            <a:extLst>
              <a:ext uri="{FF2B5EF4-FFF2-40B4-BE49-F238E27FC236}">
                <a16:creationId xmlns:a16="http://schemas.microsoft.com/office/drawing/2014/main" id="{65442EB6-0D5B-3B96-57BC-5BD6CC28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7" r="521" b="2545"/>
          <a:stretch>
            <a:fillRect/>
          </a:stretch>
        </p:blipFill>
        <p:spPr>
          <a:xfrm>
            <a:off x="587376" y="2197021"/>
            <a:ext cx="3490848" cy="2015751"/>
          </a:xfrm>
          <a:prstGeom prst="rect">
            <a:avLst/>
          </a:prstGeom>
        </p:spPr>
      </p:pic>
      <p:pic>
        <p:nvPicPr>
          <p:cNvPr id="7" name="Picture 6" descr="Smoke rising from a factory&#10;&#10;AI-generated content may be incorrect.">
            <a:extLst>
              <a:ext uri="{FF2B5EF4-FFF2-40B4-BE49-F238E27FC236}">
                <a16:creationId xmlns:a16="http://schemas.microsoft.com/office/drawing/2014/main" id="{698E15D5-65C6-EB1A-0A8F-4AB38679B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6282" r="479" b="5696"/>
          <a:stretch>
            <a:fillRect/>
          </a:stretch>
        </p:blipFill>
        <p:spPr>
          <a:xfrm>
            <a:off x="4365488" y="2187876"/>
            <a:ext cx="3490848" cy="2047679"/>
          </a:xfrm>
          <a:prstGeom prst="rect">
            <a:avLst/>
          </a:prstGeom>
        </p:spPr>
      </p:pic>
      <p:pic>
        <p:nvPicPr>
          <p:cNvPr id="9" name="Picture 8" descr="A person standing on a pile of trash with birds flying in the sky&#10;&#10;AI-generated content may be incorrect.">
            <a:extLst>
              <a:ext uri="{FF2B5EF4-FFF2-40B4-BE49-F238E27FC236}">
                <a16:creationId xmlns:a16="http://schemas.microsoft.com/office/drawing/2014/main" id="{4023B942-4A5E-56EB-52F2-7E68BB991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5"/>
          <a:stretch>
            <a:fillRect/>
          </a:stretch>
        </p:blipFill>
        <p:spPr>
          <a:xfrm>
            <a:off x="8143600" y="2197021"/>
            <a:ext cx="3461024" cy="1995876"/>
          </a:xfrm>
          <a:prstGeom prst="rect">
            <a:avLst/>
          </a:prstGeom>
        </p:spPr>
      </p:pic>
      <p:pic>
        <p:nvPicPr>
          <p:cNvPr id="11" name="Picture 10" descr="A group of cows grazing in a field&#10;&#10;AI-generated content may be incorrect.">
            <a:extLst>
              <a:ext uri="{FF2B5EF4-FFF2-40B4-BE49-F238E27FC236}">
                <a16:creationId xmlns:a16="http://schemas.microsoft.com/office/drawing/2014/main" id="{38B81FB7-DE4B-1EC1-DBA2-731EE3FBC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" b="11978"/>
          <a:stretch>
            <a:fillRect/>
          </a:stretch>
        </p:blipFill>
        <p:spPr>
          <a:xfrm>
            <a:off x="587376" y="4592749"/>
            <a:ext cx="3490848" cy="2015751"/>
          </a:xfrm>
          <a:prstGeom prst="rect">
            <a:avLst/>
          </a:prstGeom>
        </p:spPr>
      </p:pic>
      <p:pic>
        <p:nvPicPr>
          <p:cNvPr id="17" name="Picture 16" descr="Cranes and Great Mosque of Mecca under construction&#10;&#10;AI-generated content may be incorrect.">
            <a:extLst>
              <a:ext uri="{FF2B5EF4-FFF2-40B4-BE49-F238E27FC236}">
                <a16:creationId xmlns:a16="http://schemas.microsoft.com/office/drawing/2014/main" id="{7A3E834F-E092-4092-D8FC-3A5550E80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" b="9557"/>
          <a:stretch>
            <a:fillRect/>
          </a:stretch>
        </p:blipFill>
        <p:spPr>
          <a:xfrm>
            <a:off x="4365488" y="4619930"/>
            <a:ext cx="3490848" cy="2015752"/>
          </a:xfrm>
          <a:prstGeom prst="rect">
            <a:avLst/>
          </a:prstGeom>
        </p:spPr>
      </p:pic>
      <p:pic>
        <p:nvPicPr>
          <p:cNvPr id="19" name="Picture 18" descr="A fire in the dark&#10;&#10;AI-generated content may be incorrect.">
            <a:extLst>
              <a:ext uri="{FF2B5EF4-FFF2-40B4-BE49-F238E27FC236}">
                <a16:creationId xmlns:a16="http://schemas.microsoft.com/office/drawing/2014/main" id="{1AF3D0B9-29D6-3381-620B-16F21FD95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" b="9221"/>
          <a:stretch>
            <a:fillRect/>
          </a:stretch>
        </p:blipFill>
        <p:spPr>
          <a:xfrm>
            <a:off x="8143600" y="4619930"/>
            <a:ext cx="3490847" cy="20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scape with a river and a bridge&#10;&#10;AI-generated content may be incorrect.">
            <a:extLst>
              <a:ext uri="{FF2B5EF4-FFF2-40B4-BE49-F238E27FC236}">
                <a16:creationId xmlns:a16="http://schemas.microsoft.com/office/drawing/2014/main" id="{7C47587F-1CB4-FC02-7E75-69702AA60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1" r="35232"/>
          <a:stretch>
            <a:fillRect/>
          </a:stretch>
        </p:blipFill>
        <p:spPr>
          <a:xfrm>
            <a:off x="7474226" y="0"/>
            <a:ext cx="471777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9A3715-C3C8-013D-4118-BC48DA055A1C}"/>
              </a:ext>
            </a:extLst>
          </p:cNvPr>
          <p:cNvSpPr txBox="1">
            <a:spLocks/>
          </p:cNvSpPr>
          <p:nvPr/>
        </p:nvSpPr>
        <p:spPr>
          <a:xfrm>
            <a:off x="587375" y="819779"/>
            <a:ext cx="6586491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Beth </a:t>
            </a:r>
            <a:r>
              <a:rPr lang="en-GB" sz="4000" b="1" dirty="0" err="1">
                <a:latin typeface="Söhne Halbfett" panose="020B0303030202060203" pitchFamily="34" charset="77"/>
                <a:cs typeface="Calibri Light"/>
              </a:rPr>
              <a:t>yw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Llygredd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 Aer?​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0977CC-0055-6429-3506-DB666491D436}"/>
              </a:ext>
            </a:extLst>
          </p:cNvPr>
          <p:cNvSpPr txBox="1">
            <a:spLocks/>
          </p:cNvSpPr>
          <p:nvPr/>
        </p:nvSpPr>
        <p:spPr>
          <a:xfrm>
            <a:off x="587375" y="1757548"/>
            <a:ext cx="6696484" cy="46098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dirty="0">
                <a:latin typeface="Söhne Leicht" panose="020B0303030202060203" pitchFamily="34" charset="77"/>
              </a:rPr>
              <a:t>Mae </a:t>
            </a:r>
            <a:r>
              <a:rPr lang="en-GB" sz="2600" dirty="0" err="1">
                <a:latin typeface="Söhne Leicht" panose="020B0303030202060203" pitchFamily="34" charset="77"/>
              </a:rPr>
              <a:t>llygredd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aer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yn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digwydd</a:t>
            </a:r>
            <a:r>
              <a:rPr lang="en-GB" sz="2600" dirty="0">
                <a:latin typeface="Söhne Leicht" panose="020B0303030202060203" pitchFamily="34" charset="77"/>
              </a:rPr>
              <a:t> pan </a:t>
            </a:r>
            <a:r>
              <a:rPr lang="en-GB" sz="2600" dirty="0" err="1">
                <a:latin typeface="Söhne Leicht" panose="020B0303030202060203" pitchFamily="34" charset="77"/>
              </a:rPr>
              <a:t>fydd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sylweddau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gwenwynig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yn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cael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eu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rhyddhau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i'r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awyr</a:t>
            </a:r>
            <a:r>
              <a:rPr lang="en-GB" sz="2600" dirty="0">
                <a:latin typeface="Söhne Leicht" panose="020B0303030202060203" pitchFamily="34" charset="77"/>
              </a:rPr>
              <a:t>. Mae </a:t>
            </a:r>
            <a:r>
              <a:rPr lang="en-GB" sz="2600" dirty="0" err="1">
                <a:latin typeface="Söhne Leicht" panose="020B0303030202060203" pitchFamily="34" charset="77"/>
              </a:rPr>
              <a:t>hyn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yn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niweidio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ein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hiechyd</a:t>
            </a:r>
            <a:r>
              <a:rPr lang="en-GB" sz="2600" dirty="0">
                <a:latin typeface="Söhne Leicht" panose="020B0303030202060203" pitchFamily="34" charset="77"/>
              </a:rPr>
              <a:t>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dirty="0">
                <a:latin typeface="Söhne Leicht" panose="020B0303030202060203" pitchFamily="34" charset="77"/>
              </a:rPr>
              <a:t>​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dirty="0" err="1">
                <a:latin typeface="Söhne Leicht" panose="020B0303030202060203" pitchFamily="34" charset="77"/>
              </a:rPr>
              <a:t>Mae'r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aer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rydyn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ni'n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ei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anadlu</a:t>
            </a:r>
            <a:r>
              <a:rPr lang="en-GB" sz="2600" dirty="0">
                <a:latin typeface="Söhne Leicht" panose="020B0303030202060203" pitchFamily="34" charset="77"/>
              </a:rPr>
              <a:t> bob </a:t>
            </a:r>
            <a:r>
              <a:rPr lang="en-GB" sz="2600" dirty="0" err="1">
                <a:latin typeface="Söhne Leicht" panose="020B0303030202060203" pitchFamily="34" charset="77"/>
              </a:rPr>
              <a:t>dydd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yn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llygredig</a:t>
            </a:r>
            <a:r>
              <a:rPr lang="en-GB" sz="2600" dirty="0">
                <a:latin typeface="Söhne Leicht" panose="020B0303030202060203" pitchFamily="34" charset="77"/>
              </a:rPr>
              <a:t>. Rhai </a:t>
            </a:r>
            <a:r>
              <a:rPr lang="en-GB" sz="2600" dirty="0" err="1">
                <a:latin typeface="Söhne Leicht" panose="020B0303030202060203" pitchFamily="34" charset="77"/>
              </a:rPr>
              <a:t>achosion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llygredd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aer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yw</a:t>
            </a:r>
            <a:r>
              <a:rPr lang="en-GB" sz="2600" dirty="0">
                <a:latin typeface="Söhne Leicht" panose="020B0303030202060203" pitchFamily="34" charset="77"/>
              </a:rPr>
              <a:t>:​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600" dirty="0" err="1">
                <a:latin typeface="Söhne Leicht" panose="020B0303030202060203" pitchFamily="34" charset="77"/>
              </a:rPr>
              <a:t>mygdarth</a:t>
            </a:r>
            <a:r>
              <a:rPr lang="en-GB" sz="2600" dirty="0">
                <a:latin typeface="Söhne Leicht" panose="020B0303030202060203" pitchFamily="34" charset="77"/>
              </a:rPr>
              <a:t> o </a:t>
            </a:r>
            <a:r>
              <a:rPr lang="en-GB" sz="2600" dirty="0" err="1">
                <a:latin typeface="Söhne Leicht" panose="020B0303030202060203" pitchFamily="34" charset="77"/>
              </a:rPr>
              <a:t>gerbydau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modur</a:t>
            </a:r>
            <a:r>
              <a:rPr lang="en-GB" sz="2600" dirty="0">
                <a:latin typeface="Söhne Leicht" panose="020B0303030202060203" pitchFamily="34" charset="77"/>
              </a:rPr>
              <a:t> a </a:t>
            </a:r>
            <a:r>
              <a:rPr lang="en-GB" sz="2600" dirty="0" err="1">
                <a:latin typeface="Söhne Leicht" panose="020B0303030202060203" pitchFamily="34" charset="77"/>
              </a:rPr>
              <a:t>ffatrïoedd</a:t>
            </a:r>
            <a:r>
              <a:rPr lang="en-GB" sz="2600" dirty="0">
                <a:latin typeface="Söhne Leicht" panose="020B0303030202060203" pitchFamily="34" charset="77"/>
              </a:rPr>
              <a:t>​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600" dirty="0" err="1">
                <a:latin typeface="Söhne Leicht" panose="020B0303030202060203" pitchFamily="34" charset="77"/>
              </a:rPr>
              <a:t>tanau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gwersyll</a:t>
            </a:r>
            <a:r>
              <a:rPr lang="en-GB" sz="2600" dirty="0">
                <a:latin typeface="Söhne Leicht" panose="020B0303030202060203" pitchFamily="34" charset="77"/>
              </a:rPr>
              <a:t> a </a:t>
            </a:r>
            <a:r>
              <a:rPr lang="en-GB" sz="2600" dirty="0" err="1">
                <a:latin typeface="Söhne Leicht" panose="020B0303030202060203" pitchFamily="34" charset="77"/>
              </a:rPr>
              <a:t>llosgwyr</a:t>
            </a:r>
            <a:r>
              <a:rPr lang="en-GB" sz="2600" dirty="0">
                <a:latin typeface="Söhne Leicht" panose="020B0303030202060203" pitchFamily="34" charset="77"/>
              </a:rPr>
              <a:t> glo​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buClr>
                <a:srgbClr val="FF3EB5"/>
              </a:buClr>
            </a:pPr>
            <a:r>
              <a:rPr lang="en-GB" sz="2600" dirty="0">
                <a:latin typeface="Söhne Leicht" panose="020B0303030202060203" pitchFamily="34" charset="77"/>
              </a:rPr>
              <a:t>Rhai </a:t>
            </a:r>
            <a:r>
              <a:rPr lang="en-GB" sz="2600" dirty="0" err="1">
                <a:latin typeface="Söhne Leicht" panose="020B0303030202060203" pitchFamily="34" charset="77"/>
              </a:rPr>
              <a:t>mathau</a:t>
            </a:r>
            <a:r>
              <a:rPr lang="en-GB" sz="2600" dirty="0">
                <a:latin typeface="Söhne Leicht" panose="020B0303030202060203" pitchFamily="34" charset="77"/>
              </a:rPr>
              <a:t> o </a:t>
            </a:r>
            <a:r>
              <a:rPr lang="en-GB" sz="2600" dirty="0" err="1">
                <a:latin typeface="Söhne Leicht" panose="020B0303030202060203" pitchFamily="34" charset="77"/>
              </a:rPr>
              <a:t>arferion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ffermio</a:t>
            </a:r>
            <a:endParaRPr lang="en-GB" sz="2600" dirty="0">
              <a:latin typeface="Söhne Leicht" panose="020B03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5118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12B707-5C36-0477-6547-A7F20ABD0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267665-62A8-E98A-EBC8-E18E372AEF96}"/>
              </a:ext>
            </a:extLst>
          </p:cNvPr>
          <p:cNvSpPr txBox="1">
            <a:spLocks/>
          </p:cNvSpPr>
          <p:nvPr/>
        </p:nvSpPr>
        <p:spPr>
          <a:xfrm>
            <a:off x="5522975" y="1261872"/>
            <a:ext cx="5937239" cy="49328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dirty="0">
                <a:latin typeface="Söhne Leicht" panose="020B0303030202060203" pitchFamily="34" charset="77"/>
              </a:rPr>
              <a:t>Mae </a:t>
            </a:r>
            <a:r>
              <a:rPr lang="en-GB" sz="2600" dirty="0" err="1">
                <a:latin typeface="Söhne Leicht" panose="020B0303030202060203" pitchFamily="34" charset="77"/>
              </a:rPr>
              <a:t>llygredd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aer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yn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ddrwg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i</a:t>
            </a:r>
            <a:r>
              <a:rPr lang="en-GB" sz="2600" dirty="0">
                <a:latin typeface="Söhne Leicht" panose="020B0303030202060203" pitchFamily="34" charset="77"/>
              </a:rPr>
              <a:t> iechyd </a:t>
            </a:r>
            <a:r>
              <a:rPr lang="en-GB" sz="2600" dirty="0" err="1">
                <a:latin typeface="Söhne Leicht" panose="020B0303030202060203" pitchFamily="34" charset="77"/>
              </a:rPr>
              <a:t>pawb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ond</a:t>
            </a:r>
            <a:r>
              <a:rPr lang="en-GB" sz="2600" dirty="0">
                <a:latin typeface="Söhne Leicht" panose="020B0303030202060203" pitchFamily="34" charset="77"/>
              </a:rPr>
              <a:t> gall </a:t>
            </a:r>
            <a:r>
              <a:rPr lang="en-GB" sz="2600" dirty="0" err="1">
                <a:latin typeface="Söhne Leicht" panose="020B0303030202060203" pitchFamily="34" charset="77"/>
              </a:rPr>
              <a:t>fod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yn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arbennig</a:t>
            </a:r>
            <a:r>
              <a:rPr lang="en-GB" sz="2600" dirty="0">
                <a:latin typeface="Söhne Leicht" panose="020B0303030202060203" pitchFamily="34" charset="77"/>
              </a:rPr>
              <a:t> o </a:t>
            </a:r>
            <a:r>
              <a:rPr lang="en-GB" sz="2600" dirty="0" err="1">
                <a:latin typeface="Söhne Leicht" panose="020B0303030202060203" pitchFamily="34" charset="77"/>
              </a:rPr>
              <a:t>niweidiol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i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bobl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â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chyflyrau'r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dirty="0" err="1">
                <a:latin typeface="Söhne Leicht" panose="020B0303030202060203" pitchFamily="34" charset="77"/>
              </a:rPr>
              <a:t>ysgyfaint</a:t>
            </a:r>
            <a:r>
              <a:rPr lang="en-GB" sz="2600" dirty="0">
                <a:latin typeface="Söhne Leicht" panose="020B0303030202060203" pitchFamily="34" charset="77"/>
              </a:rPr>
              <a:t>, </a:t>
            </a:r>
            <a:r>
              <a:rPr lang="en-GB" sz="2600" dirty="0" err="1">
                <a:latin typeface="Söhne Leicht" panose="020B0303030202060203" pitchFamily="34" charset="77"/>
              </a:rPr>
              <a:t>fel</a:t>
            </a:r>
            <a:r>
              <a:rPr lang="en-GB" sz="2600" dirty="0">
                <a:latin typeface="Söhne Leicht" panose="020B0303030202060203" pitchFamily="34" charset="77"/>
              </a:rPr>
              <a:t> </a:t>
            </a:r>
            <a:r>
              <a:rPr lang="en-GB" sz="26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asthma</a:t>
            </a:r>
            <a:r>
              <a:rPr lang="en-GB" sz="2600" dirty="0">
                <a:latin typeface="Söhne Leicht" panose="020B0303030202060203" pitchFamily="34" charset="77"/>
              </a:rPr>
              <a:t>. 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en-GB" sz="26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>
                <a:latin typeface="Söhne Leicht" panose="020B0303030202060203" pitchFamily="34" charset="77"/>
              </a:rPr>
              <a:t>Gall </a:t>
            </a:r>
            <a:r>
              <a:rPr lang="en-US" sz="2600" dirty="0" err="1">
                <a:latin typeface="Söhne Leicht" panose="020B0303030202060203" pitchFamily="34" charset="77"/>
              </a:rPr>
              <a:t>llygredd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aer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effeithio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ar</a:t>
            </a:r>
            <a:r>
              <a:rPr lang="en-US" sz="2600" dirty="0">
                <a:latin typeface="Söhne Leicht" panose="020B0303030202060203" pitchFamily="34" charset="77"/>
              </a:rPr>
              <a:t> bob </a:t>
            </a:r>
            <a:r>
              <a:rPr lang="en-US" sz="2600" dirty="0" err="1">
                <a:latin typeface="Söhne Leicht" panose="020B0303030202060203" pitchFamily="34" charset="77"/>
              </a:rPr>
              <a:t>rhan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o'n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cyrff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ond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yn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enwedig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ein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calonnau</a:t>
            </a:r>
            <a:r>
              <a:rPr lang="en-US" sz="2600" dirty="0">
                <a:latin typeface="Söhne Leicht" panose="020B0303030202060203" pitchFamily="34" charset="77"/>
              </a:rPr>
              <a:t>, </a:t>
            </a:r>
            <a:r>
              <a:rPr lang="en-US" sz="2600" dirty="0" err="1">
                <a:latin typeface="Söhne Leicht" panose="020B0303030202060203" pitchFamily="34" charset="77"/>
              </a:rPr>
              <a:t>ein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hysgyfaint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a'n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hymennydd</a:t>
            </a:r>
            <a:r>
              <a:rPr lang="en-US" sz="2600" dirty="0">
                <a:latin typeface="Söhne Leicht" panose="020B0303030202060203" pitchFamily="34" charset="77"/>
              </a:rPr>
              <a:t>. Gall </a:t>
            </a:r>
            <a:r>
              <a:rPr lang="en-US" sz="2600" dirty="0" err="1">
                <a:latin typeface="Söhne Leicht" panose="020B0303030202060203" pitchFamily="34" charset="77"/>
              </a:rPr>
              <a:t>fod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yn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waeth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i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blant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oherwydd</a:t>
            </a:r>
            <a:r>
              <a:rPr lang="en-US" sz="2600" dirty="0">
                <a:latin typeface="Söhne Leicht" panose="020B0303030202060203" pitchFamily="34" charset="77"/>
              </a:rPr>
              <a:t> bod </a:t>
            </a:r>
            <a:r>
              <a:rPr lang="en-US" sz="2600" dirty="0" err="1">
                <a:latin typeface="Söhne Leicht" panose="020B0303030202060203" pitchFamily="34" charset="77"/>
              </a:rPr>
              <a:t>eich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organau'n</a:t>
            </a:r>
            <a:r>
              <a:rPr lang="en-US" sz="2600" dirty="0">
                <a:latin typeface="Söhne Leicht" panose="020B0303030202060203" pitchFamily="34" charset="77"/>
              </a:rPr>
              <a:t> dal </a:t>
            </a:r>
            <a:r>
              <a:rPr lang="en-US" sz="2600" dirty="0" err="1">
                <a:latin typeface="Söhne Leicht" panose="020B0303030202060203" pitchFamily="34" charset="77"/>
              </a:rPr>
              <a:t>i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dyfu</a:t>
            </a:r>
            <a:r>
              <a:rPr lang="en-US" sz="2600" dirty="0">
                <a:latin typeface="Söhne Leicht" panose="020B0303030202060203" pitchFamily="34" charset="77"/>
              </a:rPr>
              <a:t> ac </a:t>
            </a:r>
            <a:r>
              <a:rPr lang="en-US" sz="2600" dirty="0" err="1">
                <a:latin typeface="Söhne Leicht" panose="020B0303030202060203" pitchFamily="34" charset="77"/>
              </a:rPr>
              <a:t>yn</a:t>
            </a:r>
            <a:r>
              <a:rPr lang="en-US" sz="2600" dirty="0">
                <a:latin typeface="Söhne Leicht" panose="020B0303030202060203" pitchFamily="34" charset="77"/>
              </a:rPr>
              <a:t> </a:t>
            </a:r>
            <a:r>
              <a:rPr lang="en-US" sz="2600" dirty="0" err="1">
                <a:latin typeface="Söhne Leicht" panose="020B0303030202060203" pitchFamily="34" charset="77"/>
              </a:rPr>
              <a:t>datblygu</a:t>
            </a:r>
            <a:r>
              <a:rPr lang="en-US" sz="2600" dirty="0">
                <a:latin typeface="Söhne Leicht" panose="020B0303030202060203" pitchFamily="34" charset="77"/>
              </a:rPr>
              <a:t>!​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US" sz="2600" dirty="0">
              <a:latin typeface="Söhne Leicht" panose="020B0303030202060203" pitchFamily="34" charset="77"/>
            </a:endParaRPr>
          </a:p>
        </p:txBody>
      </p:sp>
      <p:pic>
        <p:nvPicPr>
          <p:cNvPr id="7" name="Picture 6" descr="A cityscape with a river and a bridge&#10;&#10;AI-generated content may be incorrect.">
            <a:extLst>
              <a:ext uri="{FF2B5EF4-FFF2-40B4-BE49-F238E27FC236}">
                <a16:creationId xmlns:a16="http://schemas.microsoft.com/office/drawing/2014/main" id="{C3BE815A-6F03-8915-199B-E10552789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7" t="24681" r="83"/>
          <a:stretch>
            <a:fillRect/>
          </a:stretch>
        </p:blipFill>
        <p:spPr>
          <a:xfrm>
            <a:off x="0" y="0"/>
            <a:ext cx="2560320" cy="6858000"/>
          </a:xfrm>
          <a:prstGeom prst="rect">
            <a:avLst/>
          </a:prstGeom>
        </p:spPr>
      </p:pic>
      <p:pic>
        <p:nvPicPr>
          <p:cNvPr id="9" name="Picture 8" descr="A cartoon of a human body&#10;&#10;AI-generated content may be incorrect.">
            <a:extLst>
              <a:ext uri="{FF2B5EF4-FFF2-40B4-BE49-F238E27FC236}">
                <a16:creationId xmlns:a16="http://schemas.microsoft.com/office/drawing/2014/main" id="{A5C5C66D-6CEA-2C67-E6AC-B2D1D3CC1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0"/>
          <a:stretch>
            <a:fillRect/>
          </a:stretch>
        </p:blipFill>
        <p:spPr>
          <a:xfrm>
            <a:off x="-528193" y="475488"/>
            <a:ext cx="676113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45104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4BC64-4B4E-EA67-6542-684DAF6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608402"/>
            <a:ext cx="10909853" cy="93752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Beth </a:t>
            </a:r>
            <a:r>
              <a:rPr lang="en-GB" sz="4000" b="1" dirty="0" err="1">
                <a:latin typeface="Söhne Halbfett" panose="020B0303030202060203" pitchFamily="34" charset="77"/>
                <a:cs typeface="Calibri Light"/>
              </a:rPr>
              <a:t>sy'n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latin typeface="Söhne Halbfett" panose="020B0303030202060203" pitchFamily="34" charset="77"/>
                <a:cs typeface="Calibri Light"/>
              </a:rPr>
              <a:t>Achosi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Llygredd</a:t>
            </a:r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 Aer 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o </a:t>
            </a:r>
            <a:r>
              <a:rPr lang="en-GB" sz="4000" b="1" dirty="0" err="1">
                <a:latin typeface="Söhne Halbfett" panose="020B0303030202060203" pitchFamily="34" charset="77"/>
                <a:cs typeface="Calibri Light"/>
              </a:rPr>
              <a:t>Amgylch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latin typeface="Söhne Halbfett" panose="020B0303030202060203" pitchFamily="34" charset="77"/>
                <a:cs typeface="Calibri Light"/>
              </a:rPr>
              <a:t>Ysgolion</a:t>
            </a:r>
            <a:r>
              <a:rPr lang="en-GB" sz="4000" b="1" dirty="0">
                <a:latin typeface="Söhne Halbfett" panose="020B0303030202060203" pitchFamily="34" charset="77"/>
                <a:cs typeface="Calibri Light"/>
              </a:rPr>
              <a:t>?</a:t>
            </a:r>
            <a:endParaRPr lang="en-GB" sz="4000" b="1" dirty="0">
              <a:solidFill>
                <a:srgbClr val="FF3EB5"/>
              </a:solidFill>
              <a:latin typeface="Söhne Halbfett" panose="020B0303030202060203" pitchFamily="34" charset="77"/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AF325-F268-BD03-F822-82F8BC91A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4" r="-72" b="32223"/>
          <a:stretch>
            <a:fillRect/>
          </a:stretch>
        </p:blipFill>
        <p:spPr>
          <a:xfrm>
            <a:off x="616864" y="1946466"/>
            <a:ext cx="5534030" cy="20514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9E6E17-3B8B-EEC9-43B1-57481FEA3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1612" r="12" b="43438"/>
          <a:stretch>
            <a:fillRect/>
          </a:stretch>
        </p:blipFill>
        <p:spPr>
          <a:xfrm>
            <a:off x="6144746" y="1946467"/>
            <a:ext cx="5537269" cy="2051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7C0222-75FC-99C1-7AA6-45D23CD56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8818" r="50014" b="61245"/>
          <a:stretch>
            <a:fillRect/>
          </a:stretch>
        </p:blipFill>
        <p:spPr>
          <a:xfrm>
            <a:off x="615245" y="3997895"/>
            <a:ext cx="5537269" cy="2051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290A72-C749-1125-F2F1-90BB7EF8B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21478" r="70" b="22288"/>
          <a:stretch>
            <a:fillRect/>
          </a:stretch>
        </p:blipFill>
        <p:spPr>
          <a:xfrm>
            <a:off x="6148630" y="3997895"/>
            <a:ext cx="5537269" cy="20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rick building with a sign on the front&#10;&#10;AI-generated content may be incorrect.">
            <a:extLst>
              <a:ext uri="{FF2B5EF4-FFF2-40B4-BE49-F238E27FC236}">
                <a16:creationId xmlns:a16="http://schemas.microsoft.com/office/drawing/2014/main" id="{B4722A4F-6170-BD73-C565-6A005BE97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27037" r="-166" b="23493"/>
          <a:stretch>
            <a:fillRect/>
          </a:stretch>
        </p:blipFill>
        <p:spPr>
          <a:xfrm>
            <a:off x="605590" y="2170507"/>
            <a:ext cx="10999034" cy="40759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876AF0-82C2-A6F1-E14A-1367B04B2D51}"/>
              </a:ext>
            </a:extLst>
          </p:cNvPr>
          <p:cNvSpPr txBox="1">
            <a:spLocks/>
          </p:cNvSpPr>
          <p:nvPr/>
        </p:nvSpPr>
        <p:spPr>
          <a:xfrm>
            <a:off x="587376" y="424305"/>
            <a:ext cx="11456440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Ysgol </a:t>
            </a:r>
            <a:r>
              <a:rPr lang="en-US" sz="40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Gynradd</a:t>
            </a:r>
            <a:r>
              <a:rPr lang="en-US" sz="4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0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Sunnyfield</a:t>
            </a:r>
            <a:r>
              <a:rPr lang="en-US" sz="40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​</a:t>
            </a:r>
            <a:endParaRPr lang="en-GB" sz="40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407BA3-463D-40C6-B508-F9422B43D59E}"/>
              </a:ext>
            </a:extLst>
          </p:cNvPr>
          <p:cNvSpPr txBox="1">
            <a:spLocks/>
          </p:cNvSpPr>
          <p:nvPr/>
        </p:nvSpPr>
        <p:spPr>
          <a:xfrm>
            <a:off x="587376" y="1355231"/>
            <a:ext cx="6165729" cy="473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Ysgol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Gynradd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Sunnyfield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yw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hon. ​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D99A9C-4026-A67F-C362-9A5AAD67C1AF}"/>
              </a:ext>
            </a:extLst>
          </p:cNvPr>
          <p:cNvGrpSpPr/>
          <p:nvPr/>
        </p:nvGrpSpPr>
        <p:grpSpPr>
          <a:xfrm>
            <a:off x="6320591" y="4098703"/>
            <a:ext cx="5871409" cy="2759297"/>
            <a:chOff x="-125534" y="2133004"/>
            <a:chExt cx="5871409" cy="2759297"/>
          </a:xfrm>
        </p:grpSpPr>
        <p:pic>
          <p:nvPicPr>
            <p:cNvPr id="7" name="Picture 6" descr="A pink rectangular object with black background&#10;&#10;AI-generated content may be incorrect.">
              <a:extLst>
                <a:ext uri="{FF2B5EF4-FFF2-40B4-BE49-F238E27FC236}">
                  <a16:creationId xmlns:a16="http://schemas.microsoft.com/office/drawing/2014/main" id="{09D01E02-3361-5EB6-6ABB-A4C34447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63" b="40993"/>
            <a:stretch>
              <a:fillRect/>
            </a:stretch>
          </p:blipFill>
          <p:spPr>
            <a:xfrm>
              <a:off x="-125534" y="2133004"/>
              <a:ext cx="5871409" cy="2759297"/>
            </a:xfrm>
            <a:prstGeom prst="rect">
              <a:avLst/>
            </a:prstGeom>
          </p:spPr>
        </p:pic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EF247AA1-73E0-2F88-91CB-DB017649916F}"/>
                </a:ext>
              </a:extLst>
            </p:cNvPr>
            <p:cNvSpPr txBox="1">
              <a:spLocks/>
            </p:cNvSpPr>
            <p:nvPr/>
          </p:nvSpPr>
          <p:spPr>
            <a:xfrm>
              <a:off x="378113" y="2838240"/>
              <a:ext cx="4946656" cy="15316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00000"/>
                </a:lnSpc>
                <a:buNone/>
              </a:pP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Eich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tasg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heddiw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yw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ymchwilio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i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ardal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o'r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ysgol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neu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ei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thir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ac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adrodd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ar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ansawdd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yr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aer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,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gan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ddarparu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argymhelliad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ar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sut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y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gellir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ei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Söhne Leicht" panose="020B0303030202060203" pitchFamily="34" charset="77"/>
                </a:rPr>
                <a:t>wella</a:t>
              </a:r>
              <a:r>
                <a:rPr lang="en-GB" sz="2400" dirty="0">
                  <a:solidFill>
                    <a:schemeClr val="bg1"/>
                  </a:solidFill>
                  <a:latin typeface="Söhne Leicht" panose="020B0303030202060203" pitchFamily="34" charset="77"/>
                </a:rPr>
                <a:t>. 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8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5F064F-5D93-A512-04A0-0AD3B9DCE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40D94D8B-C4AF-CE09-F9A1-3ED486A19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2" t="50000" r="427" b="27699"/>
          <a:stretch>
            <a:fillRect/>
          </a:stretch>
        </p:blipFill>
        <p:spPr>
          <a:xfrm>
            <a:off x="9041271" y="4661125"/>
            <a:ext cx="2517870" cy="1780742"/>
          </a:xfrm>
          <a:prstGeom prst="rect">
            <a:avLst/>
          </a:prstGeom>
        </p:spPr>
      </p:pic>
      <p:pic>
        <p:nvPicPr>
          <p:cNvPr id="64" name="Picture 63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DC93FB21-E414-A155-A82E-DB13CFCC6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3" t="74133" r="-14" b="3566"/>
          <a:stretch>
            <a:fillRect/>
          </a:stretch>
        </p:blipFill>
        <p:spPr>
          <a:xfrm>
            <a:off x="3284294" y="4661125"/>
            <a:ext cx="2517870" cy="1780742"/>
          </a:xfrm>
          <a:prstGeom prst="rect">
            <a:avLst/>
          </a:prstGeom>
        </p:spPr>
      </p:pic>
      <p:pic>
        <p:nvPicPr>
          <p:cNvPr id="65" name="Picture 64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36B22C43-885A-638A-1D10-29A184F73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71102" r="51995" b="7038"/>
          <a:stretch>
            <a:fillRect/>
          </a:stretch>
        </p:blipFill>
        <p:spPr>
          <a:xfrm>
            <a:off x="6162782" y="4661125"/>
            <a:ext cx="2517870" cy="1780742"/>
          </a:xfrm>
          <a:prstGeom prst="rect">
            <a:avLst/>
          </a:prstGeom>
        </p:spPr>
      </p:pic>
      <p:pic>
        <p:nvPicPr>
          <p:cNvPr id="66" name="Picture 65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C15FD746-AE4F-1F9F-C30D-DB1F69A6B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2" t="25928" r="3817" b="51771"/>
          <a:stretch>
            <a:fillRect/>
          </a:stretch>
        </p:blipFill>
        <p:spPr>
          <a:xfrm>
            <a:off x="405806" y="4661125"/>
            <a:ext cx="2517870" cy="1780742"/>
          </a:xfrm>
          <a:prstGeom prst="rect">
            <a:avLst/>
          </a:prstGeom>
        </p:spPr>
      </p:pic>
      <p:pic>
        <p:nvPicPr>
          <p:cNvPr id="57" name="Picture 56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090C729D-6F27-DA05-01B1-FDF443612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t="50000" r="50417" b="30340"/>
          <a:stretch>
            <a:fillRect/>
          </a:stretch>
        </p:blipFill>
        <p:spPr>
          <a:xfrm>
            <a:off x="9065335" y="2285957"/>
            <a:ext cx="2517870" cy="1780742"/>
          </a:xfrm>
          <a:prstGeom prst="rect">
            <a:avLst/>
          </a:prstGeom>
        </p:spPr>
      </p:pic>
      <p:pic>
        <p:nvPicPr>
          <p:cNvPr id="55" name="Picture 54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2E68F11D-45F7-10E5-3D69-61598E20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23671" r="50602" b="53950"/>
          <a:stretch>
            <a:fillRect/>
          </a:stretch>
        </p:blipFill>
        <p:spPr>
          <a:xfrm>
            <a:off x="3308358" y="2285957"/>
            <a:ext cx="2517870" cy="1780742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858CACE6-EC49-7138-DD01-B131C7D5F410}"/>
              </a:ext>
            </a:extLst>
          </p:cNvPr>
          <p:cNvGrpSpPr/>
          <p:nvPr/>
        </p:nvGrpSpPr>
        <p:grpSpPr>
          <a:xfrm>
            <a:off x="3175610" y="4233668"/>
            <a:ext cx="2340312" cy="674847"/>
            <a:chOff x="3335442" y="3713558"/>
            <a:chExt cx="2340312" cy="674847"/>
          </a:xfrm>
        </p:grpSpPr>
        <p:pic>
          <p:nvPicPr>
            <p:cNvPr id="16" name="Picture 15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1C1EB6D1-87C0-650B-43D1-565ED111A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3335442" y="3713558"/>
              <a:ext cx="2340311" cy="67484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EE897BAF-B61C-F0B3-0CBE-A77D20C39BC9}"/>
                </a:ext>
              </a:extLst>
            </p:cNvPr>
            <p:cNvSpPr txBox="1">
              <a:spLocks/>
            </p:cNvSpPr>
            <p:nvPr/>
          </p:nvSpPr>
          <p:spPr>
            <a:xfrm>
              <a:off x="3443728" y="3860896"/>
              <a:ext cx="2232026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Clwb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ar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Ôl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Ysgol​</a:t>
              </a:r>
            </a:p>
          </p:txBody>
        </p:sp>
      </p:grpSp>
      <p:pic>
        <p:nvPicPr>
          <p:cNvPr id="56" name="Picture 55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E060E944-3636-E0AA-3357-4B4565A40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0" t="1462" r="5579" b="76237"/>
          <a:stretch>
            <a:fillRect/>
          </a:stretch>
        </p:blipFill>
        <p:spPr>
          <a:xfrm>
            <a:off x="6186846" y="2285957"/>
            <a:ext cx="2517870" cy="17807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FD317C-EB1C-B0BA-5F5C-C82639FEBF8C}"/>
              </a:ext>
            </a:extLst>
          </p:cNvPr>
          <p:cNvGrpSpPr/>
          <p:nvPr/>
        </p:nvGrpSpPr>
        <p:grpSpPr>
          <a:xfrm>
            <a:off x="3199383" y="1861303"/>
            <a:ext cx="2066591" cy="674847"/>
            <a:chOff x="6212898" y="751484"/>
            <a:chExt cx="2066591" cy="674847"/>
          </a:xfrm>
        </p:grpSpPr>
        <p:pic>
          <p:nvPicPr>
            <p:cNvPr id="30" name="Picture 29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502F9469-413D-1F4F-8343-FA48F5D5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248750" y="751484"/>
              <a:ext cx="2030739" cy="674847"/>
            </a:xfrm>
            <a:prstGeom prst="rect">
              <a:avLst/>
            </a:prstGeom>
          </p:spPr>
        </p:pic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4AC4A566-1D34-B8F7-6374-BD22FE3C736C}"/>
                </a:ext>
              </a:extLst>
            </p:cNvPr>
            <p:cNvSpPr txBox="1">
              <a:spLocks/>
            </p:cNvSpPr>
            <p:nvPr/>
          </p:nvSpPr>
          <p:spPr>
            <a:xfrm>
              <a:off x="6212898" y="869332"/>
              <a:ext cx="2066591" cy="380172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Raciau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Beiciau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​</a:t>
              </a:r>
              <a:endParaRPr lang="en-GB" sz="2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7C1E66-6E00-AA37-5584-98F4735AFA1E}"/>
              </a:ext>
            </a:extLst>
          </p:cNvPr>
          <p:cNvGrpSpPr/>
          <p:nvPr/>
        </p:nvGrpSpPr>
        <p:grpSpPr>
          <a:xfrm>
            <a:off x="6150284" y="1861303"/>
            <a:ext cx="1824263" cy="674847"/>
            <a:chOff x="6248749" y="751483"/>
            <a:chExt cx="1824263" cy="674847"/>
          </a:xfrm>
        </p:grpSpPr>
        <p:pic>
          <p:nvPicPr>
            <p:cNvPr id="33" name="Picture 32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CED7A3F0-8711-D211-8EED-852EF553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6248749" y="751483"/>
              <a:ext cx="1824262" cy="674847"/>
            </a:xfrm>
            <a:prstGeom prst="rect">
              <a:avLst/>
            </a:prstGeom>
          </p:spPr>
        </p:pic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188E935-F6E2-5914-5F55-28D0E8E4C4FE}"/>
                </a:ext>
              </a:extLst>
            </p:cNvPr>
            <p:cNvSpPr txBox="1">
              <a:spLocks/>
            </p:cNvSpPr>
            <p:nvPr/>
          </p:nvSpPr>
          <p:spPr>
            <a:xfrm>
              <a:off x="6300709" y="912381"/>
              <a:ext cx="1772303" cy="380172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Cae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Chwarae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​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33882F-69D0-6A6E-BC6E-50B29B898431}"/>
              </a:ext>
            </a:extLst>
          </p:cNvPr>
          <p:cNvGrpSpPr/>
          <p:nvPr/>
        </p:nvGrpSpPr>
        <p:grpSpPr>
          <a:xfrm>
            <a:off x="9005869" y="1831812"/>
            <a:ext cx="2391934" cy="674847"/>
            <a:chOff x="6248750" y="751484"/>
            <a:chExt cx="2391934" cy="674847"/>
          </a:xfrm>
        </p:grpSpPr>
        <p:pic>
          <p:nvPicPr>
            <p:cNvPr id="36" name="Picture 35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7F8A2C5C-E0BA-BD6A-DC28-0EDA8E806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248750" y="751484"/>
              <a:ext cx="2391934" cy="674847"/>
            </a:xfrm>
            <a:prstGeom prst="rect">
              <a:avLst/>
            </a:prstGeom>
          </p:spPr>
        </p:pic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2C294124-915B-D9AA-9782-E9A17EC75D56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2173132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Maes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Chwaraeon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  <a:cs typeface="Calibri Light"/>
                </a:rPr>
                <a:t>​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A22909-A526-362F-46CB-7EA557638B7B}"/>
              </a:ext>
            </a:extLst>
          </p:cNvPr>
          <p:cNvGrpSpPr/>
          <p:nvPr/>
        </p:nvGrpSpPr>
        <p:grpSpPr>
          <a:xfrm>
            <a:off x="297122" y="4233669"/>
            <a:ext cx="1772303" cy="674847"/>
            <a:chOff x="6248750" y="751484"/>
            <a:chExt cx="1772303" cy="674847"/>
          </a:xfrm>
        </p:grpSpPr>
        <p:pic>
          <p:nvPicPr>
            <p:cNvPr id="39" name="Picture 38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769A442C-C9D9-A264-0402-9532CCAEE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248750" y="751484"/>
              <a:ext cx="1772303" cy="674847"/>
            </a:xfrm>
            <a:prstGeom prst="rect">
              <a:avLst/>
            </a:prstGeom>
          </p:spPr>
        </p:pic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FCD28FE6-1B6A-9223-9178-DEB6313B66CB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1565137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Allanfa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Dân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​</a:t>
              </a:r>
              <a:endParaRPr lang="en-GB" sz="2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60ED5C6-76C9-40D5-A411-CDD79EBAA7F8}"/>
              </a:ext>
            </a:extLst>
          </p:cNvPr>
          <p:cNvGrpSpPr/>
          <p:nvPr/>
        </p:nvGrpSpPr>
        <p:grpSpPr>
          <a:xfrm>
            <a:off x="6076540" y="4233668"/>
            <a:ext cx="1772303" cy="674847"/>
            <a:chOff x="6248750" y="751484"/>
            <a:chExt cx="1772303" cy="674847"/>
          </a:xfrm>
        </p:grpSpPr>
        <p:pic>
          <p:nvPicPr>
            <p:cNvPr id="48" name="Picture 47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09A9B6B7-29E1-C70F-11FB-7CE185B3E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6248750" y="751484"/>
              <a:ext cx="1772303" cy="674847"/>
            </a:xfrm>
            <a:prstGeom prst="rect">
              <a:avLst/>
            </a:prstGeom>
          </p:spPr>
        </p:pic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B833B60B-378C-F904-758B-B69492EDAA79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1565137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Coedwig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​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321478-E848-A9CA-04D5-F0EA3FE383BE}"/>
              </a:ext>
            </a:extLst>
          </p:cNvPr>
          <p:cNvGrpSpPr/>
          <p:nvPr/>
        </p:nvGrpSpPr>
        <p:grpSpPr>
          <a:xfrm>
            <a:off x="8981113" y="4253374"/>
            <a:ext cx="1900672" cy="674847"/>
            <a:chOff x="6248750" y="751484"/>
            <a:chExt cx="1900672" cy="674847"/>
          </a:xfrm>
        </p:grpSpPr>
        <p:pic>
          <p:nvPicPr>
            <p:cNvPr id="51" name="Picture 50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278712B9-57A3-B5F8-F330-EA9939FCC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>
              <a:off x="6248750" y="751484"/>
              <a:ext cx="1900672" cy="674847"/>
            </a:xfrm>
            <a:prstGeom prst="rect">
              <a:avLst/>
            </a:prstGeom>
          </p:spPr>
        </p:pic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EB32E0E2-09BC-C897-B9F1-28B36DCE96BE}"/>
                </a:ext>
              </a:extLst>
            </p:cNvPr>
            <p:cNvSpPr txBox="1">
              <a:spLocks/>
            </p:cNvSpPr>
            <p:nvPr/>
          </p:nvSpPr>
          <p:spPr>
            <a:xfrm>
              <a:off x="6273506" y="898821"/>
              <a:ext cx="1875916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Arhosfan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Bws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​</a:t>
              </a:r>
              <a:endParaRPr lang="en-GB" sz="2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endParaRPr>
            </a:p>
          </p:txBody>
        </p:sp>
      </p:grpSp>
      <p:pic>
        <p:nvPicPr>
          <p:cNvPr id="54" name="Picture 53" descr="A collage of different images of school&#10;&#10;AI-generated content may be incorrect.">
            <a:extLst>
              <a:ext uri="{FF2B5EF4-FFF2-40B4-BE49-F238E27FC236}">
                <a16:creationId xmlns:a16="http://schemas.microsoft.com/office/drawing/2014/main" id="{90A21594-5964-E209-F497-D0BECE6BF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9" b="77699"/>
          <a:stretch>
            <a:fillRect/>
          </a:stretch>
        </p:blipFill>
        <p:spPr>
          <a:xfrm>
            <a:off x="429870" y="2285957"/>
            <a:ext cx="2517870" cy="1780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DA9BEA-E649-08BA-4998-213E702F5DEC}"/>
              </a:ext>
            </a:extLst>
          </p:cNvPr>
          <p:cNvGrpSpPr/>
          <p:nvPr/>
        </p:nvGrpSpPr>
        <p:grpSpPr>
          <a:xfrm>
            <a:off x="388607" y="1874864"/>
            <a:ext cx="1772303" cy="674847"/>
            <a:chOff x="6248750" y="751484"/>
            <a:chExt cx="1772303" cy="674847"/>
          </a:xfrm>
        </p:grpSpPr>
        <p:pic>
          <p:nvPicPr>
            <p:cNvPr id="17" name="Picture 16" descr="A blue object on a black background&#10;&#10;AI-generated content may be incorrect.">
              <a:extLst>
                <a:ext uri="{FF2B5EF4-FFF2-40B4-BE49-F238E27FC236}">
                  <a16:creationId xmlns:a16="http://schemas.microsoft.com/office/drawing/2014/main" id="{0CC2A21E-BE01-F354-CECB-67D6CAE6F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53" b="39785"/>
            <a:stretch>
              <a:fillRect/>
            </a:stretch>
          </p:blipFill>
          <p:spPr>
            <a:xfrm rot="10800000">
              <a:off x="6248750" y="751484"/>
              <a:ext cx="1772303" cy="67484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946BB5E-76E9-44DB-F424-A7B5F98C0AE1}"/>
                </a:ext>
              </a:extLst>
            </p:cNvPr>
            <p:cNvSpPr txBox="1">
              <a:spLocks/>
            </p:cNvSpPr>
            <p:nvPr/>
          </p:nvSpPr>
          <p:spPr>
            <a:xfrm>
              <a:off x="6351642" y="898823"/>
              <a:ext cx="1565137" cy="380172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Prif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Söhne Halbfett" panose="020B0303030202060203" pitchFamily="34" charset="77"/>
                </a:rPr>
                <a:t>Gât</a:t>
              </a:r>
              <a:r>
                <a:rPr lang="en-GB" sz="2000" b="1" dirty="0">
                  <a:solidFill>
                    <a:schemeClr val="bg1"/>
                  </a:solidFill>
                  <a:latin typeface="Söhne Halbfett" panose="020B0303030202060203" pitchFamily="34" charset="77"/>
                </a:rPr>
                <a:t>​</a:t>
              </a:r>
            </a:p>
          </p:txBody>
        </p:sp>
      </p:grp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4175F0E7-EC64-0718-8F1C-B44DFF8B968D}"/>
              </a:ext>
            </a:extLst>
          </p:cNvPr>
          <p:cNvSpPr txBox="1">
            <a:spLocks/>
          </p:cNvSpPr>
          <p:nvPr/>
        </p:nvSpPr>
        <p:spPr>
          <a:xfrm>
            <a:off x="626704" y="357876"/>
            <a:ext cx="11047162" cy="1375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gyfer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eich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ardal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benodol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darllenwch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senario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meddyliwch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am </a:t>
            </a:r>
            <a:r>
              <a:rPr lang="en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yr </a:t>
            </a:r>
            <a:r>
              <a:rPr lang="en-GB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hyn</a:t>
            </a:r>
            <a:r>
              <a:rPr lang="en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y </a:t>
            </a:r>
            <a:r>
              <a:rPr lang="en-GB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gellid</a:t>
            </a:r>
            <a:r>
              <a:rPr lang="en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ei</a:t>
            </a:r>
            <a:r>
              <a:rPr lang="en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wneud</a:t>
            </a:r>
            <a:r>
              <a:rPr lang="en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i</a:t>
            </a:r>
            <a:r>
              <a:rPr lang="en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wella</a:t>
            </a:r>
            <a:r>
              <a:rPr lang="en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GB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ansawdd</a:t>
            </a:r>
            <a:r>
              <a:rPr lang="en-GB" sz="2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yr </a:t>
            </a:r>
            <a:r>
              <a:rPr lang="en-GB" sz="2400" b="1" dirty="0" err="1">
                <a:solidFill>
                  <a:srgbClr val="FF3EB5"/>
                </a:solidFill>
                <a:latin typeface="Söhne Halbfett" panose="020B0303030202060203" pitchFamily="34" charset="77"/>
              </a:rPr>
              <a:t>aer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 Gan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ddefnyddio'r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daflen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paratowch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adroddiad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ar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gyfer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y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dosbarth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 </a:t>
            </a:r>
            <a:endParaRPr lang="en-US" sz="18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6756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5A325-C471-5B64-9814-7F6371396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498763-42D6-4883-24D0-F63FF0E0A854}"/>
              </a:ext>
            </a:extLst>
          </p:cNvPr>
          <p:cNvSpPr txBox="1">
            <a:spLocks/>
          </p:cNvSpPr>
          <p:nvPr/>
        </p:nvSpPr>
        <p:spPr>
          <a:xfrm>
            <a:off x="587375" y="1365595"/>
            <a:ext cx="5813424" cy="73267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Amser</a:t>
            </a:r>
            <a:r>
              <a:rPr lang="en-GB" sz="40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Adrodd</a:t>
            </a:r>
            <a:endParaRPr lang="en-GB" sz="40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0B2C4B-C8C4-33CF-E04A-B15280803D82}"/>
              </a:ext>
            </a:extLst>
          </p:cNvPr>
          <p:cNvSpPr txBox="1">
            <a:spLocks/>
          </p:cNvSpPr>
          <p:nvPr/>
        </p:nvSpPr>
        <p:spPr>
          <a:xfrm>
            <a:off x="587375" y="2404805"/>
            <a:ext cx="5813424" cy="3000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Söhne Leicht" panose="020B0303030202060203" pitchFamily="34" charset="77"/>
              </a:rPr>
              <a:t>Yn </a:t>
            </a:r>
            <a:r>
              <a:rPr lang="en-US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eich</a:t>
            </a:r>
            <a:r>
              <a:rPr lang="en-US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grŵp</a:t>
            </a:r>
            <a:r>
              <a:rPr lang="en-US" dirty="0">
                <a:solidFill>
                  <a:schemeClr val="bg1"/>
                </a:solidFill>
                <a:latin typeface="Söhne Leicht" panose="020B0303030202060203" pitchFamily="34" charset="77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cyflwynwch</a:t>
            </a:r>
            <a:r>
              <a:rPr lang="en-US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eich</a:t>
            </a:r>
            <a:r>
              <a:rPr lang="en-US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canfyddiadau</a:t>
            </a:r>
            <a:r>
              <a:rPr lang="en-US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i'r</a:t>
            </a:r>
            <a:r>
              <a:rPr lang="en-US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dosbarth</a:t>
            </a:r>
            <a:r>
              <a:rPr lang="en-US" dirty="0">
                <a:solidFill>
                  <a:schemeClr val="bg1"/>
                </a:solidFill>
                <a:latin typeface="Söhne Leicht" panose="020B0303030202060203" pitchFamily="34" charset="77"/>
              </a:rPr>
              <a:t>. ​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Beth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yw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eich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argymhellion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ar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gyfer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gwella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ansawdd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aer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yn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Ysgol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Gynradd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Sunnyfield</a:t>
            </a:r>
            <a:r>
              <a:rPr lang="en-US" b="1" dirty="0">
                <a:solidFill>
                  <a:schemeClr val="bg1"/>
                </a:solidFill>
                <a:latin typeface="Söhne Halbfett" panose="020B0303030202060203" pitchFamily="34" charset="77"/>
              </a:rPr>
              <a:t>?​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E76D9-FB37-CFF6-07E3-22E236F15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744" y="475905"/>
            <a:ext cx="4831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2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95E6-52B9-D027-4A46-9B2AEE39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608681"/>
            <a:ext cx="10766425" cy="872988"/>
          </a:xfrm>
        </p:spPr>
        <p:txBody>
          <a:bodyPr/>
          <a:lstStyle/>
          <a:p>
            <a:r>
              <a:rPr lang="en-GB" b="1" dirty="0" err="1">
                <a:latin typeface="Söhne Halbfett" panose="020B0303030202060203" pitchFamily="34" charset="77"/>
                <a:cs typeface="Calibri Light"/>
              </a:rPr>
              <a:t>Chwarae</a:t>
            </a:r>
            <a:r>
              <a:rPr lang="en-GB" b="1" dirty="0">
                <a:latin typeface="Söhne Halbfett" panose="020B0303030202060203" pitchFamily="34" charset="77"/>
                <a:cs typeface="Calibri Light"/>
              </a:rPr>
              <a:t> </a:t>
            </a:r>
            <a:r>
              <a:rPr lang="en-GB" b="1" dirty="0">
                <a:solidFill>
                  <a:srgbClr val="FF3EB5"/>
                </a:solidFill>
                <a:latin typeface="Söhne Halbfett" panose="020B0303030202060203" pitchFamily="34" charset="77"/>
                <a:cs typeface="Calibri Light"/>
              </a:rPr>
              <a:t>Eich Rhan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38140-6A55-819E-AA57-F0157E30D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602286"/>
            <a:ext cx="5705141" cy="49015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400" dirty="0">
                <a:latin typeface="Söhne Leicht" panose="020B0303030202060203" pitchFamily="34" charset="77"/>
              </a:rPr>
              <a:t>Mae </a:t>
            </a:r>
            <a:r>
              <a:rPr lang="en-GB" sz="2400" dirty="0" err="1">
                <a:latin typeface="Söhne Leicht" panose="020B0303030202060203" pitchFamily="34" charset="77"/>
              </a:rPr>
              <a:t>gan</a:t>
            </a:r>
            <a:r>
              <a:rPr lang="en-GB" sz="2400" dirty="0">
                <a:latin typeface="Söhne Leicht" panose="020B0303030202060203" pitchFamily="34" charset="77"/>
              </a:rPr>
              <a:t> bob un </a:t>
            </a:r>
            <a:r>
              <a:rPr lang="en-GB" sz="2400" dirty="0" err="1">
                <a:latin typeface="Söhne Leicht" panose="020B0303030202060203" pitchFamily="34" charset="77"/>
              </a:rPr>
              <a:t>ohonom</a:t>
            </a:r>
            <a:r>
              <a:rPr lang="en-GB" sz="2400" dirty="0">
                <a:latin typeface="Söhne Leicht" panose="020B0303030202060203" pitchFamily="34" charset="77"/>
              </a:rPr>
              <a:t> ran </a:t>
            </a:r>
            <a:r>
              <a:rPr lang="en-GB" sz="2400" dirty="0" err="1">
                <a:latin typeface="Söhne Leicht" panose="020B0303030202060203" pitchFamily="34" charset="77"/>
              </a:rPr>
              <a:t>i'w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chwarae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wrth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wella'r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aer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rydyn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ni'n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anadlu</a:t>
            </a:r>
            <a:r>
              <a:rPr lang="en-GB" sz="2400" dirty="0">
                <a:latin typeface="Söhne Leicht" panose="020B0303030202060203" pitchFamily="34" charset="77"/>
              </a:rPr>
              <a:t>. ​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endParaRPr lang="en-GB" sz="2400" dirty="0">
              <a:latin typeface="Söhne Leicht" panose="020B0303030202060203" pitchFamily="34" charset="77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400" dirty="0" err="1">
                <a:latin typeface="Söhne Leicht" panose="020B0303030202060203" pitchFamily="34" charset="77"/>
              </a:rPr>
              <a:t>Atgoffwch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eich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rhieni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a'ch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gofalwyr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ddiffodd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eu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hinjans</a:t>
            </a:r>
            <a:r>
              <a:rPr lang="en-GB" sz="2400" dirty="0">
                <a:latin typeface="Söhne Leicht" panose="020B0303030202060203" pitchFamily="34" charset="77"/>
              </a:rPr>
              <a:t> pan </a:t>
            </a:r>
            <a:r>
              <a:rPr lang="en-GB" sz="2400" dirty="0" err="1">
                <a:latin typeface="Söhne Leicht" panose="020B0303030202060203" pitchFamily="34" charset="77"/>
              </a:rPr>
              <a:t>fyddant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wedi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stopio</a:t>
            </a:r>
            <a:r>
              <a:rPr lang="en-GB" sz="2400" dirty="0">
                <a:latin typeface="Söhne Leicht" panose="020B0303030202060203" pitchFamily="34" charset="77"/>
              </a:rPr>
              <a:t>. ​</a:t>
            </a:r>
            <a:r>
              <a:rPr lang="en-GB" sz="2400" dirty="0" err="1">
                <a:latin typeface="Söhne Leicht" panose="020B0303030202060203" pitchFamily="34" charset="77"/>
              </a:rPr>
              <a:t>Ceisiwch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gerdded</a:t>
            </a:r>
            <a:r>
              <a:rPr lang="en-GB" sz="2400" dirty="0">
                <a:latin typeface="Söhne Leicht" panose="020B0303030202060203" pitchFamily="34" charset="77"/>
              </a:rPr>
              <a:t>, </a:t>
            </a:r>
            <a:r>
              <a:rPr lang="en-GB" sz="2400" dirty="0" err="1">
                <a:latin typeface="Söhne Leicht" panose="020B0303030202060203" pitchFamily="34" charset="77"/>
              </a:rPr>
              <a:t>mynd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sgwter</a:t>
            </a:r>
            <a:r>
              <a:rPr lang="en-GB" sz="2400" dirty="0">
                <a:latin typeface="Söhne Leicht" panose="020B0303030202060203" pitchFamily="34" charset="77"/>
              </a:rPr>
              <a:t> neu </a:t>
            </a:r>
            <a:r>
              <a:rPr lang="en-GB" sz="2400" dirty="0" err="1">
                <a:latin typeface="Söhne Leicht" panose="020B0303030202060203" pitchFamily="34" charset="77"/>
              </a:rPr>
              <a:t>feicio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i'r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ysgol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lle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gyrru</a:t>
            </a:r>
            <a:r>
              <a:rPr lang="en-GB" sz="2400" dirty="0">
                <a:latin typeface="Söhne Leicht" panose="020B0303030202060203" pitchFamily="34" charset="77"/>
              </a:rPr>
              <a:t>.​ </a:t>
            </a:r>
            <a:r>
              <a:rPr lang="en-GB" sz="2400" dirty="0" err="1">
                <a:latin typeface="Söhne Leicht" panose="020B0303030202060203" pitchFamily="34" charset="77"/>
              </a:rPr>
              <a:t>Atgoffwch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oedolion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yn</a:t>
            </a:r>
            <a:r>
              <a:rPr lang="en-GB" sz="2400" dirty="0">
                <a:latin typeface="Söhne Leicht" panose="020B0303030202060203" pitchFamily="34" charset="77"/>
              </a:rPr>
              <a:t> yr </a:t>
            </a:r>
            <a:r>
              <a:rPr lang="en-GB" sz="2400" dirty="0" err="1">
                <a:latin typeface="Söhne Leicht" panose="020B0303030202060203" pitchFamily="34" charset="77"/>
              </a:rPr>
              <a:t>ysgol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agor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ffenestri</a:t>
            </a:r>
            <a:r>
              <a:rPr lang="en-GB" sz="2400" dirty="0">
                <a:latin typeface="Söhne Leicht" panose="020B0303030202060203" pitchFamily="34" charset="77"/>
              </a:rPr>
              <a:t> pan </a:t>
            </a:r>
            <a:r>
              <a:rPr lang="en-GB" sz="2400" dirty="0" err="1">
                <a:latin typeface="Söhne Leicht" panose="020B0303030202060203" pitchFamily="34" charset="77"/>
              </a:rPr>
              <a:t>allant</a:t>
            </a:r>
            <a:r>
              <a:rPr lang="en-GB" sz="2400" dirty="0">
                <a:latin typeface="Söhne Leicht" panose="020B0303030202060203" pitchFamily="34" charset="77"/>
              </a:rPr>
              <a:t> er </a:t>
            </a:r>
            <a:r>
              <a:rPr lang="en-GB" sz="2400" dirty="0" err="1">
                <a:latin typeface="Söhne Leicht" panose="020B0303030202060203" pitchFamily="34" charset="77"/>
              </a:rPr>
              <a:t>mwyn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ni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allu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anadlu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awyr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iach</a:t>
            </a:r>
            <a:r>
              <a:rPr lang="en-GB" sz="2400" dirty="0">
                <a:latin typeface="Söhne Leicht" panose="020B0303030202060203" pitchFamily="34" charset="77"/>
              </a:rPr>
              <a:t>. </a:t>
            </a:r>
            <a:r>
              <a:rPr lang="en-GB" sz="2400" dirty="0" err="1">
                <a:latin typeface="Söhne Leicht" panose="020B0303030202060203" pitchFamily="34" charset="77"/>
              </a:rPr>
              <a:t>Ceisiwch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dreulio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amser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ym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myd</a:t>
            </a:r>
            <a:r>
              <a:rPr lang="en-GB" sz="2400" dirty="0"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latin typeface="Söhne Leicht" panose="020B0303030202060203" pitchFamily="34" charset="77"/>
              </a:rPr>
              <a:t>natur</a:t>
            </a:r>
            <a:r>
              <a:rPr lang="en-GB" sz="2400" dirty="0">
                <a:latin typeface="Söhne Leicht" panose="020B0303030202060203" pitchFamily="34" charset="77"/>
              </a:rPr>
              <a:t>. ​</a:t>
            </a:r>
            <a:endParaRPr lang="en-US" sz="2400" dirty="0">
              <a:latin typeface="Söhne Leicht" panose="020B0303030202060203" pitchFamily="34" charset="77"/>
            </a:endParaRPr>
          </a:p>
        </p:txBody>
      </p:sp>
      <p:pic>
        <p:nvPicPr>
          <p:cNvPr id="4" name="Picture 3" descr="A collage of children playing outside&#10;&#10;AI-generated content may be incorrect.">
            <a:extLst>
              <a:ext uri="{FF2B5EF4-FFF2-40B4-BE49-F238E27FC236}">
                <a16:creationId xmlns:a16="http://schemas.microsoft.com/office/drawing/2014/main" id="{41E7845D-C8AD-9184-BAB2-4F1712794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r="48232" b="58846"/>
          <a:stretch>
            <a:fillRect/>
          </a:stretch>
        </p:blipFill>
        <p:spPr>
          <a:xfrm>
            <a:off x="6950527" y="0"/>
            <a:ext cx="5241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7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b9d21a-925a-49e9-93d7-9782020f3462">
      <Terms xmlns="http://schemas.microsoft.com/office/infopath/2007/PartnerControls"/>
    </lcf76f155ced4ddcb4097134ff3c332f>
    <TaxCatchAll xmlns="f405e823-ec5d-4772-af58-273ea8b79ff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F772F6850E04BBC59E1F63187FC6F" ma:contentTypeVersion="19" ma:contentTypeDescription="Create a new document." ma:contentTypeScope="" ma:versionID="113e399ba51857ed8f4f6d7855d620b2">
  <xsd:schema xmlns:xsd="http://www.w3.org/2001/XMLSchema" xmlns:xs="http://www.w3.org/2001/XMLSchema" xmlns:p="http://schemas.microsoft.com/office/2006/metadata/properties" xmlns:ns2="97b9d21a-925a-49e9-93d7-9782020f3462" xmlns:ns3="f405e823-ec5d-4772-af58-273ea8b79ff6" targetNamespace="http://schemas.microsoft.com/office/2006/metadata/properties" ma:root="true" ma:fieldsID="51b97d8c240736d6787c946390911044" ns2:_="" ns3:_="">
    <xsd:import namespace="97b9d21a-925a-49e9-93d7-9782020f3462"/>
    <xsd:import namespace="f405e823-ec5d-4772-af58-273ea8b7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21a-925a-49e9-93d7-9782020f3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5e823-ec5d-4772-af58-273ea8b7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27ba6a-fb28-4be6-a75f-18e169db53bd}" ma:internalName="TaxCatchAll" ma:showField="CatchAllData" ma:web="f405e823-ec5d-4772-af58-273ea8b7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C40947-E848-42C1-B76B-81ADFA872CE9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2.xml><?xml version="1.0" encoding="utf-8"?>
<ds:datastoreItem xmlns:ds="http://schemas.openxmlformats.org/officeDocument/2006/customXml" ds:itemID="{7A9085A6-CB9E-401C-914C-945DBC61A6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092839-2BB9-4236-83E3-9C173F2400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9d21a-925a-49e9-93d7-9782020f3462"/>
    <ds:schemaRef ds:uri="f405e823-ec5d-4772-af58-273ea8b79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428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Söhne Halbfett</vt:lpstr>
      <vt:lpstr>Calibri Light</vt:lpstr>
      <vt:lpstr>Arial</vt:lpstr>
      <vt:lpstr>Söhne Leicht</vt:lpstr>
      <vt:lpstr>Calibri</vt:lpstr>
      <vt:lpstr>office theme</vt:lpstr>
      <vt:lpstr>PowerPoint Presentation</vt:lpstr>
      <vt:lpstr>Heddiw, rydyn ni'n mynd i fod yn Ymchwilwyr Llygredd!</vt:lpstr>
      <vt:lpstr>PowerPoint Presentation</vt:lpstr>
      <vt:lpstr>PowerPoint Presentation</vt:lpstr>
      <vt:lpstr>Beth sy'n Achosi Llygredd Aer o Amgylch Ysgolion?</vt:lpstr>
      <vt:lpstr>PowerPoint Presentation</vt:lpstr>
      <vt:lpstr>PowerPoint Presentation</vt:lpstr>
      <vt:lpstr>PowerPoint Presentation</vt:lpstr>
      <vt:lpstr>Chwarae Eich Rhan</vt:lpstr>
      <vt:lpstr>Rydyn Ni i Gyd yn Hyn Gyda'n Gilydd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Amy Bartlett</cp:lastModifiedBy>
  <cp:revision>517</cp:revision>
  <dcterms:created xsi:type="dcterms:W3CDTF">2023-01-24T12:02:58Z</dcterms:created>
  <dcterms:modified xsi:type="dcterms:W3CDTF">2026-01-12T16:14:07Z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