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embeddedFontLst>
    <p:embeddedFont>
      <p:font typeface="Söhne 1" panose="020B0604020202020204" charset="0"/>
      <p:regular r:id="rId25"/>
      <p:bold r:id="rId26"/>
    </p:embeddedFont>
    <p:embeddedFont>
      <p:font typeface="Söhne 2" panose="020B0604020202020204" charset="0"/>
      <p:regular r:id="rId27"/>
      <p:bold r:id="rId28"/>
    </p:embeddedFont>
    <p:embeddedFont>
      <p:font typeface="Söhne Halbfett" panose="020B0604020202020204" charset="0"/>
      <p:regular r:id="rId29"/>
      <p:bold r:id="rId30"/>
    </p:embeddedFont>
    <p:embeddedFont>
      <p:font typeface="Söhne Leicht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3DB5"/>
    <a:srgbClr val="440099"/>
    <a:srgbClr val="E6DC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BC2F24-08FF-60E9-8769-0DF1401282F4}" v="2" dt="2025-10-27T09:52:00.2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2" autoAdjust="0"/>
    <p:restoredTop sz="94607" autoAdjust="0"/>
  </p:normalViewPr>
  <p:slideViewPr>
    <p:cSldViewPr>
      <p:cViewPr varScale="1">
        <p:scale>
          <a:sx n="101" d="100"/>
          <a:sy n="101" d="100"/>
        </p:scale>
        <p:origin x="920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Barwell" userId="S::dan.barwell@educationcompany.co.uk::2a7f1cc5-30e4-4c59-9ee5-4339f4163110" providerId="AD" clId="Web-{EBBC2F24-08FF-60E9-8769-0DF1401282F4}"/>
    <pc:docChg chg="delSld modSld">
      <pc:chgData name="Dan Barwell" userId="S::dan.barwell@educationcompany.co.uk::2a7f1cc5-30e4-4c59-9ee5-4339f4163110" providerId="AD" clId="Web-{EBBC2F24-08FF-60E9-8769-0DF1401282F4}" dt="2025-10-27T09:52:00.213" v="1"/>
      <pc:docMkLst>
        <pc:docMk/>
      </pc:docMkLst>
      <pc:sldChg chg="modSp del">
        <pc:chgData name="Dan Barwell" userId="S::dan.barwell@educationcompany.co.uk::2a7f1cc5-30e4-4c59-9ee5-4339f4163110" providerId="AD" clId="Web-{EBBC2F24-08FF-60E9-8769-0DF1401282F4}" dt="2025-10-27T09:52:00.213" v="1"/>
        <pc:sldMkLst>
          <pc:docMk/>
          <pc:sldMk cId="3390144875" sldId="277"/>
        </pc:sldMkLst>
        <pc:spChg chg="mod">
          <ac:chgData name="Dan Barwell" userId="S::dan.barwell@educationcompany.co.uk::2a7f1cc5-30e4-4c59-9ee5-4339f4163110" providerId="AD" clId="Web-{EBBC2F24-08FF-60E9-8769-0DF1401282F4}" dt="2025-10-27T09:49:02.803" v="0" actId="1076"/>
          <ac:spMkLst>
            <pc:docMk/>
            <pc:sldMk cId="3390144875" sldId="277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51396-1A5C-EC43-B9E7-9FCF3C48DE2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76CB3-D04B-734E-8EDF-82980FD53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6CB3-D04B-734E-8EDF-82980FD535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74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6CB3-D04B-734E-8EDF-82980FD535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2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aei.beis.gov.uk/emissionsapp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naei.beis.gov.uk/emissionsapp/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naei.beis.gov.uk/emissionsapp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8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104060" y="231281"/>
            <a:ext cx="1856722" cy="1754602"/>
          </a:xfrm>
          <a:custGeom>
            <a:avLst/>
            <a:gdLst/>
            <a:ahLst/>
            <a:cxnLst/>
            <a:rect l="l" t="t" r="r" b="b"/>
            <a:pathLst>
              <a:path w="1856722" h="1754602">
                <a:moveTo>
                  <a:pt x="0" y="0"/>
                </a:moveTo>
                <a:lnTo>
                  <a:pt x="1856722" y="0"/>
                </a:lnTo>
                <a:lnTo>
                  <a:pt x="1856722" y="1754602"/>
                </a:lnTo>
                <a:lnTo>
                  <a:pt x="0" y="1754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 descr="A close-up of white text&#10;&#10;AI-generated content may be incorrect.">
            <a:extLst>
              <a:ext uri="{FF2B5EF4-FFF2-40B4-BE49-F238E27FC236}">
                <a16:creationId xmlns:a16="http://schemas.microsoft.com/office/drawing/2014/main" id="{F5EA2FAF-2C3C-4662-1086-D45B195CF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50"/>
          <a:stretch>
            <a:fillRect/>
          </a:stretch>
        </p:blipFill>
        <p:spPr>
          <a:xfrm>
            <a:off x="12700" y="3010821"/>
            <a:ext cx="11474449" cy="36158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7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9200" y="2107877"/>
            <a:ext cx="3497580" cy="32004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203" y="0"/>
                  </a:moveTo>
                  <a:lnTo>
                    <a:pt x="779597" y="0"/>
                  </a:lnTo>
                  <a:cubicBezTo>
                    <a:pt x="788403" y="0"/>
                    <a:pt x="796849" y="3498"/>
                    <a:pt x="803075" y="9725"/>
                  </a:cubicBezTo>
                  <a:cubicBezTo>
                    <a:pt x="809302" y="15952"/>
                    <a:pt x="812800" y="24397"/>
                    <a:pt x="812800" y="33203"/>
                  </a:cubicBezTo>
                  <a:lnTo>
                    <a:pt x="812800" y="779597"/>
                  </a:lnTo>
                  <a:cubicBezTo>
                    <a:pt x="812800" y="788403"/>
                    <a:pt x="809302" y="796849"/>
                    <a:pt x="803075" y="803075"/>
                  </a:cubicBezTo>
                  <a:cubicBezTo>
                    <a:pt x="796849" y="809302"/>
                    <a:pt x="788403" y="812800"/>
                    <a:pt x="779597" y="812800"/>
                  </a:cubicBezTo>
                  <a:lnTo>
                    <a:pt x="33203" y="812800"/>
                  </a:lnTo>
                  <a:cubicBezTo>
                    <a:pt x="24397" y="812800"/>
                    <a:pt x="15952" y="809302"/>
                    <a:pt x="9725" y="803075"/>
                  </a:cubicBezTo>
                  <a:cubicBezTo>
                    <a:pt x="3498" y="796849"/>
                    <a:pt x="0" y="788403"/>
                    <a:pt x="0" y="779597"/>
                  </a:cubicBezTo>
                  <a:lnTo>
                    <a:pt x="0" y="33203"/>
                  </a:lnTo>
                  <a:cubicBezTo>
                    <a:pt x="0" y="24397"/>
                    <a:pt x="3498" y="15952"/>
                    <a:pt x="9725" y="9725"/>
                  </a:cubicBezTo>
                  <a:cubicBezTo>
                    <a:pt x="15952" y="3498"/>
                    <a:pt x="24397" y="0"/>
                    <a:pt x="33203" y="0"/>
                  </a:cubicBezTo>
                  <a:close/>
                </a:path>
              </a:pathLst>
            </a:custGeom>
            <a:blipFill>
              <a:blip r:embed="rId3"/>
              <a:stretch>
                <a:fillRect l="-24976" r="-2497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275865" y="2107877"/>
            <a:ext cx="3497580" cy="320040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203" y="0"/>
                  </a:moveTo>
                  <a:lnTo>
                    <a:pt x="779597" y="0"/>
                  </a:lnTo>
                  <a:cubicBezTo>
                    <a:pt x="788403" y="0"/>
                    <a:pt x="796849" y="3498"/>
                    <a:pt x="803075" y="9725"/>
                  </a:cubicBezTo>
                  <a:cubicBezTo>
                    <a:pt x="809302" y="15952"/>
                    <a:pt x="812800" y="24397"/>
                    <a:pt x="812800" y="33203"/>
                  </a:cubicBezTo>
                  <a:lnTo>
                    <a:pt x="812800" y="779597"/>
                  </a:lnTo>
                  <a:cubicBezTo>
                    <a:pt x="812800" y="788403"/>
                    <a:pt x="809302" y="796849"/>
                    <a:pt x="803075" y="803075"/>
                  </a:cubicBezTo>
                  <a:cubicBezTo>
                    <a:pt x="796849" y="809302"/>
                    <a:pt x="788403" y="812800"/>
                    <a:pt x="779597" y="812800"/>
                  </a:cubicBezTo>
                  <a:lnTo>
                    <a:pt x="33203" y="812800"/>
                  </a:lnTo>
                  <a:cubicBezTo>
                    <a:pt x="24397" y="812800"/>
                    <a:pt x="15952" y="809302"/>
                    <a:pt x="9725" y="803075"/>
                  </a:cubicBezTo>
                  <a:cubicBezTo>
                    <a:pt x="3498" y="796849"/>
                    <a:pt x="0" y="788403"/>
                    <a:pt x="0" y="779597"/>
                  </a:cubicBezTo>
                  <a:lnTo>
                    <a:pt x="0" y="33203"/>
                  </a:lnTo>
                  <a:cubicBezTo>
                    <a:pt x="0" y="24397"/>
                    <a:pt x="3498" y="15952"/>
                    <a:pt x="9725" y="9725"/>
                  </a:cubicBezTo>
                  <a:cubicBezTo>
                    <a:pt x="15952" y="3498"/>
                    <a:pt x="24397" y="0"/>
                    <a:pt x="33203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09600" y="457200"/>
            <a:ext cx="10439400" cy="643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12"/>
              </a:lnSpc>
            </a:pPr>
            <a:r>
              <a:rPr lang="en-US" sz="4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Ardaloedd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latin typeface="Söhne Halbfett" panose="020B0303030202060203" pitchFamily="34" charset="77"/>
              </a:rPr>
              <a:t>gyda'r</a:t>
            </a:r>
            <a:r>
              <a:rPr lang="en-US" sz="4400" b="1" dirty="0"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latin typeface="Söhne Halbfett" panose="020B0303030202060203" pitchFamily="34" charset="77"/>
              </a:rPr>
              <a:t>mwyaf</a:t>
            </a:r>
            <a:r>
              <a:rPr lang="en-US" sz="4400" b="1" dirty="0">
                <a:latin typeface="Söhne Halbfett" panose="020B0303030202060203" pitchFamily="34" charset="77"/>
              </a:rPr>
              <a:t> o </a:t>
            </a:r>
            <a:r>
              <a:rPr lang="en-US" sz="4400" b="1" dirty="0" err="1">
                <a:latin typeface="Söhne Halbfett" panose="020B0303030202060203" pitchFamily="34" charset="77"/>
              </a:rPr>
              <a:t>aer</a:t>
            </a:r>
            <a:r>
              <a:rPr lang="en-US" sz="4400" b="1" dirty="0"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latin typeface="Söhne Halbfett" panose="020B0303030202060203" pitchFamily="34" charset="77"/>
              </a:rPr>
              <a:t>llygredig</a:t>
            </a:r>
            <a:endParaRPr lang="en-US" sz="4400" b="1" dirty="0">
              <a:latin typeface="Söhne Halbfett" panose="020B0303030202060203" pitchFamily="34" charset="77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71051" y="1193030"/>
            <a:ext cx="10102394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40"/>
              </a:lnSpc>
            </a:pPr>
            <a:r>
              <a:rPr lang="en-US" sz="2000" dirty="0">
                <a:solidFill>
                  <a:srgbClr val="000000"/>
                </a:solidFill>
                <a:latin typeface="Söhne 2"/>
              </a:rPr>
              <a:t>Nawr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eich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bod chi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wedi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dysgu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am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ffynonellau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sylweddau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niweidiol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, a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allwch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chi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awgrymu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pa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ardaloedd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sy'n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debygol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o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fod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â'r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lefelau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uchaf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o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lygredd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öhne 2"/>
              </a:rPr>
              <a:t>aer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2896" y="5439236"/>
            <a:ext cx="5294417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40"/>
              </a:lnSpc>
            </a:pPr>
            <a:r>
              <a:rPr lang="en-US" sz="2000" dirty="0">
                <a:latin typeface="Söhne 2"/>
              </a:rPr>
              <a:t>Mae </a:t>
            </a:r>
            <a:r>
              <a:rPr lang="en-US" sz="2000" b="1" dirty="0" err="1">
                <a:solidFill>
                  <a:srgbClr val="F43DB5"/>
                </a:solidFill>
                <a:latin typeface="Söhne 2"/>
              </a:rPr>
              <a:t>ardaloedd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trefol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yn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golygu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trefi</a:t>
            </a:r>
            <a:r>
              <a:rPr lang="en-US" sz="2000" dirty="0">
                <a:latin typeface="Söhne 2"/>
              </a:rPr>
              <a:t> a </a:t>
            </a:r>
            <a:r>
              <a:rPr lang="en-US" sz="2000" dirty="0" err="1">
                <a:latin typeface="Söhne 2"/>
              </a:rPr>
              <a:t>dinasoedd</a:t>
            </a:r>
            <a:r>
              <a:rPr lang="en-US" sz="2000" dirty="0">
                <a:latin typeface="Söhne 2"/>
              </a:rPr>
              <a:t>. Maen </a:t>
            </a:r>
            <a:r>
              <a:rPr lang="en-US" sz="2000" dirty="0" err="1">
                <a:latin typeface="Söhne 2"/>
              </a:rPr>
              <a:t>nhw’n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ardaloedd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adeiledig</a:t>
            </a:r>
            <a:r>
              <a:rPr lang="en-US" sz="2000" dirty="0">
                <a:latin typeface="Söhne 2"/>
              </a:rPr>
              <a:t>, </a:t>
            </a:r>
            <a:r>
              <a:rPr lang="en-US" sz="2000" dirty="0" err="1">
                <a:latin typeface="Söhne 2"/>
              </a:rPr>
              <a:t>yn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llawn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adeiladau</a:t>
            </a:r>
            <a:r>
              <a:rPr lang="en-US" sz="2000" dirty="0">
                <a:latin typeface="Söhne 2"/>
              </a:rPr>
              <a:t> a </a:t>
            </a:r>
            <a:r>
              <a:rPr lang="en-US" sz="2000" dirty="0" err="1">
                <a:latin typeface="Söhne 2"/>
              </a:rPr>
              <a:t>thraffig</a:t>
            </a:r>
            <a:r>
              <a:rPr lang="en-US" sz="2000" dirty="0">
                <a:latin typeface="Söhne 2"/>
              </a:rPr>
              <a:t>. Mae </a:t>
            </a:r>
            <a:r>
              <a:rPr lang="en-US" sz="2000" dirty="0" err="1">
                <a:latin typeface="Söhne 2"/>
              </a:rPr>
              <a:t>llawer</a:t>
            </a:r>
            <a:r>
              <a:rPr lang="en-US" sz="2000" dirty="0">
                <a:latin typeface="Söhne 2"/>
              </a:rPr>
              <a:t> o </a:t>
            </a:r>
            <a:r>
              <a:rPr lang="en-US" sz="2000" dirty="0" err="1">
                <a:latin typeface="Söhne 2"/>
              </a:rPr>
              <a:t>bobl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yn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byw</a:t>
            </a:r>
            <a:r>
              <a:rPr lang="en-US" sz="2000" dirty="0">
                <a:latin typeface="Söhne 2"/>
              </a:rPr>
              <a:t> ac </a:t>
            </a:r>
            <a:r>
              <a:rPr lang="en-US" sz="2000" dirty="0" err="1">
                <a:latin typeface="Söhne 2"/>
              </a:rPr>
              <a:t>yn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gweithio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yno</a:t>
            </a:r>
            <a:r>
              <a:rPr lang="en-US" sz="2000" dirty="0">
                <a:latin typeface="Söhne 2"/>
              </a:rPr>
              <a:t>. 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29400" y="5439236"/>
            <a:ext cx="5294416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40"/>
              </a:lnSpc>
            </a:pPr>
            <a:r>
              <a:rPr lang="en-US" sz="2000" dirty="0">
                <a:latin typeface="Söhne 2"/>
              </a:rPr>
              <a:t>Mae </a:t>
            </a:r>
            <a:r>
              <a:rPr lang="en-US" sz="2000" b="1" dirty="0" err="1">
                <a:solidFill>
                  <a:srgbClr val="F43DB5"/>
                </a:solidFill>
                <a:latin typeface="Söhne 2"/>
              </a:rPr>
              <a:t>ardaloedd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gwledig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yn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cynnwys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cefn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gwlad</a:t>
            </a:r>
            <a:r>
              <a:rPr lang="en-US" sz="2000" dirty="0">
                <a:latin typeface="Söhne 2"/>
              </a:rPr>
              <a:t>, </a:t>
            </a:r>
            <a:r>
              <a:rPr lang="en-US" sz="2000" dirty="0" err="1">
                <a:latin typeface="Söhne 2"/>
              </a:rPr>
              <a:t>ffermydd</a:t>
            </a:r>
            <a:r>
              <a:rPr lang="en-US" sz="2000" dirty="0">
                <a:latin typeface="Söhne 2"/>
              </a:rPr>
              <a:t> a </a:t>
            </a:r>
            <a:r>
              <a:rPr lang="en-US" sz="2000" dirty="0" err="1">
                <a:latin typeface="Söhne 2"/>
              </a:rPr>
              <a:t>phentrefi</a:t>
            </a:r>
            <a:r>
              <a:rPr lang="en-US" sz="2000" dirty="0">
                <a:latin typeface="Söhne 2"/>
              </a:rPr>
              <a:t>. Mae </a:t>
            </a:r>
            <a:r>
              <a:rPr lang="en-US" sz="2000" dirty="0" err="1">
                <a:latin typeface="Söhne 2"/>
              </a:rPr>
              <a:t>llai</a:t>
            </a:r>
            <a:r>
              <a:rPr lang="en-US" sz="2000" dirty="0">
                <a:latin typeface="Söhne 2"/>
              </a:rPr>
              <a:t> o </a:t>
            </a:r>
            <a:r>
              <a:rPr lang="en-US" sz="2000" dirty="0" err="1">
                <a:latin typeface="Söhne 2"/>
              </a:rPr>
              <a:t>bobl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yn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byw</a:t>
            </a:r>
            <a:r>
              <a:rPr lang="en-US" sz="2000" dirty="0">
                <a:latin typeface="Söhne 2"/>
              </a:rPr>
              <a:t> ac </a:t>
            </a:r>
            <a:r>
              <a:rPr lang="en-US" sz="2000" dirty="0" err="1">
                <a:latin typeface="Söhne 2"/>
              </a:rPr>
              <a:t>yn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gweithio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yn</a:t>
            </a:r>
            <a:r>
              <a:rPr lang="en-US" sz="2000" dirty="0">
                <a:latin typeface="Söhne 2"/>
              </a:rPr>
              <a:t> yr </a:t>
            </a:r>
            <a:r>
              <a:rPr lang="en-US" sz="2000" dirty="0" err="1">
                <a:latin typeface="Söhne 2"/>
              </a:rPr>
              <a:t>ardaloedd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hyn</a:t>
            </a:r>
            <a:r>
              <a:rPr lang="en-US" sz="2000" dirty="0">
                <a:latin typeface="Söhne 2"/>
              </a:rPr>
              <a:t>, ac </a:t>
            </a:r>
            <a:r>
              <a:rPr lang="en-US" sz="2000" dirty="0" err="1">
                <a:latin typeface="Söhne 2"/>
              </a:rPr>
              <a:t>mae</a:t>
            </a:r>
            <a:r>
              <a:rPr lang="en-US" sz="2000" dirty="0">
                <a:latin typeface="Söhne 2"/>
              </a:rPr>
              <a:t> </a:t>
            </a:r>
            <a:r>
              <a:rPr lang="en-US" sz="2000" dirty="0" err="1">
                <a:latin typeface="Söhne 2"/>
              </a:rPr>
              <a:t>llai</a:t>
            </a:r>
            <a:r>
              <a:rPr lang="en-US" sz="2000" dirty="0">
                <a:latin typeface="Söhne 2"/>
              </a:rPr>
              <a:t> o </a:t>
            </a:r>
            <a:r>
              <a:rPr lang="en-US" sz="2000" dirty="0" err="1">
                <a:latin typeface="Söhne 2"/>
              </a:rPr>
              <a:t>draffig</a:t>
            </a:r>
            <a:r>
              <a:rPr lang="en-US" sz="2000" dirty="0">
                <a:latin typeface="Söhne 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5246" y="247845"/>
            <a:ext cx="5105754" cy="6362311"/>
          </a:xfrm>
          <a:custGeom>
            <a:avLst/>
            <a:gdLst/>
            <a:ahLst/>
            <a:cxnLst/>
            <a:rect l="l" t="t" r="r" b="b"/>
            <a:pathLst>
              <a:path w="5105754" h="6362311">
                <a:moveTo>
                  <a:pt x="0" y="0"/>
                </a:moveTo>
                <a:lnTo>
                  <a:pt x="5105754" y="0"/>
                </a:lnTo>
                <a:lnTo>
                  <a:pt x="5105754" y="6362310"/>
                </a:lnTo>
                <a:lnTo>
                  <a:pt x="0" y="63623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09600" y="1143000"/>
            <a:ext cx="5715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Llygredd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aer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yn</a:t>
            </a:r>
            <a:r>
              <a:rPr lang="en-US" sz="4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 y DU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1221" y="2380700"/>
            <a:ext cx="5713379" cy="3943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44"/>
              </a:lnSpc>
            </a:pPr>
            <a:r>
              <a:rPr lang="en-US" sz="2400" dirty="0" err="1">
                <a:solidFill>
                  <a:srgbClr val="FFFFFF"/>
                </a:solidFill>
                <a:latin typeface="Söhne 2"/>
              </a:rPr>
              <a:t>Allwch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 chi </a:t>
            </a:r>
            <a:r>
              <a:rPr lang="en-US" sz="2400" dirty="0" err="1">
                <a:solidFill>
                  <a:srgbClr val="FFFFFF"/>
                </a:solidFill>
                <a:latin typeface="Söhne 2"/>
              </a:rPr>
              <a:t>enwi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öhne 2"/>
              </a:rPr>
              <a:t>rhai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öhne 2"/>
              </a:rPr>
              <a:t>dinasoedd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 a </a:t>
            </a:r>
            <a:r>
              <a:rPr lang="en-US" sz="2400" dirty="0" err="1">
                <a:solidFill>
                  <a:srgbClr val="FFFFFF"/>
                </a:solidFill>
                <a:latin typeface="Söhne 2"/>
              </a:rPr>
              <a:t>threfi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 y DU? </a:t>
            </a:r>
          </a:p>
          <a:p>
            <a:pPr>
              <a:lnSpc>
                <a:spcPts val="3144"/>
              </a:lnSpc>
            </a:pPr>
            <a:endParaRPr lang="en-US" sz="2400" dirty="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3144"/>
              </a:lnSpc>
            </a:pPr>
            <a:r>
              <a:rPr lang="en-US" sz="2400" dirty="0">
                <a:solidFill>
                  <a:srgbClr val="FFFFFF"/>
                </a:solidFill>
                <a:latin typeface="Söhne 2"/>
              </a:rPr>
              <a:t>Sut </a:t>
            </a:r>
            <a:r>
              <a:rPr lang="en-US" sz="2400" dirty="0" err="1">
                <a:solidFill>
                  <a:srgbClr val="FFFFFF"/>
                </a:solidFill>
                <a:latin typeface="Söhne 2"/>
              </a:rPr>
              <a:t>ydych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öhne 2"/>
              </a:rPr>
              <a:t>chi'n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öhne 2"/>
              </a:rPr>
              <a:t>meddwl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öhne 2"/>
              </a:rPr>
              <a:t>mae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400" b="1" dirty="0" err="1">
                <a:solidFill>
                  <a:srgbClr val="F43DB5"/>
                </a:solidFill>
                <a:latin typeface="Söhne 2"/>
              </a:rPr>
              <a:t>ansawdd</a:t>
            </a:r>
            <a:r>
              <a:rPr lang="en-US" sz="2400" b="1" dirty="0">
                <a:solidFill>
                  <a:srgbClr val="F43DB5"/>
                </a:solidFill>
                <a:latin typeface="Söhne 2"/>
              </a:rPr>
              <a:t> </a:t>
            </a:r>
            <a:r>
              <a:rPr lang="en-US" sz="2400" b="1" dirty="0" err="1">
                <a:solidFill>
                  <a:srgbClr val="F43DB5"/>
                </a:solidFill>
                <a:latin typeface="Söhne 2"/>
              </a:rPr>
              <a:t>aer</a:t>
            </a:r>
            <a:r>
              <a:rPr lang="en-US" sz="2400" b="1" dirty="0">
                <a:solidFill>
                  <a:srgbClr val="F43DB5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 y </a:t>
            </a:r>
            <a:r>
              <a:rPr lang="en-US" sz="2400" dirty="0" err="1">
                <a:solidFill>
                  <a:srgbClr val="FFFFFF"/>
                </a:solidFill>
                <a:latin typeface="Söhne 2"/>
              </a:rPr>
              <a:t>lleoedd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öhne 2"/>
              </a:rPr>
              <a:t>hyn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?</a:t>
            </a:r>
          </a:p>
          <a:p>
            <a:pPr>
              <a:lnSpc>
                <a:spcPts val="3144"/>
              </a:lnSpc>
            </a:pPr>
            <a:endParaRPr lang="en-US" sz="2400" dirty="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3144"/>
              </a:lnSpc>
            </a:pPr>
            <a:r>
              <a:rPr lang="en-US" sz="2400" dirty="0" err="1">
                <a:solidFill>
                  <a:srgbClr val="FFFFFF"/>
                </a:solidFill>
                <a:latin typeface="Söhne 2"/>
              </a:rPr>
              <a:t>Allwch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 chi </a:t>
            </a:r>
            <a:r>
              <a:rPr lang="en-US" sz="2400" dirty="0" err="1">
                <a:solidFill>
                  <a:srgbClr val="FFFFFF"/>
                </a:solidFill>
                <a:latin typeface="Söhne 2"/>
              </a:rPr>
              <a:t>enwi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öhne 2"/>
              </a:rPr>
              <a:t>unrhyw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öhne 2"/>
              </a:rPr>
              <a:t>ardaloedd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öhne 2"/>
              </a:rPr>
              <a:t>gwledig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öhne 2"/>
              </a:rPr>
              <a:t>yn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 y DU?</a:t>
            </a:r>
          </a:p>
          <a:p>
            <a:pPr>
              <a:lnSpc>
                <a:spcPts val="3144"/>
              </a:lnSpc>
            </a:pPr>
            <a:endParaRPr lang="en-US" sz="2400" dirty="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3144"/>
              </a:lnSpc>
            </a:pPr>
            <a:r>
              <a:rPr lang="en-US" sz="2400" dirty="0">
                <a:solidFill>
                  <a:srgbClr val="FFFFFF"/>
                </a:solidFill>
                <a:latin typeface="Söhne 2"/>
              </a:rPr>
              <a:t>Sut </a:t>
            </a:r>
            <a:r>
              <a:rPr lang="en-US" sz="2400" dirty="0" err="1">
                <a:solidFill>
                  <a:srgbClr val="FFFFFF"/>
                </a:solidFill>
                <a:latin typeface="Söhne 2"/>
              </a:rPr>
              <a:t>allai'r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öhne 2"/>
              </a:rPr>
              <a:t>ansawdd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öhne 2"/>
              </a:rPr>
              <a:t>aer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öhne 2"/>
              </a:rPr>
              <a:t>fod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öhne 2"/>
              </a:rPr>
              <a:t>yno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84620" y="209468"/>
            <a:ext cx="3497580" cy="349758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203" y="0"/>
                  </a:moveTo>
                  <a:lnTo>
                    <a:pt x="779597" y="0"/>
                  </a:lnTo>
                  <a:cubicBezTo>
                    <a:pt x="788403" y="0"/>
                    <a:pt x="796849" y="3498"/>
                    <a:pt x="803075" y="9725"/>
                  </a:cubicBezTo>
                  <a:cubicBezTo>
                    <a:pt x="809302" y="15952"/>
                    <a:pt x="812800" y="24397"/>
                    <a:pt x="812800" y="33203"/>
                  </a:cubicBezTo>
                  <a:lnTo>
                    <a:pt x="812800" y="779597"/>
                  </a:lnTo>
                  <a:cubicBezTo>
                    <a:pt x="812800" y="788403"/>
                    <a:pt x="809302" y="796849"/>
                    <a:pt x="803075" y="803075"/>
                  </a:cubicBezTo>
                  <a:cubicBezTo>
                    <a:pt x="796849" y="809302"/>
                    <a:pt x="788403" y="812800"/>
                    <a:pt x="779597" y="812800"/>
                  </a:cubicBezTo>
                  <a:lnTo>
                    <a:pt x="33203" y="812800"/>
                  </a:lnTo>
                  <a:cubicBezTo>
                    <a:pt x="24397" y="812800"/>
                    <a:pt x="15952" y="809302"/>
                    <a:pt x="9725" y="803075"/>
                  </a:cubicBezTo>
                  <a:cubicBezTo>
                    <a:pt x="3498" y="796849"/>
                    <a:pt x="0" y="788403"/>
                    <a:pt x="0" y="779597"/>
                  </a:cubicBezTo>
                  <a:lnTo>
                    <a:pt x="0" y="33203"/>
                  </a:lnTo>
                  <a:cubicBezTo>
                    <a:pt x="0" y="24397"/>
                    <a:pt x="3498" y="15952"/>
                    <a:pt x="9725" y="9725"/>
                  </a:cubicBezTo>
                  <a:cubicBezTo>
                    <a:pt x="15952" y="3498"/>
                    <a:pt x="24397" y="0"/>
                    <a:pt x="33203" y="0"/>
                  </a:cubicBezTo>
                  <a:close/>
                </a:path>
              </a:pathLst>
            </a:custGeom>
            <a:blipFill>
              <a:blip r:embed="rId2"/>
              <a:stretch>
                <a:fillRect l="-31300" r="-313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479264" y="3130323"/>
            <a:ext cx="3497580" cy="349758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203" y="0"/>
                  </a:moveTo>
                  <a:lnTo>
                    <a:pt x="779597" y="0"/>
                  </a:lnTo>
                  <a:cubicBezTo>
                    <a:pt x="788403" y="0"/>
                    <a:pt x="796849" y="3498"/>
                    <a:pt x="803075" y="9725"/>
                  </a:cubicBezTo>
                  <a:cubicBezTo>
                    <a:pt x="809302" y="15952"/>
                    <a:pt x="812800" y="24397"/>
                    <a:pt x="812800" y="33203"/>
                  </a:cubicBezTo>
                  <a:lnTo>
                    <a:pt x="812800" y="779597"/>
                  </a:lnTo>
                  <a:cubicBezTo>
                    <a:pt x="812800" y="788403"/>
                    <a:pt x="809302" y="796849"/>
                    <a:pt x="803075" y="803075"/>
                  </a:cubicBezTo>
                  <a:cubicBezTo>
                    <a:pt x="796849" y="809302"/>
                    <a:pt x="788403" y="812800"/>
                    <a:pt x="779597" y="812800"/>
                  </a:cubicBezTo>
                  <a:lnTo>
                    <a:pt x="33203" y="812800"/>
                  </a:lnTo>
                  <a:cubicBezTo>
                    <a:pt x="24397" y="812800"/>
                    <a:pt x="15952" y="809302"/>
                    <a:pt x="9725" y="803075"/>
                  </a:cubicBezTo>
                  <a:cubicBezTo>
                    <a:pt x="3498" y="796849"/>
                    <a:pt x="0" y="788403"/>
                    <a:pt x="0" y="779597"/>
                  </a:cubicBezTo>
                  <a:lnTo>
                    <a:pt x="0" y="33203"/>
                  </a:lnTo>
                  <a:cubicBezTo>
                    <a:pt x="0" y="24397"/>
                    <a:pt x="3498" y="15952"/>
                    <a:pt x="9725" y="9725"/>
                  </a:cubicBezTo>
                  <a:cubicBezTo>
                    <a:pt x="15952" y="3498"/>
                    <a:pt x="24397" y="0"/>
                    <a:pt x="33203" y="0"/>
                  </a:cubicBez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34107" y="1063287"/>
            <a:ext cx="5815854" cy="663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12"/>
              </a:lnSpc>
            </a:pPr>
            <a:r>
              <a:rPr lang="cy" sz="4400" b="1" dirty="0">
                <a:latin typeface="Söhne Halbfett" panose="020B0303030202060203" pitchFamily="34" charset="77"/>
              </a:rPr>
              <a:t>Mesur </a:t>
            </a:r>
            <a:r>
              <a:rPr lang="cy" sz="4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allyriadau</a:t>
            </a:r>
            <a:endParaRPr lang="en-US" sz="4400" b="1" dirty="0">
              <a:solidFill>
                <a:srgbClr val="F43D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34107" y="2081606"/>
            <a:ext cx="5233293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400" dirty="0">
                <a:latin typeface="Söhne Leicht" panose="020B0303030202060203" pitchFamily="34" charset="77"/>
              </a:rPr>
              <a:t>Mae </a:t>
            </a:r>
            <a:r>
              <a:rPr lang="cy" sz="2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allyriadau</a:t>
            </a:r>
            <a:r>
              <a:rPr lang="cy" sz="2400" dirty="0">
                <a:latin typeface="Söhne Leicht" panose="020B0303030202060203" pitchFamily="34" charset="77"/>
              </a:rPr>
              <a:t> yn air arall am y nwyon a sylweddau eraill sy'n cael eu rhyddhau i'r aer.</a:t>
            </a:r>
          </a:p>
          <a:p>
            <a:endParaRPr lang="cy" sz="2400" dirty="0">
              <a:latin typeface="Söhne Leicht" panose="020B0303030202060203" pitchFamily="34" charset="77"/>
            </a:endParaRPr>
          </a:p>
          <a:p>
            <a:r>
              <a:rPr lang="cy" sz="2400" dirty="0">
                <a:latin typeface="Söhne Leicht" panose="020B0303030202060203" pitchFamily="34" charset="77"/>
              </a:rPr>
              <a:t>Gellir mesur pob math o allyriadau. </a:t>
            </a:r>
          </a:p>
          <a:p>
            <a:r>
              <a:rPr lang="cy" sz="2400" dirty="0">
                <a:latin typeface="Söhne Leicht" panose="020B0303030202060203" pitchFamily="34" charset="77"/>
              </a:rPr>
              <a:t>Pa fathau o allyriadau – neu lygryddion – ydych chi'n meddwl fydd yn uwch mewn </a:t>
            </a:r>
            <a:r>
              <a:rPr lang="cy" sz="2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ardaloedd trefol</a:t>
            </a:r>
            <a:r>
              <a:rPr lang="cy" sz="2400" dirty="0">
                <a:latin typeface="Söhne Leicht" panose="020B0303030202060203" pitchFamily="34" charset="77"/>
              </a:rPr>
              <a:t>?</a:t>
            </a:r>
          </a:p>
          <a:p>
            <a:endParaRPr lang="en-US" sz="2400" dirty="0">
              <a:latin typeface="Söhne Leicht" panose="020B0303030202060203" pitchFamily="34" charset="77"/>
            </a:endParaRPr>
          </a:p>
          <a:p>
            <a:r>
              <a:rPr lang="cy" sz="2400" dirty="0">
                <a:latin typeface="Söhne Leicht" panose="020B0303030202060203" pitchFamily="34" charset="77"/>
              </a:rPr>
              <a:t>Pa fathau o allyriadau ydych chi'n meddwl fydd yn uwch mewn </a:t>
            </a:r>
            <a:r>
              <a:rPr lang="cy" sz="2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ardaloedd gwledig</a:t>
            </a:r>
            <a:r>
              <a:rPr lang="cy" sz="2400" dirty="0">
                <a:latin typeface="Söhne Leicht" panose="020B0303030202060203" pitchFamily="34" charset="77"/>
              </a:rPr>
              <a:t>?</a:t>
            </a:r>
            <a:endParaRPr lang="en-US" sz="2400" dirty="0">
              <a:latin typeface="Söhne Leicht" panose="020B0303030202060203" pitchFamily="34" charset="77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A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00446" y="247845"/>
            <a:ext cx="5105754" cy="6362311"/>
          </a:xfrm>
          <a:custGeom>
            <a:avLst/>
            <a:gdLst/>
            <a:ahLst/>
            <a:cxnLst/>
            <a:rect l="l" t="t" r="r" b="b"/>
            <a:pathLst>
              <a:path w="5105754" h="6362311">
                <a:moveTo>
                  <a:pt x="0" y="0"/>
                </a:moveTo>
                <a:lnTo>
                  <a:pt x="5105754" y="0"/>
                </a:lnTo>
                <a:lnTo>
                  <a:pt x="5105754" y="6362310"/>
                </a:lnTo>
                <a:lnTo>
                  <a:pt x="0" y="63623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09600" y="732766"/>
            <a:ext cx="5018015" cy="740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cy" sz="4400" b="1" dirty="0">
                <a:latin typeface="Söhne Halbfett" panose="020B0303030202060203" pitchFamily="34" charset="77"/>
              </a:rPr>
              <a:t>Allyriadau'r DU</a:t>
            </a:r>
            <a:endParaRPr lang="en-US" sz="44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09600" y="1748687"/>
            <a:ext cx="5181955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400" dirty="0">
                <a:latin typeface="Söhne Leicht" panose="020B0303030202060203" pitchFamily="34" charset="77"/>
              </a:rPr>
              <a:t>Mae llywodraeth y DU yn mesur allyriadau gwahanol ym mhob rhan o'r DU. Gall unrhyw un sydd â diddordeb ddarganfod beth yw'r lefelau gan ddefnyddio </a:t>
            </a:r>
            <a:r>
              <a:rPr lang="cy" sz="2400" b="1" dirty="0">
                <a:solidFill>
                  <a:srgbClr val="440099"/>
                </a:solidFill>
                <a:latin typeface="Söhne Leicht" panose="020B0303030202060203" pitchFamily="34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 Rhyngweithiol Allyriadau'r DU</a:t>
            </a:r>
            <a:r>
              <a:rPr lang="cy" sz="2400" dirty="0">
                <a:latin typeface="Söhne Leicht" panose="020B0303030202060203" pitchFamily="34" charset="77"/>
              </a:rPr>
              <a:t>.</a:t>
            </a:r>
          </a:p>
          <a:p>
            <a:endParaRPr lang="en-US" sz="2400" dirty="0">
              <a:latin typeface="Söhne Leicht" panose="020B0303030202060203" pitchFamily="34" charset="77"/>
            </a:endParaRPr>
          </a:p>
          <a:p>
            <a:r>
              <a:rPr lang="cy" sz="2400" dirty="0">
                <a:latin typeface="Söhne Leicht" panose="020B0303030202060203" pitchFamily="34" charset="77"/>
              </a:rPr>
              <a:t>Heddiw, rydyn ni'n mynd i ddarganfod am ddau fath o allyriadau: </a:t>
            </a:r>
            <a:r>
              <a:rPr lang="cy" sz="2400" b="1" dirty="0">
                <a:latin typeface="Söhne Halbfett" panose="020B0303030202060203" pitchFamily="34" charset="77"/>
              </a:rPr>
              <a:t>plwm</a:t>
            </a:r>
            <a:r>
              <a:rPr lang="cy" sz="2400" dirty="0">
                <a:latin typeface="Söhne Leicht" panose="020B0303030202060203" pitchFamily="34" charset="77"/>
              </a:rPr>
              <a:t> a </a:t>
            </a:r>
            <a:r>
              <a:rPr lang="cy" sz="2400" b="1" dirty="0">
                <a:latin typeface="Söhne Halbfett" panose="020B0303030202060203" pitchFamily="34" charset="77"/>
              </a:rPr>
              <a:t>methan</a:t>
            </a:r>
            <a:r>
              <a:rPr lang="cy" sz="2400" dirty="0">
                <a:latin typeface="Söhne Leicht" panose="020B0303030202060203" pitchFamily="34" charset="77"/>
              </a:rPr>
              <a:t>. Mae llawer o blwm yn cael ei allyrru gan gerbydau ac mae ffermio yn cynhyrchu llawer o fethan.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98303" y="360220"/>
            <a:ext cx="5954897" cy="740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cy" sz="4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Lefelau plwm </a:t>
            </a:r>
            <a:r>
              <a:rPr lang="cy" sz="4400" b="1" dirty="0">
                <a:latin typeface="Söhne Halbfett" panose="020B0303030202060203" pitchFamily="34" charset="77"/>
              </a:rPr>
              <a:t>yn y DU</a:t>
            </a:r>
            <a:endParaRPr lang="en-US" sz="44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98303" y="1499146"/>
            <a:ext cx="6183497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400" dirty="0">
                <a:latin typeface="Söhne Leicht" panose="020B0303030202060203" pitchFamily="34" charset="77"/>
              </a:rPr>
              <a:t>Gan ddefnyddio </a:t>
            </a:r>
            <a:r>
              <a:rPr lang="cy" sz="2400" b="1" dirty="0">
                <a:solidFill>
                  <a:srgbClr val="440099"/>
                </a:solidFill>
                <a:latin typeface="Söhne Halbfett" panose="020B0303030202060203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 Rhyngweithiol Allyriadau'r DU</a:t>
            </a:r>
            <a:r>
              <a:rPr lang="cy" sz="2400" dirty="0">
                <a:latin typeface="Söhne Leicht" panose="020B0303030202060203" pitchFamily="34" charset="77"/>
              </a:rPr>
              <a:t>, gadewch i ni weld ble mae'r lefelau uchaf o blwm. Bydd angen i ni ddefnyddio'r hidlydd ar ochr chwith y wefan.</a:t>
            </a:r>
          </a:p>
          <a:p>
            <a:endParaRPr lang="cy" sz="2400" dirty="0">
              <a:latin typeface="Söhne Leicht" panose="020B0303030202060203" pitchFamily="34" charset="77"/>
            </a:endParaRPr>
          </a:p>
          <a:p>
            <a:pPr marL="342900" indent="-3429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cy" sz="2400" dirty="0">
                <a:latin typeface="Söhne Leicht" panose="020B0303030202060203" pitchFamily="34" charset="77"/>
              </a:rPr>
              <a:t>Rydyn ni'n mynd i ddewis </a:t>
            </a:r>
            <a:r>
              <a:rPr lang="cy" sz="2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plwm</a:t>
            </a:r>
            <a:r>
              <a:rPr lang="cy" sz="2400" dirty="0">
                <a:latin typeface="Söhne Leicht" panose="020B0303030202060203" pitchFamily="34" charset="77"/>
              </a:rPr>
              <a:t> fel llygrydd i'w weld.</a:t>
            </a:r>
          </a:p>
          <a:p>
            <a:pPr marL="342900" indent="-3429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cy" sz="2400" dirty="0">
                <a:latin typeface="Söhne Leicht" panose="020B0303030202060203" pitchFamily="34" charset="77"/>
              </a:rPr>
              <a:t>Yna rydyn ni'n mynd i ddewis </a:t>
            </a:r>
            <a:r>
              <a:rPr lang="cy" sz="2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trafnidiaeth ffyrdd</a:t>
            </a:r>
            <a:r>
              <a:rPr lang="cy" sz="2400" dirty="0">
                <a:latin typeface="Söhne Leicht" panose="020B0303030202060203" pitchFamily="34" charset="77"/>
              </a:rPr>
              <a:t> fel sector.</a:t>
            </a:r>
          </a:p>
          <a:p>
            <a:pPr marL="342900" indent="-3429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cy" sz="2400" dirty="0">
                <a:latin typeface="Söhne Leicht" panose="020B0303030202060203" pitchFamily="34" charset="77"/>
              </a:rPr>
              <a:t>Nawr labelwch rai ardaloedd gyda lefelau uchel o blwm ar eich map a defnyddiwch eich pensiliau lliw i ddangos ardaloedd gyda lefelau uwch ac is.</a:t>
            </a:r>
            <a:endParaRPr lang="en-US" sz="2400" dirty="0">
              <a:latin typeface="Söhne Leicht" panose="020B0303030202060203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5F12A0-4F2F-21BB-C4C0-E2E8A8F00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9000" y="318139"/>
            <a:ext cx="4396585" cy="622172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13506" y="357380"/>
            <a:ext cx="5954897" cy="711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cy" sz="4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Lefelau methan </a:t>
            </a:r>
            <a:r>
              <a:rPr lang="cy" sz="4400" b="1" dirty="0">
                <a:latin typeface="Söhne Halbfett" panose="020B0303030202060203" pitchFamily="34" charset="77"/>
              </a:rPr>
              <a:t>yn y DU</a:t>
            </a:r>
            <a:endParaRPr lang="en-US" sz="42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36ACD378-2155-2303-0EC1-01851727B3E7}"/>
              </a:ext>
            </a:extLst>
          </p:cNvPr>
          <p:cNvSpPr txBox="1"/>
          <p:nvPr/>
        </p:nvSpPr>
        <p:spPr>
          <a:xfrm>
            <a:off x="610593" y="1474565"/>
            <a:ext cx="6183497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400" dirty="0">
                <a:latin typeface="Söhne Leicht" panose="020B0303030202060203" pitchFamily="34" charset="77"/>
              </a:rPr>
              <a:t>Gan ddefnyddio </a:t>
            </a:r>
            <a:r>
              <a:rPr lang="cy" sz="2400" b="1" dirty="0">
                <a:solidFill>
                  <a:srgbClr val="440099"/>
                </a:solidFill>
                <a:latin typeface="Söhne Halbfett" panose="020B0303030202060203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 Rhyngweithiol Allyriadau'r DU</a:t>
            </a:r>
            <a:r>
              <a:rPr lang="cy" sz="2400" dirty="0">
                <a:latin typeface="Söhne Leicht" panose="020B0303030202060203" pitchFamily="34" charset="77"/>
              </a:rPr>
              <a:t>, gadewch i ni weld ble mae'r lefelau uchaf o fethan. Bydd angen i ni ddefnyddio'r hidlydd ar ochr chwith y wefan.</a:t>
            </a:r>
          </a:p>
          <a:p>
            <a:endParaRPr lang="cy" sz="2400" dirty="0">
              <a:latin typeface="Söhne Leicht" panose="020B0303030202060203" pitchFamily="34" charset="77"/>
            </a:endParaRPr>
          </a:p>
          <a:p>
            <a:pPr marL="342900" indent="-3429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cy" sz="2400" dirty="0">
                <a:latin typeface="Söhne Leicht" panose="020B0303030202060203" pitchFamily="34" charset="77"/>
              </a:rPr>
              <a:t>Rydyn ni'n mynd i ddewis </a:t>
            </a:r>
            <a:r>
              <a:rPr lang="cy" sz="2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methan</a:t>
            </a:r>
            <a:r>
              <a:rPr lang="cy" sz="2400" dirty="0">
                <a:latin typeface="Söhne Leicht" panose="020B0303030202060203" pitchFamily="34" charset="77"/>
              </a:rPr>
              <a:t> fel llygrydd i'w weld.</a:t>
            </a:r>
          </a:p>
          <a:p>
            <a:pPr marL="342900" indent="-3429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cy" sz="2400" dirty="0">
                <a:latin typeface="Söhne Leicht" panose="020B0303030202060203" pitchFamily="34" charset="77"/>
              </a:rPr>
              <a:t>Yna rydyn ni'n mynd i ddewis </a:t>
            </a:r>
            <a:r>
              <a:rPr lang="cy" sz="2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amaethyddiaeth a ffermio </a:t>
            </a:r>
            <a:r>
              <a:rPr lang="cy" sz="2400" dirty="0">
                <a:latin typeface="Söhne Leicht" panose="020B0303030202060203" pitchFamily="34" charset="77"/>
              </a:rPr>
              <a:t>fel sector.</a:t>
            </a:r>
          </a:p>
          <a:p>
            <a:pPr marL="342900" indent="-3429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cy" sz="2400" dirty="0">
                <a:latin typeface="Söhne Leicht" panose="020B0303030202060203" pitchFamily="34" charset="77"/>
              </a:rPr>
              <a:t>Nawr labelwch rai ardaloedd gyda lefelau uchel o fethan ar eich map a defnyddiwch eich pensiliau lliw i ddangos ardaloedd gyda lefelau uwch ac is.</a:t>
            </a:r>
            <a:endParaRPr lang="en-US" sz="2400" dirty="0">
              <a:latin typeface="Söhne Leicht" panose="020B0303030202060203" pitchFamily="34" charset="77"/>
            </a:endParaRPr>
          </a:p>
        </p:txBody>
      </p:sp>
      <p:pic>
        <p:nvPicPr>
          <p:cNvPr id="8" name="Picture 7" descr="A map of the united kingdom&#10;&#10;AI-generated content may be incorrect.">
            <a:extLst>
              <a:ext uri="{FF2B5EF4-FFF2-40B4-BE49-F238E27FC236}">
                <a16:creationId xmlns:a16="http://schemas.microsoft.com/office/drawing/2014/main" id="{D039AE42-2347-33FD-EE9B-D8FA69391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18138"/>
            <a:ext cx="4396585" cy="622172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A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-826693" y="2757754"/>
            <a:ext cx="4858130" cy="4824718"/>
          </a:xfrm>
          <a:custGeom>
            <a:avLst/>
            <a:gdLst/>
            <a:ahLst/>
            <a:cxnLst/>
            <a:rect l="l" t="t" r="r" b="b"/>
            <a:pathLst>
              <a:path w="4858130" h="4824718">
                <a:moveTo>
                  <a:pt x="0" y="0"/>
                </a:moveTo>
                <a:lnTo>
                  <a:pt x="4858130" y="0"/>
                </a:lnTo>
                <a:lnTo>
                  <a:pt x="4858130" y="4824717"/>
                </a:lnTo>
                <a:lnTo>
                  <a:pt x="0" y="482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043" t="-14971" b="-218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95400" y="704371"/>
            <a:ext cx="10293002" cy="1276703"/>
            <a:chOff x="0" y="0"/>
            <a:chExt cx="11129835" cy="1702271"/>
          </a:xfrm>
        </p:grpSpPr>
        <p:sp>
          <p:nvSpPr>
            <p:cNvPr id="4" name="Freeform 4"/>
            <p:cNvSpPr/>
            <p:nvPr/>
          </p:nvSpPr>
          <p:spPr>
            <a:xfrm>
              <a:off x="0" y="18029"/>
              <a:ext cx="7345281" cy="1684242"/>
            </a:xfrm>
            <a:custGeom>
              <a:avLst/>
              <a:gdLst/>
              <a:ahLst/>
              <a:cxnLst/>
              <a:rect l="l" t="t" r="r" b="b"/>
              <a:pathLst>
                <a:path w="7345281" h="1684242">
                  <a:moveTo>
                    <a:pt x="0" y="0"/>
                  </a:moveTo>
                  <a:lnTo>
                    <a:pt x="7345281" y="0"/>
                  </a:lnTo>
                  <a:lnTo>
                    <a:pt x="7345281" y="1684243"/>
                  </a:lnTo>
                  <a:lnTo>
                    <a:pt x="0" y="1684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961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7327251" y="0"/>
              <a:ext cx="3802584" cy="1684242"/>
            </a:xfrm>
            <a:custGeom>
              <a:avLst/>
              <a:gdLst/>
              <a:ahLst/>
              <a:cxnLst/>
              <a:rect l="l" t="t" r="r" b="b"/>
              <a:pathLst>
                <a:path w="3802584" h="1684242">
                  <a:moveTo>
                    <a:pt x="0" y="0"/>
                  </a:moveTo>
                  <a:lnTo>
                    <a:pt x="3802584" y="0"/>
                  </a:lnTo>
                  <a:lnTo>
                    <a:pt x="3802584" y="1684242"/>
                  </a:lnTo>
                  <a:lnTo>
                    <a:pt x="0" y="1684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17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28800" y="919565"/>
            <a:ext cx="9759602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cy" sz="4400" b="1" dirty="0">
                <a:latin typeface="Söhne Halbfett" panose="020B0303030202060203" pitchFamily="34" charset="77"/>
              </a:rPr>
              <a:t>Beth rydyn ni wedi'i ddysgu heddiw?</a:t>
            </a:r>
            <a:endParaRPr lang="en-US" sz="44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962400" y="2438400"/>
            <a:ext cx="656788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buAutoNum type="arabicPeriod"/>
            </a:pPr>
            <a:r>
              <a:rPr lang="cy" sz="2400" dirty="0">
                <a:latin typeface="Söhne Leicht" panose="020B0303030202060203" pitchFamily="34" charset="77"/>
              </a:rPr>
              <a:t>Allwch chi esbonio i'ch partner beth yw llygredd aer?</a:t>
            </a:r>
            <a:br>
              <a:rPr lang="cy" sz="2400" dirty="0">
                <a:latin typeface="Söhne Leicht" panose="020B0303030202060203" pitchFamily="34" charset="77"/>
              </a:rPr>
            </a:br>
            <a:endParaRPr lang="en-US" sz="2400" dirty="0">
              <a:latin typeface="Söhne Leicht" panose="020B0303030202060203" pitchFamily="34" charset="77"/>
            </a:endParaRPr>
          </a:p>
          <a:p>
            <a:pPr marL="514350" indent="-514350">
              <a:buAutoNum type="arabicPeriod"/>
            </a:pPr>
            <a:r>
              <a:rPr lang="cy" sz="2400" dirty="0">
                <a:latin typeface="Söhne Leicht" panose="020B0303030202060203" pitchFamily="34" charset="77"/>
              </a:rPr>
              <a:t>Allwch chi gofio dau beth sy'n rhyddhau sylweddau niweidiol i'r awyr?</a:t>
            </a:r>
            <a:br>
              <a:rPr lang="cy" sz="2400" dirty="0">
                <a:latin typeface="Söhne Leicht" panose="020B0303030202060203" pitchFamily="34" charset="77"/>
              </a:rPr>
            </a:br>
            <a:endParaRPr lang="cy" sz="2400" dirty="0">
              <a:latin typeface="Söhne Leicht" panose="020B0303030202060203" pitchFamily="34" charset="77"/>
            </a:endParaRPr>
          </a:p>
          <a:p>
            <a:pPr marL="514350" indent="-514350">
              <a:buAutoNum type="arabicPeriod"/>
            </a:pPr>
            <a:r>
              <a:rPr lang="cy" sz="2400" dirty="0">
                <a:latin typeface="Söhne Leicht" panose="020B0303030202060203" pitchFamily="34" charset="77"/>
              </a:rPr>
              <a:t>Allwch chi esbonio pam mae gan ardaloedd trefol lefelau uwch o lawer o allyriadau nag ardaloedd gwledig?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47477" y="520894"/>
            <a:ext cx="4686523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Yr </a:t>
            </a:r>
            <a:r>
              <a:rPr lang="en-US" sz="44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aer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rydyn</a:t>
            </a:r>
            <a:r>
              <a:rPr lang="en-US" sz="4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ni'n</a:t>
            </a:r>
            <a:r>
              <a:rPr lang="en-US" sz="4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ei</a:t>
            </a:r>
            <a:r>
              <a:rPr lang="en-US" sz="4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anadlu</a:t>
            </a:r>
            <a:endParaRPr lang="en-US" sz="4400" b="1" dirty="0">
              <a:solidFill>
                <a:srgbClr val="F43D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47477" y="2177090"/>
            <a:ext cx="4915123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300" dirty="0">
                <a:solidFill>
                  <a:schemeClr val="bg1"/>
                </a:solidFill>
                <a:latin typeface="Söhne Leicht" panose="020B0303030202060203" pitchFamily="34" charset="77"/>
              </a:rPr>
              <a:t>Pan fyddwn ni’n anadlu aer llygredig, gall effeithio ar ein hiechyd, yn enwedig pobl sydd â phroblemau anadlu neu gyflyrau ysgyfaint, fel asthma.</a:t>
            </a:r>
          </a:p>
          <a:p>
            <a:endParaRPr lang="cy" sz="23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r>
              <a:rPr lang="cy" sz="2300" dirty="0">
                <a:solidFill>
                  <a:schemeClr val="bg1"/>
                </a:solidFill>
                <a:latin typeface="Söhne Leicht" panose="020B0303030202060203" pitchFamily="34" charset="77"/>
              </a:rPr>
              <a:t>Pan fo'n bosibl, dylem geisio osgoi anadlu aer llygredig. Efallai y byddwch chi'n gweld pobl yn gwisgo masgiau mewn dinasoedd prysur, i amddiffyn eu hunain rhag mygdarth y traffig.</a:t>
            </a:r>
            <a:endParaRPr lang="en-US" sz="2300" dirty="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5925965" y="0"/>
            <a:ext cx="6266035" cy="6858000"/>
            <a:chOff x="0" y="0"/>
            <a:chExt cx="1456159" cy="15937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56159" cy="1593725"/>
            </a:xfrm>
            <a:custGeom>
              <a:avLst/>
              <a:gdLst/>
              <a:ahLst/>
              <a:cxnLst/>
              <a:rect l="l" t="t" r="r" b="b"/>
              <a:pathLst>
                <a:path w="1456159" h="1593725">
                  <a:moveTo>
                    <a:pt x="0" y="0"/>
                  </a:moveTo>
                  <a:lnTo>
                    <a:pt x="1456159" y="0"/>
                  </a:lnTo>
                  <a:lnTo>
                    <a:pt x="1456159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42798" t="-6525" r="-320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7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33400" y="533400"/>
            <a:ext cx="43434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4400" b="1" dirty="0">
                <a:latin typeface="Söhne Halbfett" panose="020B0303030202060203" pitchFamily="34" charset="77"/>
              </a:rPr>
              <a:t>Galw am </a:t>
            </a:r>
            <a:r>
              <a:rPr lang="cy" sz="4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aer glanach</a:t>
            </a:r>
            <a:endParaRPr lang="en-US" sz="4400" b="1" dirty="0">
              <a:solidFill>
                <a:srgbClr val="F43D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33400" y="2115383"/>
            <a:ext cx="510540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300" dirty="0">
                <a:latin typeface="Söhne Leicht" panose="020B0303030202060203" pitchFamily="34" charset="77"/>
              </a:rPr>
              <a:t>Heddiw, rydym ni wedi dysgu am lygredd aer a sut mae'n effeithio ar ein hiechyd a'r amgylchedd.</a:t>
            </a:r>
          </a:p>
          <a:p>
            <a:endParaRPr lang="cy" sz="2300" dirty="0">
              <a:latin typeface="Söhne Leicht" panose="020B0303030202060203" pitchFamily="34" charset="77"/>
            </a:endParaRPr>
          </a:p>
          <a:p>
            <a:r>
              <a:rPr lang="cy" sz="2300" dirty="0">
                <a:latin typeface="Söhne Leicht" panose="020B0303030202060203" pitchFamily="34" charset="77"/>
              </a:rPr>
              <a:t>Yn y DU yn unig, mae miloedd o bobl yn ymgyrchu i fynnu newid. Mae Asthma + Lung UK ac elusennau eraill yn galw ar y llywodraeth i osod targedau aer glân i fynd i'r afael â llygredd aer. Trwy godi eu lleisiau, maen nhw'n gobeithio y gallwn ni weithio tuag at ddyfodol gwell, glanach.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925965" y="0"/>
            <a:ext cx="6266035" cy="6858000"/>
            <a:chOff x="0" y="0"/>
            <a:chExt cx="1456159" cy="15937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56159" cy="1593725"/>
            </a:xfrm>
            <a:custGeom>
              <a:avLst/>
              <a:gdLst/>
              <a:ahLst/>
              <a:cxnLst/>
              <a:rect l="l" t="t" r="r" b="b"/>
              <a:pathLst>
                <a:path w="1456159" h="1593725">
                  <a:moveTo>
                    <a:pt x="0" y="0"/>
                  </a:moveTo>
                  <a:lnTo>
                    <a:pt x="1456159" y="0"/>
                  </a:lnTo>
                  <a:lnTo>
                    <a:pt x="1456159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48653" r="-155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104060" y="231281"/>
            <a:ext cx="1856722" cy="1754602"/>
          </a:xfrm>
          <a:custGeom>
            <a:avLst/>
            <a:gdLst/>
            <a:ahLst/>
            <a:cxnLst/>
            <a:rect l="l" t="t" r="r" b="b"/>
            <a:pathLst>
              <a:path w="1856722" h="1754602">
                <a:moveTo>
                  <a:pt x="0" y="0"/>
                </a:moveTo>
                <a:lnTo>
                  <a:pt x="1856722" y="0"/>
                </a:lnTo>
                <a:lnTo>
                  <a:pt x="1856722" y="1754602"/>
                </a:lnTo>
                <a:lnTo>
                  <a:pt x="0" y="1754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082652EC-86EB-7665-2CAE-788111C69166}"/>
              </a:ext>
            </a:extLst>
          </p:cNvPr>
          <p:cNvSpPr txBox="1"/>
          <p:nvPr/>
        </p:nvSpPr>
        <p:spPr>
          <a:xfrm>
            <a:off x="304800" y="5894288"/>
            <a:ext cx="795165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-GB" dirty="0">
                <a:solidFill>
                  <a:schemeClr val="bg1"/>
                </a:solidFill>
                <a:latin typeface="Söhne Leicht" panose="020B0303030202060203" pitchFamily="34" charset="77"/>
              </a:rPr>
              <a:t>Anadlu yw anadlu, anadlu allan. </a:t>
            </a:r>
            <a:r>
              <a:rPr lang="cy-GB" dirty="0">
                <a:solidFill>
                  <a:srgbClr val="F63DB5"/>
                </a:solidFill>
                <a:latin typeface="Söhne Leicht" panose="020B0303030202060203" pitchFamily="34" charset="77"/>
              </a:rPr>
              <a:t>Anadlu yw bywyd. </a:t>
            </a:r>
          </a:p>
          <a:p>
            <a:r>
              <a:rPr lang="cy-GB" dirty="0">
                <a:solidFill>
                  <a:schemeClr val="bg1"/>
                </a:solidFill>
                <a:latin typeface="Söhne Leicht" panose="020B0303030202060203" pitchFamily="34" charset="77"/>
              </a:rPr>
              <a:t>Ni yw elusen iechyd yr ysgyfaint yn y DU, yn ymladd dros eich hawl i anadlu</a:t>
            </a:r>
          </a:p>
        </p:txBody>
      </p:sp>
      <p:pic>
        <p:nvPicPr>
          <p:cNvPr id="10" name="Picture 9" descr="A close-up of white text&#10;&#10;AI-generated content may be incorrect.">
            <a:extLst>
              <a:ext uri="{FF2B5EF4-FFF2-40B4-BE49-F238E27FC236}">
                <a16:creationId xmlns:a16="http://schemas.microsoft.com/office/drawing/2014/main" id="{B4B08487-1896-25C2-0A4D-24652C2F8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50"/>
          <a:stretch>
            <a:fillRect/>
          </a:stretch>
        </p:blipFill>
        <p:spPr>
          <a:xfrm>
            <a:off x="-3" y="1985883"/>
            <a:ext cx="11474449" cy="361589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43855" y="868773"/>
            <a:ext cx="8881145" cy="740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latin typeface="Söhne Halbfett" panose="020B0303030202060203" pitchFamily="34" charset="77"/>
              </a:rPr>
              <a:t>Yn y </a:t>
            </a:r>
            <a:r>
              <a:rPr lang="en-US" sz="4400" b="1" dirty="0" err="1">
                <a:latin typeface="Söhne Halbfett" panose="020B0303030202060203" pitchFamily="34" charset="77"/>
              </a:rPr>
              <a:t>wers</a:t>
            </a:r>
            <a:r>
              <a:rPr lang="en-US" sz="4400" b="1" dirty="0">
                <a:latin typeface="Söhne Halbfett" panose="020B0303030202060203" pitchFamily="34" charset="77"/>
              </a:rPr>
              <a:t> hon, </a:t>
            </a:r>
            <a:r>
              <a:rPr lang="en-US" sz="44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byddwn</a:t>
            </a:r>
            <a:r>
              <a:rPr lang="en-US" sz="4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 </a:t>
            </a:r>
            <a:r>
              <a:rPr lang="en-US" sz="4400" b="1" dirty="0" err="1">
                <a:solidFill>
                  <a:srgbClr val="F43DB5"/>
                </a:solidFill>
                <a:latin typeface="Söhne Halbfett" panose="020B0303030202060203" pitchFamily="34" charset="77"/>
              </a:rPr>
              <a:t>yn</a:t>
            </a:r>
            <a:r>
              <a:rPr lang="en-US" sz="4400" b="1" dirty="0">
                <a:latin typeface="Söhne Halbfett" panose="020B0303030202060203" pitchFamily="34" charset="77"/>
              </a:rPr>
              <a:t>...​</a:t>
            </a:r>
            <a:endParaRPr lang="en-US" sz="44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43854" y="1886381"/>
            <a:ext cx="4537745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cy" sz="2500" dirty="0">
                <a:latin typeface="Söhne Leicht" panose="020B0303030202060203" pitchFamily="34" charset="77"/>
              </a:rPr>
              <a:t>dysgu am beth yw llygredd aer a beth sy'n achosi llygredd aer.</a:t>
            </a:r>
            <a:endParaRPr lang="en-US" sz="2500" dirty="0">
              <a:latin typeface="Söhne Leicht" panose="020B0303030202060203" pitchFamily="34" charset="77"/>
            </a:endParaRPr>
          </a:p>
          <a:p>
            <a:pPr marL="457200" indent="-4572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cy" sz="2500" dirty="0">
                <a:latin typeface="Söhne Leicht" panose="020B0303030202060203" pitchFamily="34" charset="77"/>
              </a:rPr>
              <a:t>darganfod ble mae llygredd aer waethaf.</a:t>
            </a:r>
          </a:p>
          <a:p>
            <a:pPr marL="457200" indent="-4572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cy" sz="2500" dirty="0">
                <a:latin typeface="Söhne Leicht" panose="020B0303030202060203" pitchFamily="34" charset="77"/>
              </a:rPr>
              <a:t>defnyddio mapiau ac allweddi.</a:t>
            </a:r>
            <a:endParaRPr lang="en-GB" sz="2500" dirty="0">
              <a:latin typeface="Söhne Leicht" panose="020B0303030202060203" pitchFamily="34" charset="77"/>
            </a:endParaRPr>
          </a:p>
          <a:p>
            <a:pPr marL="457200" indent="-457200">
              <a:buClr>
                <a:srgbClr val="F43DB5"/>
              </a:buClr>
              <a:buFont typeface="Arial" panose="020B0604020202020204" pitchFamily="34" charset="0"/>
              <a:buChar char="•"/>
            </a:pPr>
            <a:r>
              <a:rPr lang="cy" sz="2500" dirty="0">
                <a:latin typeface="Söhne Leicht" panose="020B0303030202060203" pitchFamily="34" charset="77"/>
              </a:rPr>
              <a:t>defnyddio geirfa arbennig.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477EE5C-83D9-21C8-6B80-12CCDFFB4027}"/>
              </a:ext>
            </a:extLst>
          </p:cNvPr>
          <p:cNvSpPr/>
          <p:nvPr/>
        </p:nvSpPr>
        <p:spPr>
          <a:xfrm>
            <a:off x="6543972" y="2368306"/>
            <a:ext cx="2828627" cy="572189"/>
          </a:xfrm>
          <a:custGeom>
            <a:avLst/>
            <a:gdLst/>
            <a:ahLst/>
            <a:cxnLst/>
            <a:rect l="l" t="t" r="r" b="b"/>
            <a:pathLst>
              <a:path w="2191153" h="572189">
                <a:moveTo>
                  <a:pt x="0" y="0"/>
                </a:moveTo>
                <a:lnTo>
                  <a:pt x="2191154" y="0"/>
                </a:lnTo>
                <a:lnTo>
                  <a:pt x="2191154" y="572189"/>
                </a:lnTo>
                <a:lnTo>
                  <a:pt x="0" y="572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160" b="-1778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F2C79222-8599-CA0E-73AE-AC3FE514EFF0}"/>
              </a:ext>
            </a:extLst>
          </p:cNvPr>
          <p:cNvSpPr/>
          <p:nvPr/>
        </p:nvSpPr>
        <p:spPr>
          <a:xfrm rot="-10800000">
            <a:off x="9651146" y="1447800"/>
            <a:ext cx="2540851" cy="2413201"/>
          </a:xfrm>
          <a:custGeom>
            <a:avLst/>
            <a:gdLst/>
            <a:ahLst/>
            <a:cxnLst/>
            <a:rect l="l" t="t" r="r" b="b"/>
            <a:pathLst>
              <a:path w="2540851" h="2413201">
                <a:moveTo>
                  <a:pt x="0" y="0"/>
                </a:moveTo>
                <a:lnTo>
                  <a:pt x="2540851" y="0"/>
                </a:lnTo>
                <a:lnTo>
                  <a:pt x="2540851" y="2413201"/>
                </a:lnTo>
                <a:lnTo>
                  <a:pt x="0" y="2413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382" t="-18411" b="-215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14DA9AEB-1B3C-69A8-802F-7BB44A8DC3F6}"/>
              </a:ext>
            </a:extLst>
          </p:cNvPr>
          <p:cNvSpPr txBox="1"/>
          <p:nvPr/>
        </p:nvSpPr>
        <p:spPr>
          <a:xfrm>
            <a:off x="6543973" y="2406789"/>
            <a:ext cx="2784581" cy="407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GB" sz="2500" b="1" dirty="0" err="1">
                <a:latin typeface="Söhne Halbfett" panose="020B0303030202060203" pitchFamily="34" charset="77"/>
              </a:rPr>
              <a:t>Geiriau</a:t>
            </a:r>
            <a:r>
              <a:rPr lang="en-GB" sz="2500" b="1" dirty="0">
                <a:latin typeface="Söhne Halbfett" panose="020B0303030202060203" pitchFamily="34" charset="77"/>
              </a:rPr>
              <a:t> </a:t>
            </a:r>
            <a:r>
              <a:rPr lang="en-GB" sz="2500" b="1" dirty="0" err="1">
                <a:latin typeface="Söhne Halbfett" panose="020B0303030202060203" pitchFamily="34" charset="77"/>
              </a:rPr>
              <a:t>allweddol</a:t>
            </a:r>
            <a:endParaRPr lang="en-US" sz="25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6BDE34E7-D8B6-1FE5-267E-8B566D3F7BCD}"/>
              </a:ext>
            </a:extLst>
          </p:cNvPr>
          <p:cNvSpPr txBox="1"/>
          <p:nvPr/>
        </p:nvSpPr>
        <p:spPr>
          <a:xfrm>
            <a:off x="6705600" y="3202781"/>
            <a:ext cx="4537745" cy="3693319"/>
          </a:xfrm>
          <a:prstGeom prst="rect">
            <a:avLst/>
          </a:prstGeom>
        </p:spPr>
        <p:txBody>
          <a:bodyPr wrap="square" lIns="0" tIns="0" rIns="0" bIns="0" numCol="2" rtlCol="0" anchor="t">
            <a:spAutoFit/>
          </a:bodyPr>
          <a:lstStyle/>
          <a:p>
            <a:r>
              <a:rPr lang="cy" sz="2100" b="1" dirty="0">
                <a:latin typeface="Söhne Halbfett" panose="020B0303030202060203" pitchFamily="34" charset="77"/>
                <a:ea typeface="+mn-lt"/>
                <a:cs typeface="+mn-lt"/>
              </a:rPr>
              <a:t>llygredd aer</a:t>
            </a:r>
          </a:p>
          <a:p>
            <a:r>
              <a:rPr lang="cy" sz="2100" b="1" dirty="0">
                <a:latin typeface="Söhne Halbfett" panose="020B0303030202060203" pitchFamily="34" charset="77"/>
                <a:ea typeface="+mn-lt"/>
                <a:cs typeface="+mn-lt"/>
              </a:rPr>
              <a:t>llygryddion</a:t>
            </a:r>
          </a:p>
          <a:p>
            <a:r>
              <a:rPr lang="cy" sz="2100" b="1" dirty="0">
                <a:latin typeface="Söhne Halbfett" panose="020B0303030202060203" pitchFamily="34" charset="77"/>
                <a:ea typeface="+mn-lt"/>
                <a:cs typeface="+mn-lt"/>
              </a:rPr>
              <a:t>ansawdd aer</a:t>
            </a:r>
          </a:p>
          <a:p>
            <a:r>
              <a:rPr lang="cy" sz="2100" b="1" dirty="0">
                <a:latin typeface="Söhne Halbfett" panose="020B0303030202060203" pitchFamily="34" charset="77"/>
                <a:ea typeface="+mn-lt"/>
                <a:cs typeface="+mn-lt"/>
              </a:rPr>
              <a:t>allyriadau</a:t>
            </a:r>
          </a:p>
          <a:p>
            <a:r>
              <a:rPr lang="cy" sz="2100" b="1" dirty="0">
                <a:latin typeface="Söhne Halbfett" panose="020B0303030202060203" pitchFamily="34" charset="77"/>
                <a:ea typeface="+mn-lt"/>
                <a:cs typeface="+mn-lt"/>
              </a:rPr>
              <a:t>ocsigen</a:t>
            </a:r>
          </a:p>
          <a:p>
            <a:r>
              <a:rPr lang="cy" sz="2100" b="1" dirty="0">
                <a:latin typeface="Söhne Halbfett" panose="020B0303030202060203" pitchFamily="34" charset="77"/>
                <a:ea typeface="+mn-lt"/>
                <a:cs typeface="+mn-lt"/>
              </a:rPr>
              <a:t>carbon deuocsid</a:t>
            </a:r>
          </a:p>
          <a:p>
            <a:r>
              <a:rPr lang="cy" sz="2100" b="1" dirty="0">
                <a:latin typeface="Söhne Halbfett" panose="020B0303030202060203" pitchFamily="34" charset="77"/>
              </a:rPr>
              <a:t>plwm</a:t>
            </a:r>
            <a:endParaRPr lang="en-GB" sz="2100" b="1" dirty="0">
              <a:latin typeface="Söhne Halbfett" panose="020B0303030202060203" pitchFamily="34" charset="77"/>
            </a:endParaRPr>
          </a:p>
          <a:p>
            <a:r>
              <a:rPr lang="cy" sz="2100" b="1" dirty="0">
                <a:latin typeface="Söhne Halbfett" panose="020B0303030202060203" pitchFamily="34" charset="77"/>
              </a:rPr>
              <a:t>methan</a:t>
            </a:r>
          </a:p>
          <a:p>
            <a:r>
              <a:rPr lang="cy" sz="2100" b="1" dirty="0">
                <a:latin typeface="Söhne Halbfett" panose="020B0303030202060203" pitchFamily="34" charset="77"/>
              </a:rPr>
              <a:t>sylweddau niweidiol</a:t>
            </a:r>
          </a:p>
          <a:p>
            <a:endParaRPr lang="cy" sz="2100" b="1" dirty="0">
              <a:latin typeface="Söhne Halbfett" panose="020B0303030202060203" pitchFamily="34" charset="77"/>
            </a:endParaRPr>
          </a:p>
          <a:p>
            <a:r>
              <a:rPr lang="en-GB" sz="2100" b="1" dirty="0">
                <a:latin typeface="Söhne Halbfett" panose="020B0303030202060203" pitchFamily="34" charset="77"/>
              </a:rPr>
              <a:t>O</a:t>
            </a:r>
            <a:r>
              <a:rPr lang="cy" sz="2100" b="1" dirty="0">
                <a:latin typeface="Söhne Halbfett" panose="020B0303030202060203" pitchFamily="34" charset="77"/>
              </a:rPr>
              <a:t>sôn</a:t>
            </a:r>
          </a:p>
          <a:p>
            <a:r>
              <a:rPr lang="cy" sz="2100" b="1" dirty="0">
                <a:latin typeface="Söhne Halbfett" panose="020B0303030202060203" pitchFamily="34" charset="77"/>
              </a:rPr>
              <a:t>trafnidiaeth</a:t>
            </a:r>
          </a:p>
          <a:p>
            <a:r>
              <a:rPr lang="cy" sz="2100" b="1" dirty="0">
                <a:latin typeface="Söhne Halbfett" panose="020B0303030202060203" pitchFamily="34" charset="77"/>
              </a:rPr>
              <a:t>gweithgynhyrchu</a:t>
            </a:r>
          </a:p>
          <a:p>
            <a:r>
              <a:rPr lang="cy" sz="2100" b="1" dirty="0">
                <a:latin typeface="Söhne Halbfett" panose="020B0303030202060203" pitchFamily="34" charset="77"/>
              </a:rPr>
              <a:t>tanwyddau ffosil</a:t>
            </a:r>
          </a:p>
          <a:p>
            <a:r>
              <a:rPr lang="cy" sz="2100" b="1" dirty="0">
                <a:latin typeface="Söhne Halbfett" panose="020B0303030202060203" pitchFamily="34" charset="77"/>
              </a:rPr>
              <a:t>diwydiannol</a:t>
            </a:r>
          </a:p>
          <a:p>
            <a:r>
              <a:rPr lang="cy" sz="2100" b="1" dirty="0">
                <a:latin typeface="Söhne Halbfett" panose="020B0303030202060203" pitchFamily="34" charset="77"/>
              </a:rPr>
              <a:t>amaethyddiaeth a ffermio</a:t>
            </a:r>
          </a:p>
          <a:p>
            <a:r>
              <a:rPr lang="cy" sz="2100" b="1" dirty="0">
                <a:latin typeface="Söhne Halbfett" panose="020B0303030202060203" pitchFamily="34" charset="77"/>
              </a:rPr>
              <a:t>trefol</a:t>
            </a:r>
          </a:p>
          <a:p>
            <a:r>
              <a:rPr lang="cy" sz="2100" b="1" dirty="0">
                <a:latin typeface="Söhne Halbfett" panose="020B0303030202060203" pitchFamily="34" charset="77"/>
              </a:rPr>
              <a:t>gwledig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6956" y="476143"/>
            <a:ext cx="526382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Beth yw </a:t>
            </a:r>
            <a:r>
              <a:rPr lang="cy" sz="4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llygredd aer</a:t>
            </a:r>
            <a:r>
              <a:rPr lang="cy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?</a:t>
            </a:r>
            <a:endParaRPr lang="en-US" sz="4400" b="1" dirty="0">
              <a:solidFill>
                <a:schemeClr val="bg1"/>
              </a:solidFill>
              <a:latin typeface="Söhne Halbfett" panose="020B0303030202060203" pitchFamily="34" charset="77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16956" y="2028151"/>
            <a:ext cx="517424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000" dirty="0">
                <a:solidFill>
                  <a:schemeClr val="bg1"/>
                </a:solidFill>
                <a:latin typeface="Söhne Leicht" panose="020B0303030202060203" pitchFamily="34" charset="77"/>
              </a:rPr>
              <a:t>Ydych chi wedi clywed y term </a:t>
            </a:r>
            <a:r>
              <a:rPr lang="cy" sz="20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llygredd aer</a:t>
            </a:r>
            <a:r>
              <a:rPr lang="cy" sz="2000" dirty="0">
                <a:solidFill>
                  <a:schemeClr val="bg1"/>
                </a:solidFill>
                <a:latin typeface="Söhne Leicht" panose="020B0303030202060203" pitchFamily="34" charset="77"/>
              </a:rPr>
              <a:t> o’r blaen?</a:t>
            </a:r>
          </a:p>
          <a:p>
            <a:endParaRPr lang="cy" sz="20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r>
              <a:rPr lang="cy" sz="2000" dirty="0">
                <a:solidFill>
                  <a:schemeClr val="bg1"/>
                </a:solidFill>
                <a:latin typeface="Söhne Leicht" panose="020B0303030202060203" pitchFamily="34" charset="77"/>
              </a:rPr>
              <a:t>Ydych chi'n gwybod beth mae'n ei olygu?</a:t>
            </a:r>
            <a:endParaRPr lang="en-US" sz="2000" dirty="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16956" y="3598744"/>
            <a:ext cx="5263821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000" dirty="0">
                <a:solidFill>
                  <a:schemeClr val="bg1"/>
                </a:solidFill>
                <a:latin typeface="Söhne Leicht" panose="020B0303030202060203" pitchFamily="34" charset="77"/>
              </a:rPr>
              <a:t>Mae llygredd aer yn golygu aer sy'n cynnwys sylweddau a allai fod yn niweidiol i bobl, anifeiliaid a phlanhigion.</a:t>
            </a:r>
          </a:p>
          <a:p>
            <a:endParaRPr lang="cy" sz="20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r>
              <a:rPr lang="cy" sz="2000" dirty="0">
                <a:solidFill>
                  <a:schemeClr val="bg1"/>
                </a:solidFill>
                <a:latin typeface="Söhne Leicht" panose="020B0303030202060203" pitchFamily="34" charset="77"/>
              </a:rPr>
              <a:t>Mae sylweddau niweidiol yn cynnwys nwyon, cemegau a gronynnau. Gall y rhain ddod o ffynonellau naturiol (fel llosgfynyddoedd neu danau gwyllt) neu gallant ddod o ffynonellau a wnaed gan bobl (fel ceir a ffatrïoedd).</a:t>
            </a:r>
            <a:endParaRPr lang="en-US" sz="2000" dirty="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301957" y="0"/>
            <a:ext cx="5890043" cy="6858000"/>
          </a:xfrm>
          <a:custGeom>
            <a:avLst/>
            <a:gdLst/>
            <a:ahLst/>
            <a:cxnLst/>
            <a:rect l="l" t="t" r="r" b="b"/>
            <a:pathLst>
              <a:path w="5890043" h="6858000">
                <a:moveTo>
                  <a:pt x="0" y="0"/>
                </a:moveTo>
                <a:lnTo>
                  <a:pt x="5890043" y="0"/>
                </a:lnTo>
                <a:lnTo>
                  <a:pt x="589004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490" t="-15687" r="-55033" b="-1669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A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A06CCD3B-60DE-D8D9-05E0-7E5693C234BD}"/>
              </a:ext>
            </a:extLst>
          </p:cNvPr>
          <p:cNvSpPr/>
          <p:nvPr/>
        </p:nvSpPr>
        <p:spPr>
          <a:xfrm>
            <a:off x="8449111" y="745150"/>
            <a:ext cx="3476738" cy="2603703"/>
          </a:xfrm>
          <a:custGeom>
            <a:avLst/>
            <a:gdLst>
              <a:gd name="connsiteX0" fmla="*/ 6072599 w 6072598"/>
              <a:gd name="connsiteY0" fmla="*/ 2516806 h 4452462"/>
              <a:gd name="connsiteX1" fmla="*/ 5614700 w 6072598"/>
              <a:gd name="connsiteY1" fmla="*/ 3716258 h 4452462"/>
              <a:gd name="connsiteX2" fmla="*/ 5018944 w 6072598"/>
              <a:gd name="connsiteY2" fmla="*/ 4225591 h 4452462"/>
              <a:gd name="connsiteX3" fmla="*/ 3898487 w 6072598"/>
              <a:gd name="connsiteY3" fmla="*/ 4377420 h 4452462"/>
              <a:gd name="connsiteX4" fmla="*/ 3497483 w 6072598"/>
              <a:gd name="connsiteY4" fmla="*/ 4126150 h 4452462"/>
              <a:gd name="connsiteX5" fmla="*/ 2644742 w 6072598"/>
              <a:gd name="connsiteY5" fmla="*/ 3920855 h 4452462"/>
              <a:gd name="connsiteX6" fmla="*/ 1512536 w 6072598"/>
              <a:gd name="connsiteY6" fmla="*/ 4245784 h 4452462"/>
              <a:gd name="connsiteX7" fmla="*/ 574516 w 6072598"/>
              <a:gd name="connsiteY7" fmla="*/ 4381484 h 4452462"/>
              <a:gd name="connsiteX8" fmla="*/ 74261 w 6072598"/>
              <a:gd name="connsiteY8" fmla="*/ 3926697 h 4452462"/>
              <a:gd name="connsiteX9" fmla="*/ 123285 w 6072598"/>
              <a:gd name="connsiteY9" fmla="*/ 2899838 h 4452462"/>
              <a:gd name="connsiteX10" fmla="*/ 223486 w 6072598"/>
              <a:gd name="connsiteY10" fmla="*/ 1778936 h 4452462"/>
              <a:gd name="connsiteX11" fmla="*/ 428909 w 6072598"/>
              <a:gd name="connsiteY11" fmla="*/ 1081262 h 4452462"/>
              <a:gd name="connsiteX12" fmla="*/ 1374678 w 6072598"/>
              <a:gd name="connsiteY12" fmla="*/ 888094 h 4452462"/>
              <a:gd name="connsiteX13" fmla="*/ 2422174 w 6072598"/>
              <a:gd name="connsiteY13" fmla="*/ 861107 h 4452462"/>
              <a:gd name="connsiteX14" fmla="*/ 2798095 w 6072598"/>
              <a:gd name="connsiteY14" fmla="*/ 581834 h 4452462"/>
              <a:gd name="connsiteX15" fmla="*/ 3951127 w 6072598"/>
              <a:gd name="connsiteY15" fmla="*/ 9953 h 4452462"/>
              <a:gd name="connsiteX16" fmla="*/ 4593494 w 6072598"/>
              <a:gd name="connsiteY16" fmla="*/ 363521 h 4452462"/>
              <a:gd name="connsiteX17" fmla="*/ 4907374 w 6072598"/>
              <a:gd name="connsiteY17" fmla="*/ 1129585 h 4452462"/>
              <a:gd name="connsiteX18" fmla="*/ 5409849 w 6072598"/>
              <a:gd name="connsiteY18" fmla="*/ 1630854 h 4452462"/>
              <a:gd name="connsiteX19" fmla="*/ 5921660 w 6072598"/>
              <a:gd name="connsiteY19" fmla="*/ 2000932 h 4452462"/>
              <a:gd name="connsiteX20" fmla="*/ 6072599 w 6072598"/>
              <a:gd name="connsiteY20" fmla="*/ 2516806 h 445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72598" h="4452462">
                <a:moveTo>
                  <a:pt x="6072599" y="2516806"/>
                </a:moveTo>
                <a:cubicBezTo>
                  <a:pt x="6049422" y="2986770"/>
                  <a:pt x="5884893" y="3371516"/>
                  <a:pt x="5614700" y="3716258"/>
                </a:cubicBezTo>
                <a:cubicBezTo>
                  <a:pt x="5449791" y="3926633"/>
                  <a:pt x="5254401" y="4106275"/>
                  <a:pt x="5018944" y="4225591"/>
                </a:cubicBezTo>
                <a:cubicBezTo>
                  <a:pt x="4666773" y="4404026"/>
                  <a:pt x="4296377" y="4545123"/>
                  <a:pt x="3898487" y="4377420"/>
                </a:cubicBezTo>
                <a:cubicBezTo>
                  <a:pt x="3754976" y="4316904"/>
                  <a:pt x="3626071" y="4217654"/>
                  <a:pt x="3497483" y="4126150"/>
                </a:cubicBezTo>
                <a:cubicBezTo>
                  <a:pt x="3239293" y="3942508"/>
                  <a:pt x="2952717" y="3897360"/>
                  <a:pt x="2644742" y="3920855"/>
                </a:cubicBezTo>
                <a:cubicBezTo>
                  <a:pt x="2244121" y="3951462"/>
                  <a:pt x="1885092" y="4119991"/>
                  <a:pt x="1512536" y="4245784"/>
                </a:cubicBezTo>
                <a:cubicBezTo>
                  <a:pt x="1209070" y="4348210"/>
                  <a:pt x="898428" y="4415393"/>
                  <a:pt x="574516" y="4381484"/>
                </a:cubicBezTo>
                <a:cubicBezTo>
                  <a:pt x="397922" y="4363005"/>
                  <a:pt x="149255" y="4105894"/>
                  <a:pt x="74261" y="3926697"/>
                </a:cubicBezTo>
                <a:cubicBezTo>
                  <a:pt x="-74455" y="3571160"/>
                  <a:pt x="31017" y="3237595"/>
                  <a:pt x="123285" y="2899838"/>
                </a:cubicBezTo>
                <a:cubicBezTo>
                  <a:pt x="223806" y="2531856"/>
                  <a:pt x="285399" y="2163048"/>
                  <a:pt x="223486" y="1778936"/>
                </a:cubicBezTo>
                <a:cubicBezTo>
                  <a:pt x="181514" y="1518586"/>
                  <a:pt x="216947" y="1265539"/>
                  <a:pt x="428909" y="1081262"/>
                </a:cubicBezTo>
                <a:cubicBezTo>
                  <a:pt x="704499" y="841740"/>
                  <a:pt x="1031589" y="800528"/>
                  <a:pt x="1374678" y="888094"/>
                </a:cubicBezTo>
                <a:cubicBezTo>
                  <a:pt x="1728184" y="978265"/>
                  <a:pt x="2072798" y="994711"/>
                  <a:pt x="2422174" y="861107"/>
                </a:cubicBezTo>
                <a:cubicBezTo>
                  <a:pt x="2578702" y="801227"/>
                  <a:pt x="2686080" y="689975"/>
                  <a:pt x="2798095" y="581834"/>
                </a:cubicBezTo>
                <a:cubicBezTo>
                  <a:pt x="3122961" y="268144"/>
                  <a:pt x="3522756" y="106283"/>
                  <a:pt x="3951127" y="9953"/>
                </a:cubicBezTo>
                <a:cubicBezTo>
                  <a:pt x="4169949" y="-39260"/>
                  <a:pt x="4470049" y="96440"/>
                  <a:pt x="4593494" y="363521"/>
                </a:cubicBezTo>
                <a:cubicBezTo>
                  <a:pt x="4709509" y="614600"/>
                  <a:pt x="4764245" y="887841"/>
                  <a:pt x="4907374" y="1129585"/>
                </a:cubicBezTo>
                <a:cubicBezTo>
                  <a:pt x="5034628" y="1344533"/>
                  <a:pt x="5214461" y="1489567"/>
                  <a:pt x="5409849" y="1630854"/>
                </a:cubicBezTo>
                <a:cubicBezTo>
                  <a:pt x="5580029" y="1753917"/>
                  <a:pt x="5791802" y="1814115"/>
                  <a:pt x="5921660" y="2000932"/>
                </a:cubicBezTo>
                <a:cubicBezTo>
                  <a:pt x="6038437" y="2169017"/>
                  <a:pt x="6044787" y="2357231"/>
                  <a:pt x="6072599" y="2516806"/>
                </a:cubicBezTo>
                <a:close/>
              </a:path>
            </a:pathLst>
          </a:custGeom>
          <a:solidFill>
            <a:srgbClr val="E6DCD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381000" y="349780"/>
            <a:ext cx="7057007" cy="672040"/>
            <a:chOff x="0" y="0"/>
            <a:chExt cx="8834825" cy="896054"/>
          </a:xfrm>
        </p:grpSpPr>
        <p:sp>
          <p:nvSpPr>
            <p:cNvPr id="3" name="Freeform 3"/>
            <p:cNvSpPr/>
            <p:nvPr/>
          </p:nvSpPr>
          <p:spPr>
            <a:xfrm>
              <a:off x="0" y="9490"/>
              <a:ext cx="5830659" cy="886563"/>
            </a:xfrm>
            <a:custGeom>
              <a:avLst/>
              <a:gdLst/>
              <a:ahLst/>
              <a:cxnLst/>
              <a:rect l="l" t="t" r="r" b="b"/>
              <a:pathLst>
                <a:path w="5830659" h="886563">
                  <a:moveTo>
                    <a:pt x="0" y="0"/>
                  </a:moveTo>
                  <a:lnTo>
                    <a:pt x="5830659" y="0"/>
                  </a:lnTo>
                  <a:lnTo>
                    <a:pt x="5830659" y="886564"/>
                  </a:lnTo>
                  <a:lnTo>
                    <a:pt x="0" y="886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5400" r="-9614" b="-25400"/>
              </a:stretch>
            </a:blipFill>
          </p:spPr>
          <p:txBody>
            <a:bodyPr/>
            <a:lstStyle/>
            <a:p>
              <a:endParaRPr lang="en-US" b="1">
                <a:latin typeface="Söhne Halbfett" panose="020B0303030202060203" pitchFamily="34" charset="77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5816347" y="0"/>
              <a:ext cx="3018478" cy="886563"/>
            </a:xfrm>
            <a:custGeom>
              <a:avLst/>
              <a:gdLst/>
              <a:ahLst/>
              <a:cxnLst/>
              <a:rect l="l" t="t" r="r" b="b"/>
              <a:pathLst>
                <a:path w="3018478" h="886563">
                  <a:moveTo>
                    <a:pt x="0" y="0"/>
                  </a:moveTo>
                  <a:lnTo>
                    <a:pt x="3018478" y="0"/>
                  </a:lnTo>
                  <a:lnTo>
                    <a:pt x="3018478" y="886563"/>
                  </a:lnTo>
                  <a:lnTo>
                    <a:pt x="0" y="88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1737" t="-25400" b="-25400"/>
              </a:stretch>
            </a:blipFill>
          </p:spPr>
          <p:txBody>
            <a:bodyPr/>
            <a:lstStyle/>
            <a:p>
              <a:endParaRPr lang="en-US" b="1">
                <a:latin typeface="Söhne Halbfett" panose="020B0303030202060203" pitchFamily="34" charset="77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534542" y="1722382"/>
            <a:ext cx="2659460" cy="1658536"/>
          </a:xfrm>
          <a:custGeom>
            <a:avLst/>
            <a:gdLst/>
            <a:ahLst/>
            <a:cxnLst/>
            <a:rect l="l" t="t" r="r" b="b"/>
            <a:pathLst>
              <a:path w="2659460" h="1658536">
                <a:moveTo>
                  <a:pt x="0" y="0"/>
                </a:moveTo>
                <a:lnTo>
                  <a:pt x="2659460" y="0"/>
                </a:lnTo>
                <a:lnTo>
                  <a:pt x="2659460" y="1658536"/>
                </a:lnTo>
                <a:lnTo>
                  <a:pt x="0" y="16585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16066" y="4081479"/>
            <a:ext cx="3999620" cy="2908815"/>
          </a:xfrm>
          <a:custGeom>
            <a:avLst/>
            <a:gdLst/>
            <a:ahLst/>
            <a:cxnLst/>
            <a:rect l="l" t="t" r="r" b="b"/>
            <a:pathLst>
              <a:path w="3999620" h="2908815">
                <a:moveTo>
                  <a:pt x="0" y="0"/>
                </a:moveTo>
                <a:lnTo>
                  <a:pt x="3999620" y="0"/>
                </a:lnTo>
                <a:lnTo>
                  <a:pt x="3999620" y="2908815"/>
                </a:lnTo>
                <a:lnTo>
                  <a:pt x="0" y="29088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501380">
            <a:off x="-366082" y="2681250"/>
            <a:ext cx="3801249" cy="2294572"/>
          </a:xfrm>
          <a:custGeom>
            <a:avLst/>
            <a:gdLst/>
            <a:ahLst/>
            <a:cxnLst/>
            <a:rect l="l" t="t" r="r" b="b"/>
            <a:pathLst>
              <a:path w="3801249" h="2294572">
                <a:moveTo>
                  <a:pt x="0" y="0"/>
                </a:moveTo>
                <a:lnTo>
                  <a:pt x="3801249" y="0"/>
                </a:lnTo>
                <a:lnTo>
                  <a:pt x="3801249" y="2294572"/>
                </a:lnTo>
                <a:lnTo>
                  <a:pt x="0" y="22945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16664" y="339013"/>
            <a:ext cx="6821343" cy="582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13"/>
              </a:lnSpc>
            </a:pPr>
            <a:r>
              <a:rPr lang="cy" sz="3600" b="1" dirty="0">
                <a:latin typeface="Söhne Halbfett" panose="020B0303030202060203" pitchFamily="34" charset="77"/>
              </a:rPr>
              <a:t>Gwahanol fathau o lygredd aer</a:t>
            </a:r>
            <a:endParaRPr lang="en-US" sz="358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09600" y="1219200"/>
            <a:ext cx="399961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000" b="1" dirty="0">
                <a:latin typeface="Söhne Halbfett" panose="020B0303030202060203" pitchFamily="34" charset="77"/>
              </a:rPr>
              <a:t>Gadewch i ni chwarae gêm baru!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5736" y="3802881"/>
            <a:ext cx="1949346" cy="291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000000"/>
                </a:solidFill>
                <a:latin typeface="Söhne 2"/>
              </a:rPr>
              <a:t>Carbon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deuocsid</a:t>
            </a:r>
            <a:endParaRPr lang="en-US" sz="1799" dirty="0">
              <a:solidFill>
                <a:srgbClr val="000000"/>
              </a:solidFill>
              <a:latin typeface="Söhne 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154725" y="5229181"/>
            <a:ext cx="1775121" cy="291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cy" dirty="0">
                <a:latin typeface="Söhne Leicht" panose="020B0303030202060203" pitchFamily="34" charset="77"/>
              </a:rPr>
              <a:t>Sylffwr deuocsid</a:t>
            </a:r>
            <a:endParaRPr lang="en-US" sz="1799" dirty="0">
              <a:solidFill>
                <a:srgbClr val="000000"/>
              </a:solidFill>
              <a:latin typeface="Söhne Leicht" panose="020B0303030202060203" pitchFamily="34" charset="77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055151" y="1694291"/>
            <a:ext cx="2350289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cy-GB" sz="1799" dirty="0">
                <a:solidFill>
                  <a:srgbClr val="000000"/>
                </a:solidFill>
                <a:latin typeface="Söhne 2"/>
              </a:rPr>
              <a:t>Nwy tŷ gwydr naturiol, un rhan o garbon a dwy ran o ocsigen.</a:t>
            </a:r>
            <a:endParaRPr lang="en-US" sz="1799" dirty="0">
              <a:solidFill>
                <a:srgbClr val="000000"/>
              </a:solidFill>
              <a:latin typeface="Söhne 2"/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2C58B0AD-7B75-AF5C-677C-90A7105FCB68}"/>
              </a:ext>
            </a:extLst>
          </p:cNvPr>
          <p:cNvSpPr txBox="1"/>
          <p:nvPr/>
        </p:nvSpPr>
        <p:spPr>
          <a:xfrm>
            <a:off x="1958205" y="2406001"/>
            <a:ext cx="1971642" cy="291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000000"/>
                </a:solidFill>
                <a:latin typeface="Söhne 2"/>
              </a:rPr>
              <a:t>Nitrogen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deuocsid</a:t>
            </a:r>
            <a:endParaRPr lang="en-US" sz="1799" dirty="0">
              <a:solidFill>
                <a:srgbClr val="000000"/>
              </a:solidFill>
              <a:latin typeface="Söhne 2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8A2961D2-B8E8-CC43-5800-C7516BB12F3C}"/>
              </a:ext>
            </a:extLst>
          </p:cNvPr>
          <p:cNvSpPr/>
          <p:nvPr/>
        </p:nvSpPr>
        <p:spPr>
          <a:xfrm>
            <a:off x="8289242" y="4170406"/>
            <a:ext cx="3674157" cy="2414560"/>
          </a:xfrm>
          <a:custGeom>
            <a:avLst/>
            <a:gdLst>
              <a:gd name="connsiteX0" fmla="*/ 3393 w 5354363"/>
              <a:gd name="connsiteY0" fmla="*/ 2649279 h 3836021"/>
              <a:gd name="connsiteX1" fmla="*/ 403697 w 5354363"/>
              <a:gd name="connsiteY1" fmla="*/ 1238182 h 3836021"/>
              <a:gd name="connsiteX2" fmla="*/ 1172174 w 5354363"/>
              <a:gd name="connsiteY2" fmla="*/ 529522 h 3836021"/>
              <a:gd name="connsiteX3" fmla="*/ 1956210 w 5354363"/>
              <a:gd name="connsiteY3" fmla="*/ 183447 h 3836021"/>
              <a:gd name="connsiteX4" fmla="*/ 2729831 w 5354363"/>
              <a:gd name="connsiteY4" fmla="*/ 30983 h 3836021"/>
              <a:gd name="connsiteX5" fmla="*/ 3780310 w 5354363"/>
              <a:gd name="connsiteY5" fmla="*/ 64130 h 3836021"/>
              <a:gd name="connsiteX6" fmla="*/ 4449348 w 5354363"/>
              <a:gd name="connsiteY6" fmla="*/ 373375 h 3836021"/>
              <a:gd name="connsiteX7" fmla="*/ 5005925 w 5354363"/>
              <a:gd name="connsiteY7" fmla="*/ 937001 h 3836021"/>
              <a:gd name="connsiteX8" fmla="*/ 5330472 w 5354363"/>
              <a:gd name="connsiteY8" fmla="*/ 1785996 h 3836021"/>
              <a:gd name="connsiteX9" fmla="*/ 5265955 w 5354363"/>
              <a:gd name="connsiteY9" fmla="*/ 2642040 h 3836021"/>
              <a:gd name="connsiteX10" fmla="*/ 4784118 w 5354363"/>
              <a:gd name="connsiteY10" fmla="*/ 3488876 h 3836021"/>
              <a:gd name="connsiteX11" fmla="*/ 3803043 w 5354363"/>
              <a:gd name="connsiteY11" fmla="*/ 3732145 h 3836021"/>
              <a:gd name="connsiteX12" fmla="*/ 3105687 w 5354363"/>
              <a:gd name="connsiteY12" fmla="*/ 3429250 h 3836021"/>
              <a:gd name="connsiteX13" fmla="*/ 2451637 w 5354363"/>
              <a:gd name="connsiteY13" fmla="*/ 3189601 h 3836021"/>
              <a:gd name="connsiteX14" fmla="*/ 1837082 w 5354363"/>
              <a:gd name="connsiteY14" fmla="*/ 3444235 h 3836021"/>
              <a:gd name="connsiteX15" fmla="*/ 1369533 w 5354363"/>
              <a:gd name="connsiteY15" fmla="*/ 3783198 h 3836021"/>
              <a:gd name="connsiteX16" fmla="*/ 788126 w 5354363"/>
              <a:gd name="connsiteY16" fmla="*/ 3745352 h 3836021"/>
              <a:gd name="connsiteX17" fmla="*/ 173320 w 5354363"/>
              <a:gd name="connsiteY17" fmla="*/ 3225288 h 3836021"/>
              <a:gd name="connsiteX18" fmla="*/ 3393 w 5354363"/>
              <a:gd name="connsiteY18" fmla="*/ 2649279 h 383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54363" h="3836021">
                <a:moveTo>
                  <a:pt x="3393" y="2649279"/>
                </a:moveTo>
                <a:cubicBezTo>
                  <a:pt x="10633" y="2080446"/>
                  <a:pt x="131155" y="1633596"/>
                  <a:pt x="403697" y="1238182"/>
                </a:cubicBezTo>
                <a:cubicBezTo>
                  <a:pt x="604993" y="946209"/>
                  <a:pt x="870422" y="719006"/>
                  <a:pt x="1172174" y="529522"/>
                </a:cubicBezTo>
                <a:cubicBezTo>
                  <a:pt x="1418237" y="374963"/>
                  <a:pt x="1683287" y="268029"/>
                  <a:pt x="1956210" y="183447"/>
                </a:cubicBezTo>
                <a:cubicBezTo>
                  <a:pt x="2207035" y="105723"/>
                  <a:pt x="2467956" y="66797"/>
                  <a:pt x="2729831" y="30983"/>
                </a:cubicBezTo>
                <a:cubicBezTo>
                  <a:pt x="3084349" y="-17467"/>
                  <a:pt x="3435186" y="-11054"/>
                  <a:pt x="3780310" y="64130"/>
                </a:cubicBezTo>
                <a:cubicBezTo>
                  <a:pt x="4021228" y="116645"/>
                  <a:pt x="4248114" y="227135"/>
                  <a:pt x="4449348" y="373375"/>
                </a:cubicBezTo>
                <a:cubicBezTo>
                  <a:pt x="4664547" y="529776"/>
                  <a:pt x="4854539" y="713545"/>
                  <a:pt x="5005925" y="937001"/>
                </a:cubicBezTo>
                <a:cubicBezTo>
                  <a:pt x="5181247" y="1195764"/>
                  <a:pt x="5275927" y="1482339"/>
                  <a:pt x="5330472" y="1785996"/>
                </a:cubicBezTo>
                <a:cubicBezTo>
                  <a:pt x="5382798" y="2077144"/>
                  <a:pt x="5343743" y="2357623"/>
                  <a:pt x="5265955" y="2642040"/>
                </a:cubicBezTo>
                <a:cubicBezTo>
                  <a:pt x="5176423" y="2969383"/>
                  <a:pt x="5036658" y="3261038"/>
                  <a:pt x="4784118" y="3488876"/>
                </a:cubicBezTo>
                <a:cubicBezTo>
                  <a:pt x="4502306" y="3743194"/>
                  <a:pt x="4171979" y="3818377"/>
                  <a:pt x="3803043" y="3732145"/>
                </a:cubicBezTo>
                <a:cubicBezTo>
                  <a:pt x="3551964" y="3673407"/>
                  <a:pt x="3327745" y="3555233"/>
                  <a:pt x="3105687" y="3429250"/>
                </a:cubicBezTo>
                <a:cubicBezTo>
                  <a:pt x="2901662" y="3313489"/>
                  <a:pt x="2695920" y="3206809"/>
                  <a:pt x="2451637" y="3189601"/>
                </a:cubicBezTo>
                <a:cubicBezTo>
                  <a:pt x="2198843" y="3171757"/>
                  <a:pt x="2015899" y="3297106"/>
                  <a:pt x="1837082" y="3444235"/>
                </a:cubicBezTo>
                <a:cubicBezTo>
                  <a:pt x="1688304" y="3566664"/>
                  <a:pt x="1552476" y="3698490"/>
                  <a:pt x="1369533" y="3783198"/>
                </a:cubicBezTo>
                <a:cubicBezTo>
                  <a:pt x="1157062" y="3881623"/>
                  <a:pt x="960593" y="3827014"/>
                  <a:pt x="788126" y="3745352"/>
                </a:cubicBezTo>
                <a:cubicBezTo>
                  <a:pt x="544922" y="3630227"/>
                  <a:pt x="329531" y="3458142"/>
                  <a:pt x="173320" y="3225288"/>
                </a:cubicBezTo>
                <a:cubicBezTo>
                  <a:pt x="37050" y="3022215"/>
                  <a:pt x="-14386" y="2801298"/>
                  <a:pt x="3393" y="2649279"/>
                </a:cubicBezTo>
                <a:close/>
              </a:path>
            </a:pathLst>
          </a:custGeom>
          <a:solidFill>
            <a:srgbClr val="E6DCD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9055151" y="4914856"/>
            <a:ext cx="2350289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 dirty="0" err="1">
                <a:solidFill>
                  <a:srgbClr val="000000"/>
                </a:solidFill>
                <a:latin typeface="Söhne 2"/>
              </a:rPr>
              <a:t>Nwy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sy'n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cynnwys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un atom nitrogen a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dau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atom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ocsigen</a:t>
            </a:r>
            <a:endParaRPr lang="en-US" sz="1799" dirty="0">
              <a:solidFill>
                <a:srgbClr val="000000"/>
              </a:solidFill>
              <a:latin typeface="Söhne 2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A0354287-E6BC-F4E5-88B1-D95A58E04F81}"/>
              </a:ext>
            </a:extLst>
          </p:cNvPr>
          <p:cNvSpPr/>
          <p:nvPr/>
        </p:nvSpPr>
        <p:spPr>
          <a:xfrm>
            <a:off x="5949564" y="2224356"/>
            <a:ext cx="3578254" cy="2690500"/>
          </a:xfrm>
          <a:custGeom>
            <a:avLst/>
            <a:gdLst>
              <a:gd name="connsiteX0" fmla="*/ 3652100 w 5095204"/>
              <a:gd name="connsiteY0" fmla="*/ 3884115 h 3886953"/>
              <a:gd name="connsiteX1" fmla="*/ 2954745 w 5095204"/>
              <a:gd name="connsiteY1" fmla="*/ 3804486 h 3886953"/>
              <a:gd name="connsiteX2" fmla="*/ 2689886 w 5095204"/>
              <a:gd name="connsiteY2" fmla="*/ 3792675 h 3886953"/>
              <a:gd name="connsiteX3" fmla="*/ 1512659 w 5095204"/>
              <a:gd name="connsiteY3" fmla="*/ 3747018 h 3886953"/>
              <a:gd name="connsiteX4" fmla="*/ 733069 w 5095204"/>
              <a:gd name="connsiteY4" fmla="*/ 3504004 h 3886953"/>
              <a:gd name="connsiteX5" fmla="*/ 129314 w 5095204"/>
              <a:gd name="connsiteY5" fmla="*/ 2792169 h 3886953"/>
              <a:gd name="connsiteX6" fmla="*/ 36157 w 5095204"/>
              <a:gd name="connsiteY6" fmla="*/ 1721686 h 3886953"/>
              <a:gd name="connsiteX7" fmla="*/ 645313 w 5095204"/>
              <a:gd name="connsiteY7" fmla="*/ 581099 h 3886953"/>
              <a:gd name="connsiteX8" fmla="*/ 1190589 w 5095204"/>
              <a:gd name="connsiteY8" fmla="*/ 133487 h 3886953"/>
              <a:gd name="connsiteX9" fmla="*/ 1798917 w 5095204"/>
              <a:gd name="connsiteY9" fmla="*/ 391 h 3886953"/>
              <a:gd name="connsiteX10" fmla="*/ 2666964 w 5095204"/>
              <a:gd name="connsiteY10" fmla="*/ 261440 h 3886953"/>
              <a:gd name="connsiteX11" fmla="*/ 3412834 w 5095204"/>
              <a:gd name="connsiteY11" fmla="*/ 654441 h 3886953"/>
              <a:gd name="connsiteX12" fmla="*/ 4140099 w 5095204"/>
              <a:gd name="connsiteY12" fmla="*/ 1090940 h 3886953"/>
              <a:gd name="connsiteX13" fmla="*/ 4809264 w 5095204"/>
              <a:gd name="connsiteY13" fmla="*/ 1612466 h 3886953"/>
              <a:gd name="connsiteX14" fmla="*/ 5077676 w 5095204"/>
              <a:gd name="connsiteY14" fmla="*/ 2653294 h 3886953"/>
              <a:gd name="connsiteX15" fmla="*/ 4953978 w 5095204"/>
              <a:gd name="connsiteY15" fmla="*/ 3175518 h 3886953"/>
              <a:gd name="connsiteX16" fmla="*/ 4504399 w 5095204"/>
              <a:gd name="connsiteY16" fmla="*/ 3695202 h 3886953"/>
              <a:gd name="connsiteX17" fmla="*/ 3652100 w 5095204"/>
              <a:gd name="connsiteY17" fmla="*/ 3884115 h 388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95204" h="3886953">
                <a:moveTo>
                  <a:pt x="3652100" y="3884115"/>
                </a:moveTo>
                <a:cubicBezTo>
                  <a:pt x="3421978" y="3900307"/>
                  <a:pt x="3189059" y="3843665"/>
                  <a:pt x="2954745" y="3804486"/>
                </a:cubicBezTo>
                <a:cubicBezTo>
                  <a:pt x="2865845" y="3789627"/>
                  <a:pt x="2778089" y="3793627"/>
                  <a:pt x="2689886" y="3792675"/>
                </a:cubicBezTo>
                <a:cubicBezTo>
                  <a:pt x="2297076" y="3788547"/>
                  <a:pt x="1903947" y="3802517"/>
                  <a:pt x="1512659" y="3747018"/>
                </a:cubicBezTo>
                <a:cubicBezTo>
                  <a:pt x="1238595" y="3708156"/>
                  <a:pt x="967322" y="3651832"/>
                  <a:pt x="733069" y="3504004"/>
                </a:cubicBezTo>
                <a:cubicBezTo>
                  <a:pt x="461734" y="3332744"/>
                  <a:pt x="255678" y="3099255"/>
                  <a:pt x="129314" y="2792169"/>
                </a:cubicBezTo>
                <a:cubicBezTo>
                  <a:pt x="-15214" y="2441077"/>
                  <a:pt x="-26453" y="2091065"/>
                  <a:pt x="36157" y="1721686"/>
                </a:cubicBezTo>
                <a:cubicBezTo>
                  <a:pt x="112930" y="1268613"/>
                  <a:pt x="348007" y="910029"/>
                  <a:pt x="645313" y="581099"/>
                </a:cubicBezTo>
                <a:cubicBezTo>
                  <a:pt x="804507" y="405013"/>
                  <a:pt x="983959" y="251089"/>
                  <a:pt x="1190589" y="133487"/>
                </a:cubicBezTo>
                <a:cubicBezTo>
                  <a:pt x="1378357" y="26680"/>
                  <a:pt x="1582509" y="-3927"/>
                  <a:pt x="1798917" y="391"/>
                </a:cubicBezTo>
                <a:cubicBezTo>
                  <a:pt x="2115084" y="6678"/>
                  <a:pt x="2389086" y="132217"/>
                  <a:pt x="2666964" y="261440"/>
                </a:cubicBezTo>
                <a:cubicBezTo>
                  <a:pt x="2922424" y="380248"/>
                  <a:pt x="3169755" y="514233"/>
                  <a:pt x="3412834" y="654441"/>
                </a:cubicBezTo>
                <a:cubicBezTo>
                  <a:pt x="3657437" y="795538"/>
                  <a:pt x="3901276" y="938794"/>
                  <a:pt x="4140099" y="1090940"/>
                </a:cubicBezTo>
                <a:cubicBezTo>
                  <a:pt x="4381144" y="1244420"/>
                  <a:pt x="4614507" y="1402154"/>
                  <a:pt x="4809264" y="1612466"/>
                </a:cubicBezTo>
                <a:cubicBezTo>
                  <a:pt x="5085424" y="1910662"/>
                  <a:pt x="5126190" y="2273310"/>
                  <a:pt x="5077676" y="2653294"/>
                </a:cubicBezTo>
                <a:cubicBezTo>
                  <a:pt x="5055134" y="2830078"/>
                  <a:pt x="5028910" y="3007243"/>
                  <a:pt x="4953978" y="3175518"/>
                </a:cubicBezTo>
                <a:cubicBezTo>
                  <a:pt x="4855302" y="3397070"/>
                  <a:pt x="4714647" y="3579505"/>
                  <a:pt x="4504399" y="3695202"/>
                </a:cubicBezTo>
                <a:cubicBezTo>
                  <a:pt x="4244365" y="3838204"/>
                  <a:pt x="3960649" y="3898974"/>
                  <a:pt x="3652100" y="3884115"/>
                </a:cubicBezTo>
                <a:close/>
              </a:path>
            </a:pathLst>
          </a:custGeom>
          <a:solidFill>
            <a:srgbClr val="E6DCD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6609226" y="3235051"/>
            <a:ext cx="2350289" cy="946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cy" dirty="0">
                <a:latin typeface="Söhne Leicht" panose="020B0303030202060203" pitchFamily="34" charset="77"/>
              </a:rPr>
              <a:t>Nwy sy'n cynnwys un rhan o sylffwr a dwy ran o ocsigen</a:t>
            </a:r>
            <a:endParaRPr lang="en-US" sz="1799" dirty="0">
              <a:solidFill>
                <a:srgbClr val="000000"/>
              </a:solidFill>
              <a:latin typeface="Söhne Leicht" panose="020B0303030202060203" pitchFamily="34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A00"/>
                                      </p:to>
                                    </p:animClr>
                                    <p:set>
                                      <p:cBhvr>
                                        <p:cTn id="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E7FF"/>
                                      </p:to>
                                    </p:animClr>
                                    <p:set>
                                      <p:cBhvr>
                                        <p:cTn id="1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EB5"/>
                                      </p:to>
                                    </p:animClr>
                                    <p:set>
                                      <p:cBhvr>
                                        <p:cTn id="1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21875 0.25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1270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0.21875 0.25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1270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2.5E-6 -0.464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2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1.04167E-6 -0.4645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24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711 0.19306 " pathEditMode="relative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711 0.19306 " pathEditMode="relative" ptsTypes="AA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7" grpId="0"/>
      <p:bldP spid="24" grpId="0" animBg="1"/>
      <p:bldP spid="16" grpId="0"/>
      <p:bldP spid="23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A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>
            <a:extLst>
              <a:ext uri="{FF2B5EF4-FFF2-40B4-BE49-F238E27FC236}">
                <a16:creationId xmlns:a16="http://schemas.microsoft.com/office/drawing/2014/main" id="{C91589E5-66A1-2FDE-B232-72C550A1BA25}"/>
              </a:ext>
            </a:extLst>
          </p:cNvPr>
          <p:cNvSpPr/>
          <p:nvPr/>
        </p:nvSpPr>
        <p:spPr>
          <a:xfrm>
            <a:off x="8996344" y="3291379"/>
            <a:ext cx="3039350" cy="2322526"/>
          </a:xfrm>
          <a:custGeom>
            <a:avLst/>
            <a:gdLst>
              <a:gd name="connsiteX0" fmla="*/ 4399292 w 6129888"/>
              <a:gd name="connsiteY0" fmla="*/ 4680110 h 4684168"/>
              <a:gd name="connsiteX1" fmla="*/ 2697555 w 6129888"/>
              <a:gd name="connsiteY1" fmla="*/ 4547712 h 4684168"/>
              <a:gd name="connsiteX2" fmla="*/ 1642820 w 6129888"/>
              <a:gd name="connsiteY2" fmla="*/ 4501611 h 4684168"/>
              <a:gd name="connsiteX3" fmla="*/ 399871 w 6129888"/>
              <a:gd name="connsiteY3" fmla="*/ 3797078 h 4684168"/>
              <a:gd name="connsiteX4" fmla="*/ 8267 w 6129888"/>
              <a:gd name="connsiteY4" fmla="*/ 2341277 h 4684168"/>
              <a:gd name="connsiteX5" fmla="*/ 461720 w 6129888"/>
              <a:gd name="connsiteY5" fmla="*/ 1096042 h 4684168"/>
              <a:gd name="connsiteX6" fmla="*/ 1194828 w 6129888"/>
              <a:gd name="connsiteY6" fmla="*/ 323565 h 4684168"/>
              <a:gd name="connsiteX7" fmla="*/ 2846082 w 6129888"/>
              <a:gd name="connsiteY7" fmla="*/ 154528 h 4684168"/>
              <a:gd name="connsiteX8" fmla="*/ 4184090 w 6129888"/>
              <a:gd name="connsiteY8" fmla="*/ 842677 h 4684168"/>
              <a:gd name="connsiteX9" fmla="*/ 5377256 w 6129888"/>
              <a:gd name="connsiteY9" fmla="*/ 1577245 h 4684168"/>
              <a:gd name="connsiteX10" fmla="*/ 6062103 w 6129888"/>
              <a:gd name="connsiteY10" fmla="*/ 2366042 h 4684168"/>
              <a:gd name="connsiteX11" fmla="*/ 6121857 w 6129888"/>
              <a:gd name="connsiteY11" fmla="*/ 2745264 h 4684168"/>
              <a:gd name="connsiteX12" fmla="*/ 5778703 w 6129888"/>
              <a:gd name="connsiteY12" fmla="*/ 4164235 h 4684168"/>
              <a:gd name="connsiteX13" fmla="*/ 4717046 w 6129888"/>
              <a:gd name="connsiteY13" fmla="*/ 4678331 h 4684168"/>
              <a:gd name="connsiteX14" fmla="*/ 4399292 w 6129888"/>
              <a:gd name="connsiteY14" fmla="*/ 4680110 h 468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129888" h="4684168">
                <a:moveTo>
                  <a:pt x="4399292" y="4680110"/>
                </a:moveTo>
                <a:cubicBezTo>
                  <a:pt x="3828871" y="4681570"/>
                  <a:pt x="3269817" y="4545489"/>
                  <a:pt x="2697555" y="4547712"/>
                </a:cubicBezTo>
                <a:cubicBezTo>
                  <a:pt x="2346718" y="4549045"/>
                  <a:pt x="1991372" y="4575716"/>
                  <a:pt x="1642820" y="4501611"/>
                </a:cubicBezTo>
                <a:cubicBezTo>
                  <a:pt x="1154950" y="4397852"/>
                  <a:pt x="713117" y="4209574"/>
                  <a:pt x="399871" y="3797078"/>
                </a:cubicBezTo>
                <a:cubicBezTo>
                  <a:pt x="72275" y="3365659"/>
                  <a:pt x="-32183" y="2880011"/>
                  <a:pt x="8267" y="2341277"/>
                </a:cubicBezTo>
                <a:cubicBezTo>
                  <a:pt x="43128" y="1876902"/>
                  <a:pt x="209435" y="1467454"/>
                  <a:pt x="461720" y="1096042"/>
                </a:cubicBezTo>
                <a:cubicBezTo>
                  <a:pt x="661047" y="802609"/>
                  <a:pt x="910412" y="542386"/>
                  <a:pt x="1194828" y="323565"/>
                </a:cubicBezTo>
                <a:cubicBezTo>
                  <a:pt x="1709876" y="-72675"/>
                  <a:pt x="2262454" y="-74834"/>
                  <a:pt x="2846082" y="154528"/>
                </a:cubicBezTo>
                <a:cubicBezTo>
                  <a:pt x="3316173" y="339313"/>
                  <a:pt x="3747147" y="595091"/>
                  <a:pt x="4184090" y="842677"/>
                </a:cubicBezTo>
                <a:cubicBezTo>
                  <a:pt x="4590872" y="1073246"/>
                  <a:pt x="4994351" y="1308069"/>
                  <a:pt x="5377256" y="1577245"/>
                </a:cubicBezTo>
                <a:cubicBezTo>
                  <a:pt x="5670816" y="1783557"/>
                  <a:pt x="5908370" y="2035398"/>
                  <a:pt x="6062103" y="2366042"/>
                </a:cubicBezTo>
                <a:cubicBezTo>
                  <a:pt x="6120079" y="2490756"/>
                  <a:pt x="6114237" y="2620868"/>
                  <a:pt x="6121857" y="2745264"/>
                </a:cubicBezTo>
                <a:cubicBezTo>
                  <a:pt x="6152845" y="3250978"/>
                  <a:pt x="6105410" y="3747485"/>
                  <a:pt x="5778703" y="4164235"/>
                </a:cubicBezTo>
                <a:cubicBezTo>
                  <a:pt x="5512257" y="4504151"/>
                  <a:pt x="5129733" y="4631087"/>
                  <a:pt x="4717046" y="4678331"/>
                </a:cubicBezTo>
                <a:cubicBezTo>
                  <a:pt x="4612462" y="4690333"/>
                  <a:pt x="4505274" y="4680110"/>
                  <a:pt x="4399292" y="4680110"/>
                </a:cubicBezTo>
                <a:close/>
              </a:path>
            </a:pathLst>
          </a:custGeom>
          <a:solidFill>
            <a:srgbClr val="E6DCD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9499411" y="4198967"/>
            <a:ext cx="2148768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 dirty="0" err="1">
                <a:solidFill>
                  <a:srgbClr val="000000"/>
                </a:solidFill>
                <a:latin typeface="Söhne 1"/>
              </a:rPr>
              <a:t>Nwy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sy'n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cynnwys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 tri atom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ocsigen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.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A5A13320-BF4A-C645-07E0-C7F0C0489C2F}"/>
              </a:ext>
            </a:extLst>
          </p:cNvPr>
          <p:cNvSpPr/>
          <p:nvPr/>
        </p:nvSpPr>
        <p:spPr>
          <a:xfrm>
            <a:off x="8104259" y="404256"/>
            <a:ext cx="3543920" cy="2430123"/>
          </a:xfrm>
          <a:custGeom>
            <a:avLst/>
            <a:gdLst>
              <a:gd name="connsiteX0" fmla="*/ 2938806 w 6046141"/>
              <a:gd name="connsiteY0" fmla="*/ 4137944 h 4291487"/>
              <a:gd name="connsiteX1" fmla="*/ 1779170 w 6046141"/>
              <a:gd name="connsiteY1" fmla="*/ 4237385 h 4291487"/>
              <a:gd name="connsiteX2" fmla="*/ 652299 w 6046141"/>
              <a:gd name="connsiteY2" fmla="*/ 4020215 h 4291487"/>
              <a:gd name="connsiteX3" fmla="*/ 31966 w 6046141"/>
              <a:gd name="connsiteY3" fmla="*/ 3089559 h 4291487"/>
              <a:gd name="connsiteX4" fmla="*/ 203163 w 6046141"/>
              <a:gd name="connsiteY4" fmla="*/ 2017806 h 4291487"/>
              <a:gd name="connsiteX5" fmla="*/ 1023583 w 6046141"/>
              <a:gd name="connsiteY5" fmla="*/ 1217833 h 4291487"/>
              <a:gd name="connsiteX6" fmla="*/ 1474306 w 6046141"/>
              <a:gd name="connsiteY6" fmla="*/ 873663 h 4291487"/>
              <a:gd name="connsiteX7" fmla="*/ 1695984 w 6046141"/>
              <a:gd name="connsiteY7" fmla="*/ 504855 h 4291487"/>
              <a:gd name="connsiteX8" fmla="*/ 2882546 w 6046141"/>
              <a:gd name="connsiteY8" fmla="*/ 34002 h 4291487"/>
              <a:gd name="connsiteX9" fmla="*/ 3543898 w 6046141"/>
              <a:gd name="connsiteY9" fmla="*/ 452150 h 4291487"/>
              <a:gd name="connsiteX10" fmla="*/ 4241001 w 6046141"/>
              <a:gd name="connsiteY10" fmla="*/ 1058003 h 4291487"/>
              <a:gd name="connsiteX11" fmla="*/ 4814978 w 6046141"/>
              <a:gd name="connsiteY11" fmla="*/ 1139410 h 4291487"/>
              <a:gd name="connsiteX12" fmla="*/ 5161815 w 6046141"/>
              <a:gd name="connsiteY12" fmla="*/ 1031016 h 4291487"/>
              <a:gd name="connsiteX13" fmla="*/ 5921909 w 6046141"/>
              <a:gd name="connsiteY13" fmla="*/ 1373217 h 4291487"/>
              <a:gd name="connsiteX14" fmla="*/ 5958358 w 6046141"/>
              <a:gd name="connsiteY14" fmla="*/ 2423253 h 4291487"/>
              <a:gd name="connsiteX15" fmla="*/ 5023511 w 6046141"/>
              <a:gd name="connsiteY15" fmla="*/ 3641946 h 4291487"/>
              <a:gd name="connsiteX16" fmla="*/ 3560790 w 6046141"/>
              <a:gd name="connsiteY16" fmla="*/ 4136610 h 4291487"/>
              <a:gd name="connsiteX17" fmla="*/ 2938806 w 6046141"/>
              <a:gd name="connsiteY17" fmla="*/ 4137944 h 429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46141" h="4291487">
                <a:moveTo>
                  <a:pt x="2938806" y="4137944"/>
                </a:moveTo>
                <a:cubicBezTo>
                  <a:pt x="2549616" y="4136166"/>
                  <a:pt x="2166202" y="4125752"/>
                  <a:pt x="1779170" y="4237385"/>
                </a:cubicBezTo>
                <a:cubicBezTo>
                  <a:pt x="1385915" y="4350733"/>
                  <a:pt x="990309" y="4289519"/>
                  <a:pt x="652299" y="4020215"/>
                </a:cubicBezTo>
                <a:cubicBezTo>
                  <a:pt x="345911" y="3776121"/>
                  <a:pt x="104929" y="3470496"/>
                  <a:pt x="31966" y="3089559"/>
                </a:cubicBezTo>
                <a:cubicBezTo>
                  <a:pt x="-37502" y="2726910"/>
                  <a:pt x="470" y="2358864"/>
                  <a:pt x="203163" y="2017806"/>
                </a:cubicBezTo>
                <a:cubicBezTo>
                  <a:pt x="408015" y="1673128"/>
                  <a:pt x="719735" y="1452719"/>
                  <a:pt x="1023583" y="1217833"/>
                </a:cubicBezTo>
                <a:cubicBezTo>
                  <a:pt x="1173126" y="1102263"/>
                  <a:pt x="1325969" y="990820"/>
                  <a:pt x="1474306" y="873663"/>
                </a:cubicBezTo>
                <a:cubicBezTo>
                  <a:pt x="1593051" y="779937"/>
                  <a:pt x="1639660" y="630775"/>
                  <a:pt x="1695984" y="504855"/>
                </a:cubicBezTo>
                <a:cubicBezTo>
                  <a:pt x="1870990" y="113822"/>
                  <a:pt x="2502561" y="-84235"/>
                  <a:pt x="2882546" y="34002"/>
                </a:cubicBezTo>
                <a:cubicBezTo>
                  <a:pt x="3144801" y="115600"/>
                  <a:pt x="3356002" y="252950"/>
                  <a:pt x="3543898" y="452150"/>
                </a:cubicBezTo>
                <a:cubicBezTo>
                  <a:pt x="3755226" y="676178"/>
                  <a:pt x="3974492" y="898809"/>
                  <a:pt x="4241001" y="1058003"/>
                </a:cubicBezTo>
                <a:cubicBezTo>
                  <a:pt x="4414420" y="1161572"/>
                  <a:pt x="4604157" y="1229390"/>
                  <a:pt x="4814978" y="1139410"/>
                </a:cubicBezTo>
                <a:cubicBezTo>
                  <a:pt x="4925849" y="1092103"/>
                  <a:pt x="5045419" y="1064734"/>
                  <a:pt x="5161815" y="1031016"/>
                </a:cubicBezTo>
                <a:cubicBezTo>
                  <a:pt x="5403814" y="960848"/>
                  <a:pt x="5794148" y="1099913"/>
                  <a:pt x="5921909" y="1373217"/>
                </a:cubicBezTo>
                <a:cubicBezTo>
                  <a:pt x="6086184" y="1724627"/>
                  <a:pt x="6076151" y="2072098"/>
                  <a:pt x="5958358" y="2423253"/>
                </a:cubicBezTo>
                <a:cubicBezTo>
                  <a:pt x="5786845" y="2934746"/>
                  <a:pt x="5452454" y="3327303"/>
                  <a:pt x="5023511" y="3641946"/>
                </a:cubicBezTo>
                <a:cubicBezTo>
                  <a:pt x="4588854" y="3960715"/>
                  <a:pt x="4095586" y="4114830"/>
                  <a:pt x="3560790" y="4136610"/>
                </a:cubicBezTo>
                <a:cubicBezTo>
                  <a:pt x="3353843" y="4145056"/>
                  <a:pt x="3146198" y="4138008"/>
                  <a:pt x="2938806" y="4137944"/>
                </a:cubicBezTo>
                <a:close/>
              </a:path>
            </a:pathLst>
          </a:custGeom>
          <a:solidFill>
            <a:srgbClr val="E6DCD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8808062" y="1316760"/>
            <a:ext cx="2350289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 dirty="0" err="1">
                <a:solidFill>
                  <a:srgbClr val="000000"/>
                </a:solidFill>
                <a:latin typeface="Söhne 1"/>
              </a:rPr>
              <a:t>Nwy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sy'n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cynnwys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 un atom carbon ac un atom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ocsigen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.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B8330118-4797-B903-935F-704CF9131728}"/>
              </a:ext>
            </a:extLst>
          </p:cNvPr>
          <p:cNvSpPr/>
          <p:nvPr/>
        </p:nvSpPr>
        <p:spPr>
          <a:xfrm>
            <a:off x="5722323" y="2140156"/>
            <a:ext cx="3354911" cy="2209589"/>
          </a:xfrm>
          <a:custGeom>
            <a:avLst/>
            <a:gdLst>
              <a:gd name="connsiteX0" fmla="*/ 4075970 w 6124513"/>
              <a:gd name="connsiteY0" fmla="*/ 3837649 h 3841583"/>
              <a:gd name="connsiteX1" fmla="*/ 3299365 w 6124513"/>
              <a:gd name="connsiteY1" fmla="*/ 3748686 h 3841583"/>
              <a:gd name="connsiteX2" fmla="*/ 2013172 w 6124513"/>
              <a:gd name="connsiteY2" fmla="*/ 3417279 h 3841583"/>
              <a:gd name="connsiteX3" fmla="*/ 1033177 w 6124513"/>
              <a:gd name="connsiteY3" fmla="*/ 3067903 h 3841583"/>
              <a:gd name="connsiteX4" fmla="*/ 106521 w 6124513"/>
              <a:gd name="connsiteY4" fmla="*/ 2146010 h 3841583"/>
              <a:gd name="connsiteX5" fmla="*/ 214217 w 6124513"/>
              <a:gd name="connsiteY5" fmla="*/ 1022885 h 3841583"/>
              <a:gd name="connsiteX6" fmla="*/ 739743 w 6124513"/>
              <a:gd name="connsiteY6" fmla="*/ 672619 h 3841583"/>
              <a:gd name="connsiteX7" fmla="*/ 1787557 w 6124513"/>
              <a:gd name="connsiteY7" fmla="*/ 457417 h 3841583"/>
              <a:gd name="connsiteX8" fmla="*/ 2185194 w 6124513"/>
              <a:gd name="connsiteY8" fmla="*/ 323115 h 3841583"/>
              <a:gd name="connsiteX9" fmla="*/ 3078194 w 6124513"/>
              <a:gd name="connsiteY9" fmla="*/ 53367 h 3841583"/>
              <a:gd name="connsiteX10" fmla="*/ 3824827 w 6124513"/>
              <a:gd name="connsiteY10" fmla="*/ 1487 h 3841583"/>
              <a:gd name="connsiteX11" fmla="*/ 4846796 w 6124513"/>
              <a:gd name="connsiteY11" fmla="*/ 248820 h 3841583"/>
              <a:gd name="connsiteX12" fmla="*/ 5666454 w 6124513"/>
              <a:gd name="connsiteY12" fmla="*/ 886297 h 3841583"/>
              <a:gd name="connsiteX13" fmla="*/ 6093174 w 6124513"/>
              <a:gd name="connsiteY13" fmla="*/ 1790981 h 3841583"/>
              <a:gd name="connsiteX14" fmla="*/ 6064409 w 6124513"/>
              <a:gd name="connsiteY14" fmla="*/ 2548282 h 3841583"/>
              <a:gd name="connsiteX15" fmla="*/ 5529548 w 6124513"/>
              <a:gd name="connsiteY15" fmla="*/ 3378989 h 3841583"/>
              <a:gd name="connsiteX16" fmla="*/ 4639659 w 6124513"/>
              <a:gd name="connsiteY16" fmla="*/ 3784310 h 3841583"/>
              <a:gd name="connsiteX17" fmla="*/ 4075970 w 6124513"/>
              <a:gd name="connsiteY17" fmla="*/ 3837649 h 384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24513" h="3841583">
                <a:moveTo>
                  <a:pt x="4075970" y="3837649"/>
                </a:moveTo>
                <a:cubicBezTo>
                  <a:pt x="3807746" y="3857716"/>
                  <a:pt x="3554254" y="3796883"/>
                  <a:pt x="3299365" y="3748686"/>
                </a:cubicBezTo>
                <a:cubicBezTo>
                  <a:pt x="2863374" y="3666263"/>
                  <a:pt x="2440654" y="3533358"/>
                  <a:pt x="2013172" y="3417279"/>
                </a:cubicBezTo>
                <a:cubicBezTo>
                  <a:pt x="1676051" y="3325776"/>
                  <a:pt x="1344263" y="3223287"/>
                  <a:pt x="1033177" y="3067903"/>
                </a:cubicBezTo>
                <a:cubicBezTo>
                  <a:pt x="626015" y="2864512"/>
                  <a:pt x="288322" y="2573555"/>
                  <a:pt x="106521" y="2146010"/>
                </a:cubicBezTo>
                <a:cubicBezTo>
                  <a:pt x="-57690" y="1760056"/>
                  <a:pt x="-39719" y="1366420"/>
                  <a:pt x="214217" y="1022885"/>
                </a:cubicBezTo>
                <a:cubicBezTo>
                  <a:pt x="339312" y="853657"/>
                  <a:pt x="522065" y="737960"/>
                  <a:pt x="739743" y="672619"/>
                </a:cubicBezTo>
                <a:cubicBezTo>
                  <a:pt x="1084167" y="569241"/>
                  <a:pt x="1443323" y="550635"/>
                  <a:pt x="1787557" y="457417"/>
                </a:cubicBezTo>
                <a:cubicBezTo>
                  <a:pt x="1921923" y="421032"/>
                  <a:pt x="2054066" y="370994"/>
                  <a:pt x="2185194" y="323115"/>
                </a:cubicBezTo>
                <a:cubicBezTo>
                  <a:pt x="2478183" y="216117"/>
                  <a:pt x="2775553" y="123217"/>
                  <a:pt x="3078194" y="53367"/>
                </a:cubicBezTo>
                <a:cubicBezTo>
                  <a:pt x="3321590" y="-2767"/>
                  <a:pt x="3574002" y="-2386"/>
                  <a:pt x="3824827" y="1487"/>
                </a:cubicBezTo>
                <a:cubicBezTo>
                  <a:pt x="4184682" y="7075"/>
                  <a:pt x="4526375" y="96547"/>
                  <a:pt x="4846796" y="248820"/>
                </a:cubicBezTo>
                <a:cubicBezTo>
                  <a:pt x="5163534" y="399315"/>
                  <a:pt x="5439315" y="612231"/>
                  <a:pt x="5666454" y="886297"/>
                </a:cubicBezTo>
                <a:cubicBezTo>
                  <a:pt x="5886990" y="1152425"/>
                  <a:pt x="6029230" y="1457669"/>
                  <a:pt x="6093174" y="1790981"/>
                </a:cubicBezTo>
                <a:cubicBezTo>
                  <a:pt x="6140926" y="2039711"/>
                  <a:pt x="6136227" y="2294473"/>
                  <a:pt x="6064409" y="2548282"/>
                </a:cubicBezTo>
                <a:cubicBezTo>
                  <a:pt x="5969477" y="2883562"/>
                  <a:pt x="5793200" y="3163724"/>
                  <a:pt x="5529548" y="3378989"/>
                </a:cubicBezTo>
                <a:cubicBezTo>
                  <a:pt x="5271992" y="3589365"/>
                  <a:pt x="4968145" y="3717508"/>
                  <a:pt x="4639659" y="3784310"/>
                </a:cubicBezTo>
                <a:cubicBezTo>
                  <a:pt x="4451318" y="3822727"/>
                  <a:pt x="4263168" y="3851810"/>
                  <a:pt x="4075970" y="3837649"/>
                </a:cubicBezTo>
                <a:close/>
              </a:path>
            </a:pathLst>
          </a:custGeom>
          <a:solidFill>
            <a:srgbClr val="E6DCD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6220882" y="2750602"/>
            <a:ext cx="2691956" cy="932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 dirty="0" err="1">
                <a:solidFill>
                  <a:srgbClr val="000000"/>
                </a:solidFill>
                <a:latin typeface="Söhne 1"/>
              </a:rPr>
              <a:t>Gronynnau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bach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,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microsgopig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 o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solidau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 neu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ddefnynnau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 o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hylifau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.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8BF7B158-EB08-731A-6A7C-557EDC0F672C}"/>
              </a:ext>
            </a:extLst>
          </p:cNvPr>
          <p:cNvSpPr/>
          <p:nvPr/>
        </p:nvSpPr>
        <p:spPr>
          <a:xfrm>
            <a:off x="6457773" y="4415486"/>
            <a:ext cx="3544580" cy="2310666"/>
          </a:xfrm>
          <a:custGeom>
            <a:avLst/>
            <a:gdLst>
              <a:gd name="connsiteX0" fmla="*/ 1441191 w 6499821"/>
              <a:gd name="connsiteY0" fmla="*/ 10717 h 4398272"/>
              <a:gd name="connsiteX1" fmla="*/ 2456683 w 6499821"/>
              <a:gd name="connsiteY1" fmla="*/ 205725 h 4398272"/>
              <a:gd name="connsiteX2" fmla="*/ 3633148 w 6499821"/>
              <a:gd name="connsiteY2" fmla="*/ 583106 h 4398272"/>
              <a:gd name="connsiteX3" fmla="*/ 4676199 w 6499821"/>
              <a:gd name="connsiteY3" fmla="*/ 771129 h 4398272"/>
              <a:gd name="connsiteX4" fmla="*/ 5789417 w 6499821"/>
              <a:gd name="connsiteY4" fmla="*/ 1083549 h 4398272"/>
              <a:gd name="connsiteX5" fmla="*/ 6421750 w 6499821"/>
              <a:gd name="connsiteY5" fmla="*/ 1677020 h 4398272"/>
              <a:gd name="connsiteX6" fmla="*/ 6475026 w 6499821"/>
              <a:gd name="connsiteY6" fmla="*/ 2401873 h 4398272"/>
              <a:gd name="connsiteX7" fmla="*/ 5829930 w 6499821"/>
              <a:gd name="connsiteY7" fmla="*/ 3820272 h 4398272"/>
              <a:gd name="connsiteX8" fmla="*/ 4737921 w 6499821"/>
              <a:gd name="connsiteY8" fmla="*/ 4393106 h 4398272"/>
              <a:gd name="connsiteX9" fmla="*/ 4255193 w 6499821"/>
              <a:gd name="connsiteY9" fmla="*/ 4305158 h 4398272"/>
              <a:gd name="connsiteX10" fmla="*/ 2372037 w 6499821"/>
              <a:gd name="connsiteY10" fmla="*/ 4191176 h 4398272"/>
              <a:gd name="connsiteX11" fmla="*/ 982974 w 6499821"/>
              <a:gd name="connsiteY11" fmla="*/ 4218100 h 4398272"/>
              <a:gd name="connsiteX12" fmla="*/ 428746 w 6499821"/>
              <a:gd name="connsiteY12" fmla="*/ 3859198 h 4398272"/>
              <a:gd name="connsiteX13" fmla="*/ 23363 w 6499821"/>
              <a:gd name="connsiteY13" fmla="*/ 2710800 h 4398272"/>
              <a:gd name="connsiteX14" fmla="*/ 186558 w 6499821"/>
              <a:gd name="connsiteY14" fmla="*/ 1095043 h 4398272"/>
              <a:gd name="connsiteX15" fmla="*/ 823145 w 6499821"/>
              <a:gd name="connsiteY15" fmla="*/ 181278 h 4398272"/>
              <a:gd name="connsiteX16" fmla="*/ 1441191 w 6499821"/>
              <a:gd name="connsiteY16" fmla="*/ 10717 h 4398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99821" h="4398272">
                <a:moveTo>
                  <a:pt x="1441191" y="10717"/>
                </a:moveTo>
                <a:cubicBezTo>
                  <a:pt x="1819778" y="-3825"/>
                  <a:pt x="2137659" y="108380"/>
                  <a:pt x="2456683" y="205725"/>
                </a:cubicBezTo>
                <a:cubicBezTo>
                  <a:pt x="2850574" y="325931"/>
                  <a:pt x="3236082" y="475664"/>
                  <a:pt x="3633148" y="583106"/>
                </a:cubicBezTo>
                <a:cubicBezTo>
                  <a:pt x="3973635" y="675244"/>
                  <a:pt x="4326123" y="718869"/>
                  <a:pt x="4676199" y="771129"/>
                </a:cubicBezTo>
                <a:cubicBezTo>
                  <a:pt x="5058341" y="828152"/>
                  <a:pt x="5440230" y="911591"/>
                  <a:pt x="5789417" y="1083549"/>
                </a:cubicBezTo>
                <a:cubicBezTo>
                  <a:pt x="6055355" y="1214486"/>
                  <a:pt x="6306561" y="1387587"/>
                  <a:pt x="6421750" y="1677020"/>
                </a:cubicBezTo>
                <a:cubicBezTo>
                  <a:pt x="6513190" y="1906827"/>
                  <a:pt x="6514841" y="2154858"/>
                  <a:pt x="6475026" y="2401873"/>
                </a:cubicBezTo>
                <a:cubicBezTo>
                  <a:pt x="6389238" y="2934257"/>
                  <a:pt x="6156129" y="3405173"/>
                  <a:pt x="5829930" y="3820272"/>
                </a:cubicBezTo>
                <a:cubicBezTo>
                  <a:pt x="5559801" y="4163934"/>
                  <a:pt x="5222743" y="4439778"/>
                  <a:pt x="4737921" y="4393106"/>
                </a:cubicBezTo>
                <a:cubicBezTo>
                  <a:pt x="4575487" y="4377485"/>
                  <a:pt x="4410896" y="4352212"/>
                  <a:pt x="4255193" y="4305158"/>
                </a:cubicBezTo>
                <a:cubicBezTo>
                  <a:pt x="3635243" y="4117643"/>
                  <a:pt x="3015483" y="4093132"/>
                  <a:pt x="2372037" y="4191176"/>
                </a:cubicBezTo>
                <a:cubicBezTo>
                  <a:pt x="1917568" y="4260454"/>
                  <a:pt x="1450652" y="4344465"/>
                  <a:pt x="982974" y="4218100"/>
                </a:cubicBezTo>
                <a:cubicBezTo>
                  <a:pt x="754311" y="4156314"/>
                  <a:pt x="571494" y="4038458"/>
                  <a:pt x="428746" y="3859198"/>
                </a:cubicBezTo>
                <a:cubicBezTo>
                  <a:pt x="162427" y="3524680"/>
                  <a:pt x="67305" y="3127360"/>
                  <a:pt x="23363" y="2710800"/>
                </a:cubicBezTo>
                <a:cubicBezTo>
                  <a:pt x="-34740" y="2159874"/>
                  <a:pt x="14029" y="1616060"/>
                  <a:pt x="186558" y="1095043"/>
                </a:cubicBezTo>
                <a:cubicBezTo>
                  <a:pt x="305112" y="737093"/>
                  <a:pt x="487420" y="393939"/>
                  <a:pt x="823145" y="181278"/>
                </a:cubicBezTo>
                <a:cubicBezTo>
                  <a:pt x="1018344" y="57580"/>
                  <a:pt x="1234054" y="-31765"/>
                  <a:pt x="1441191" y="10717"/>
                </a:cubicBezTo>
                <a:close/>
              </a:path>
            </a:pathLst>
          </a:custGeom>
          <a:solidFill>
            <a:srgbClr val="E6DCD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09254" y="2641568"/>
            <a:ext cx="3073442" cy="1296515"/>
          </a:xfrm>
          <a:custGeom>
            <a:avLst/>
            <a:gdLst/>
            <a:ahLst/>
            <a:cxnLst/>
            <a:rect l="l" t="t" r="r" b="b"/>
            <a:pathLst>
              <a:path w="3073442" h="1296515">
                <a:moveTo>
                  <a:pt x="0" y="0"/>
                </a:moveTo>
                <a:lnTo>
                  <a:pt x="3073442" y="0"/>
                </a:lnTo>
                <a:lnTo>
                  <a:pt x="3073442" y="1296516"/>
                </a:lnTo>
                <a:lnTo>
                  <a:pt x="0" y="12965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90562">
            <a:off x="2062949" y="4630385"/>
            <a:ext cx="2801158" cy="1834758"/>
          </a:xfrm>
          <a:custGeom>
            <a:avLst/>
            <a:gdLst/>
            <a:ahLst/>
            <a:cxnLst/>
            <a:rect l="l" t="t" r="r" b="b"/>
            <a:pathLst>
              <a:path w="2801158" h="1834758">
                <a:moveTo>
                  <a:pt x="0" y="0"/>
                </a:moveTo>
                <a:lnTo>
                  <a:pt x="2801158" y="0"/>
                </a:lnTo>
                <a:lnTo>
                  <a:pt x="2801158" y="1834759"/>
                </a:lnTo>
                <a:lnTo>
                  <a:pt x="0" y="18347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929927">
            <a:off x="-236591" y="1252295"/>
            <a:ext cx="3340274" cy="2743200"/>
          </a:xfrm>
          <a:custGeom>
            <a:avLst/>
            <a:gdLst/>
            <a:ahLst/>
            <a:cxnLst/>
            <a:rect l="l" t="t" r="r" b="b"/>
            <a:pathLst>
              <a:path w="3340274" h="2743200">
                <a:moveTo>
                  <a:pt x="0" y="0"/>
                </a:moveTo>
                <a:lnTo>
                  <a:pt x="3340274" y="0"/>
                </a:lnTo>
                <a:lnTo>
                  <a:pt x="3340274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627744">
            <a:off x="56496" y="3591638"/>
            <a:ext cx="3128498" cy="1733709"/>
          </a:xfrm>
          <a:custGeom>
            <a:avLst/>
            <a:gdLst/>
            <a:ahLst/>
            <a:cxnLst/>
            <a:rect l="l" t="t" r="r" b="b"/>
            <a:pathLst>
              <a:path w="3128498" h="1733709">
                <a:moveTo>
                  <a:pt x="0" y="0"/>
                </a:moveTo>
                <a:lnTo>
                  <a:pt x="3128498" y="0"/>
                </a:lnTo>
                <a:lnTo>
                  <a:pt x="3128498" y="1733709"/>
                </a:lnTo>
                <a:lnTo>
                  <a:pt x="0" y="17337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365699" y="3148705"/>
            <a:ext cx="669950" cy="29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 err="1">
                <a:solidFill>
                  <a:srgbClr val="000000"/>
                </a:solidFill>
                <a:latin typeface="Söhne 1"/>
              </a:rPr>
              <a:t>Osôn</a:t>
            </a:r>
            <a:endParaRPr lang="en-US" sz="1799" dirty="0">
              <a:solidFill>
                <a:srgbClr val="000000"/>
              </a:solidFill>
              <a:latin typeface="Söhne 1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32830" y="2243767"/>
            <a:ext cx="1882825" cy="29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 err="1">
                <a:solidFill>
                  <a:srgbClr val="000000"/>
                </a:solidFill>
                <a:latin typeface="Söhne 1"/>
              </a:rPr>
              <a:t>Gronynnau</a:t>
            </a:r>
            <a:endParaRPr lang="en-US" sz="1799" dirty="0">
              <a:solidFill>
                <a:srgbClr val="000000"/>
              </a:solidFill>
              <a:latin typeface="Söhne 1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83980" y="4358016"/>
            <a:ext cx="2273529" cy="291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 err="1">
                <a:solidFill>
                  <a:srgbClr val="000000"/>
                </a:solidFill>
                <a:latin typeface="Söhne 1"/>
              </a:rPr>
              <a:t>Osôn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ar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lefel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 y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ddaear</a:t>
            </a:r>
            <a:endParaRPr lang="en-US" sz="1799" dirty="0">
              <a:solidFill>
                <a:srgbClr val="000000"/>
              </a:solidFill>
              <a:latin typeface="Söhne 1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559695" y="5677809"/>
            <a:ext cx="1845394" cy="29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000000"/>
                </a:solidFill>
                <a:latin typeface="Söhne 1"/>
              </a:rPr>
              <a:t>Carbon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monocsid</a:t>
            </a:r>
            <a:endParaRPr lang="en-US" sz="1799" dirty="0">
              <a:solidFill>
                <a:srgbClr val="000000"/>
              </a:solidFill>
              <a:latin typeface="Söhne 1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149122" y="5229181"/>
            <a:ext cx="2350289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 dirty="0" err="1">
                <a:solidFill>
                  <a:srgbClr val="000000"/>
                </a:solidFill>
                <a:latin typeface="Söhne 1"/>
              </a:rPr>
              <a:t>Osôn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ar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lefel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 y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ddaear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,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sy’n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cael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ei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alw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hefyd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1"/>
              </a:rPr>
              <a:t>yn</a:t>
            </a:r>
            <a:r>
              <a:rPr lang="en-US" sz="1799" dirty="0">
                <a:solidFill>
                  <a:srgbClr val="000000"/>
                </a:solidFill>
                <a:latin typeface="Söhne 1"/>
              </a:rPr>
              <a:t> smog.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B0214E5B-DCE0-4367-12FF-B3CD3B98AFD9}"/>
              </a:ext>
            </a:extLst>
          </p:cNvPr>
          <p:cNvGrpSpPr/>
          <p:nvPr/>
        </p:nvGrpSpPr>
        <p:grpSpPr>
          <a:xfrm>
            <a:off x="381000" y="349780"/>
            <a:ext cx="7057007" cy="672040"/>
            <a:chOff x="0" y="0"/>
            <a:chExt cx="8834825" cy="896054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0C257711-5AC4-FDB5-2579-6A6056DFF7B0}"/>
                </a:ext>
              </a:extLst>
            </p:cNvPr>
            <p:cNvSpPr/>
            <p:nvPr/>
          </p:nvSpPr>
          <p:spPr>
            <a:xfrm>
              <a:off x="0" y="9490"/>
              <a:ext cx="5830659" cy="886563"/>
            </a:xfrm>
            <a:custGeom>
              <a:avLst/>
              <a:gdLst/>
              <a:ahLst/>
              <a:cxnLst/>
              <a:rect l="l" t="t" r="r" b="b"/>
              <a:pathLst>
                <a:path w="5830659" h="886563">
                  <a:moveTo>
                    <a:pt x="0" y="0"/>
                  </a:moveTo>
                  <a:lnTo>
                    <a:pt x="5830659" y="0"/>
                  </a:lnTo>
                  <a:lnTo>
                    <a:pt x="5830659" y="886564"/>
                  </a:lnTo>
                  <a:lnTo>
                    <a:pt x="0" y="886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25400" r="-9614" b="-25400"/>
              </a:stretch>
            </a:blipFill>
          </p:spPr>
          <p:txBody>
            <a:bodyPr/>
            <a:lstStyle/>
            <a:p>
              <a:endParaRPr lang="en-US" b="1">
                <a:latin typeface="Söhne Halbfett" panose="020B0303030202060203" pitchFamily="34" charset="77"/>
              </a:endParaRPr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720516B1-4823-96F2-FA5C-6D7BBDA83A02}"/>
                </a:ext>
              </a:extLst>
            </p:cNvPr>
            <p:cNvSpPr/>
            <p:nvPr/>
          </p:nvSpPr>
          <p:spPr>
            <a:xfrm>
              <a:off x="5816347" y="0"/>
              <a:ext cx="3018478" cy="886563"/>
            </a:xfrm>
            <a:custGeom>
              <a:avLst/>
              <a:gdLst/>
              <a:ahLst/>
              <a:cxnLst/>
              <a:rect l="l" t="t" r="r" b="b"/>
              <a:pathLst>
                <a:path w="3018478" h="886563">
                  <a:moveTo>
                    <a:pt x="0" y="0"/>
                  </a:moveTo>
                  <a:lnTo>
                    <a:pt x="3018478" y="0"/>
                  </a:lnTo>
                  <a:lnTo>
                    <a:pt x="3018478" y="886563"/>
                  </a:lnTo>
                  <a:lnTo>
                    <a:pt x="0" y="88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11737" t="-25400" b="-25400"/>
              </a:stretch>
            </a:blipFill>
          </p:spPr>
          <p:txBody>
            <a:bodyPr/>
            <a:lstStyle/>
            <a:p>
              <a:endParaRPr lang="en-US" b="1">
                <a:latin typeface="Söhne Halbfett" panose="020B0303030202060203" pitchFamily="34" charset="7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0DF4C7A-296B-BAB6-A3E1-1A456E486539}"/>
              </a:ext>
            </a:extLst>
          </p:cNvPr>
          <p:cNvSpPr txBox="1"/>
          <p:nvPr/>
        </p:nvSpPr>
        <p:spPr>
          <a:xfrm>
            <a:off x="616664" y="339013"/>
            <a:ext cx="6821343" cy="582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13"/>
              </a:lnSpc>
            </a:pPr>
            <a:r>
              <a:rPr lang="cy" sz="3600" b="1" dirty="0">
                <a:latin typeface="Söhne Halbfett" panose="020B0303030202060203" pitchFamily="34" charset="77"/>
              </a:rPr>
              <a:t>Gwahanol fathau o lygredd aer</a:t>
            </a:r>
            <a:endParaRPr lang="en-US" sz="358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F45C81-ECF8-5C01-0115-DCB6FBE9EEAD}"/>
              </a:ext>
            </a:extLst>
          </p:cNvPr>
          <p:cNvSpPr txBox="1"/>
          <p:nvPr/>
        </p:nvSpPr>
        <p:spPr>
          <a:xfrm>
            <a:off x="609600" y="1219200"/>
            <a:ext cx="399961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000" b="1" dirty="0">
                <a:latin typeface="Söhne Halbfett" panose="020B0303030202060203" pitchFamily="34" charset="77"/>
              </a:rPr>
              <a:t>Gadewch i ni chwarae gêm baru!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A00"/>
                                      </p:to>
                                    </p:animClr>
                                    <p:set>
                                      <p:cBhvr>
                                        <p:cTn id="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EB5"/>
                                      </p:to>
                                    </p:animClr>
                                    <p:set>
                                      <p:cBhvr>
                                        <p:cTn id="1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E7FF"/>
                                      </p:to>
                                    </p:animClr>
                                    <p:set>
                                      <p:cBhvr>
                                        <p:cTn id="1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502"/>
                                      </p:to>
                                    </p:animClr>
                                    <p:set>
                                      <p:cBhvr>
                                        <p:cTn id="1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375 -0.16644 " pathEditMode="relative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375 -0.16644 " pathEditMode="relative" ptsTypes="AA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04127 -0.153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766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-0.04141 -0.1613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807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-0.06302 -0.1868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935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06263 -0.1807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-905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201 0.56458 " pathEditMode="relative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201 0.56458 " pathEditMode="relative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27" grpId="0" animBg="1"/>
      <p:bldP spid="22" grpId="0"/>
      <p:bldP spid="26" grpId="0" animBg="1"/>
      <p:bldP spid="17" grpId="0"/>
      <p:bldP spid="25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2202105"/>
            <a:ext cx="2827095" cy="28270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1077" y="0"/>
                  </a:moveTo>
                  <a:lnTo>
                    <a:pt x="771723" y="0"/>
                  </a:lnTo>
                  <a:cubicBezTo>
                    <a:pt x="782617" y="0"/>
                    <a:pt x="793065" y="4328"/>
                    <a:pt x="800769" y="12031"/>
                  </a:cubicBezTo>
                  <a:cubicBezTo>
                    <a:pt x="808472" y="19735"/>
                    <a:pt x="812800" y="30183"/>
                    <a:pt x="812800" y="41077"/>
                  </a:cubicBezTo>
                  <a:lnTo>
                    <a:pt x="812800" y="771723"/>
                  </a:lnTo>
                  <a:cubicBezTo>
                    <a:pt x="812800" y="782617"/>
                    <a:pt x="808472" y="793065"/>
                    <a:pt x="800769" y="800769"/>
                  </a:cubicBezTo>
                  <a:cubicBezTo>
                    <a:pt x="793065" y="808472"/>
                    <a:pt x="782617" y="812800"/>
                    <a:pt x="771723" y="812800"/>
                  </a:cubicBezTo>
                  <a:lnTo>
                    <a:pt x="41077" y="812800"/>
                  </a:lnTo>
                  <a:cubicBezTo>
                    <a:pt x="30183" y="812800"/>
                    <a:pt x="19735" y="808472"/>
                    <a:pt x="12031" y="800769"/>
                  </a:cubicBezTo>
                  <a:cubicBezTo>
                    <a:pt x="4328" y="793065"/>
                    <a:pt x="0" y="782617"/>
                    <a:pt x="0" y="771723"/>
                  </a:cubicBezTo>
                  <a:lnTo>
                    <a:pt x="0" y="41077"/>
                  </a:lnTo>
                  <a:cubicBezTo>
                    <a:pt x="0" y="30183"/>
                    <a:pt x="4328" y="19735"/>
                    <a:pt x="12031" y="12031"/>
                  </a:cubicBezTo>
                  <a:cubicBezTo>
                    <a:pt x="19735" y="4328"/>
                    <a:pt x="30183" y="0"/>
                    <a:pt x="41077" y="0"/>
                  </a:cubicBezTo>
                  <a:close/>
                </a:path>
              </a:pathLst>
            </a:custGeom>
            <a:blipFill>
              <a:blip r:embed="rId2"/>
              <a:stretch>
                <a:fillRect l="-24976" r="-2497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553363" y="3345105"/>
            <a:ext cx="2827095" cy="28270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1077" y="0"/>
                  </a:moveTo>
                  <a:lnTo>
                    <a:pt x="771723" y="0"/>
                  </a:lnTo>
                  <a:cubicBezTo>
                    <a:pt x="782617" y="0"/>
                    <a:pt x="793065" y="4328"/>
                    <a:pt x="800769" y="12031"/>
                  </a:cubicBezTo>
                  <a:cubicBezTo>
                    <a:pt x="808472" y="19735"/>
                    <a:pt x="812800" y="30183"/>
                    <a:pt x="812800" y="41077"/>
                  </a:cubicBezTo>
                  <a:lnTo>
                    <a:pt x="812800" y="771723"/>
                  </a:lnTo>
                  <a:cubicBezTo>
                    <a:pt x="812800" y="782617"/>
                    <a:pt x="808472" y="793065"/>
                    <a:pt x="800769" y="800769"/>
                  </a:cubicBezTo>
                  <a:cubicBezTo>
                    <a:pt x="793065" y="808472"/>
                    <a:pt x="782617" y="812800"/>
                    <a:pt x="771723" y="812800"/>
                  </a:cubicBezTo>
                  <a:lnTo>
                    <a:pt x="41077" y="812800"/>
                  </a:lnTo>
                  <a:cubicBezTo>
                    <a:pt x="30183" y="812800"/>
                    <a:pt x="19735" y="808472"/>
                    <a:pt x="12031" y="800769"/>
                  </a:cubicBezTo>
                  <a:cubicBezTo>
                    <a:pt x="4328" y="793065"/>
                    <a:pt x="0" y="782617"/>
                    <a:pt x="0" y="771723"/>
                  </a:cubicBezTo>
                  <a:lnTo>
                    <a:pt x="0" y="41077"/>
                  </a:lnTo>
                  <a:cubicBezTo>
                    <a:pt x="0" y="30183"/>
                    <a:pt x="4328" y="19735"/>
                    <a:pt x="12031" y="12031"/>
                  </a:cubicBezTo>
                  <a:cubicBezTo>
                    <a:pt x="19735" y="4328"/>
                    <a:pt x="30183" y="0"/>
                    <a:pt x="41077" y="0"/>
                  </a:cubicBezTo>
                  <a:close/>
                </a:path>
              </a:pathLst>
            </a:custGeom>
            <a:blipFill>
              <a:blip r:embed="rId3"/>
              <a:stretch>
                <a:fillRect l="-24976" r="-2497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09600" y="381000"/>
            <a:ext cx="8266309" cy="663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12"/>
              </a:lnSpc>
            </a:pPr>
            <a:r>
              <a:rPr lang="cy" sz="4400" b="1" dirty="0">
                <a:latin typeface="Söhne Halbfett" panose="020B0303030202060203" pitchFamily="34" charset="77"/>
              </a:rPr>
              <a:t>O ble mae </a:t>
            </a:r>
            <a:r>
              <a:rPr lang="cy" sz="4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llygryddion</a:t>
            </a:r>
            <a:r>
              <a:rPr lang="cy" sz="4400" b="1" dirty="0">
                <a:latin typeface="Söhne Halbfett" panose="020B0303030202060203" pitchFamily="34" charset="77"/>
              </a:rPr>
              <a:t> yn dod?</a:t>
            </a:r>
            <a:endParaRPr lang="en-US" sz="44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83341" y="1205787"/>
            <a:ext cx="833491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b="1" dirty="0">
                <a:latin typeface="Söhne Halbfett" panose="020B0303030202060203" pitchFamily="34" charset="77"/>
              </a:rPr>
              <a:t>Edrychwch ar y lluniau hyn a gweld a allwch chi nodi ffynonellau llygryddion (neu sylweddau niweidiol) sydd yn yr awyr.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96388" y="6034865"/>
            <a:ext cx="4556972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b="1" dirty="0">
                <a:latin typeface="Söhne Halbfett" panose="020B0303030202060203" pitchFamily="34" charset="77"/>
              </a:rPr>
              <a:t>Cliciwch ar bob delwedd i ddysgu amdano.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22496" y="2196175"/>
            <a:ext cx="390842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dirty="0">
                <a:latin typeface="Söhne Leicht" panose="020B0303030202060203" pitchFamily="34" charset="77"/>
              </a:rPr>
              <a:t>Mae cerbydau ffyrdd yn allyrru ystod o lygryddion, gan gynnwys plwm, carbon deuocsid, carbon monocsid, ocsidau nitrogen a gronynnau.</a:t>
            </a:r>
            <a:endParaRPr lang="en-US" dirty="0">
              <a:solidFill>
                <a:srgbClr val="FF0000"/>
              </a:solidFill>
              <a:latin typeface="Söhne Leicht" panose="020B0303030202060203" pitchFamily="34" charset="77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40977" y="3977520"/>
            <a:ext cx="374018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dirty="0">
                <a:solidFill>
                  <a:srgbClr val="000000"/>
                </a:solidFill>
                <a:latin typeface="Söhne Leicht" panose="020B0303030202060203" pitchFamily="34" charset="77"/>
              </a:rPr>
              <a:t>Mae llawer o ffatrïoedd yn llosgi tanwydd ffosil fel olew a nwy naturiol i greu ynni. Mae llosgi tanwydd ffosil yn creu nwyon niweidiol, fel carbon monocsid, sylffwr deuocsid ac ocsidau nitrogen.</a:t>
            </a:r>
            <a:endParaRPr lang="en-US" dirty="0">
              <a:solidFill>
                <a:srgbClr val="000000"/>
              </a:solidFill>
              <a:latin typeface="Söhne Leicht" panose="020B0303030202060203" pitchFamily="34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7484" y="-36870"/>
            <a:ext cx="12364063" cy="690716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2202105"/>
            <a:ext cx="2827095" cy="28270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1077" y="0"/>
                  </a:moveTo>
                  <a:lnTo>
                    <a:pt x="771723" y="0"/>
                  </a:lnTo>
                  <a:cubicBezTo>
                    <a:pt x="782617" y="0"/>
                    <a:pt x="793065" y="4328"/>
                    <a:pt x="800769" y="12031"/>
                  </a:cubicBezTo>
                  <a:cubicBezTo>
                    <a:pt x="808472" y="19735"/>
                    <a:pt x="812800" y="30183"/>
                    <a:pt x="812800" y="41077"/>
                  </a:cubicBezTo>
                  <a:lnTo>
                    <a:pt x="812800" y="771723"/>
                  </a:lnTo>
                  <a:cubicBezTo>
                    <a:pt x="812800" y="782617"/>
                    <a:pt x="808472" y="793065"/>
                    <a:pt x="800769" y="800769"/>
                  </a:cubicBezTo>
                  <a:cubicBezTo>
                    <a:pt x="793065" y="808472"/>
                    <a:pt x="782617" y="812800"/>
                    <a:pt x="771723" y="812800"/>
                  </a:cubicBezTo>
                  <a:lnTo>
                    <a:pt x="41077" y="812800"/>
                  </a:lnTo>
                  <a:cubicBezTo>
                    <a:pt x="30183" y="812800"/>
                    <a:pt x="19735" y="808472"/>
                    <a:pt x="12031" y="800769"/>
                  </a:cubicBezTo>
                  <a:cubicBezTo>
                    <a:pt x="4328" y="793065"/>
                    <a:pt x="0" y="782617"/>
                    <a:pt x="0" y="771723"/>
                  </a:cubicBezTo>
                  <a:lnTo>
                    <a:pt x="0" y="41077"/>
                  </a:lnTo>
                  <a:cubicBezTo>
                    <a:pt x="0" y="30183"/>
                    <a:pt x="4328" y="19735"/>
                    <a:pt x="12031" y="12031"/>
                  </a:cubicBezTo>
                  <a:cubicBezTo>
                    <a:pt x="19735" y="4328"/>
                    <a:pt x="30183" y="0"/>
                    <a:pt x="41077" y="0"/>
                  </a:cubicBezTo>
                  <a:close/>
                </a:path>
              </a:pathLst>
            </a:custGeom>
            <a:blipFill>
              <a:blip r:embed="rId2"/>
              <a:stretch>
                <a:fillRect l="-42890" t="-21686" r="-44802" b="-34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553363" y="3345105"/>
            <a:ext cx="2827095" cy="28270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1077" y="0"/>
                  </a:moveTo>
                  <a:lnTo>
                    <a:pt x="771723" y="0"/>
                  </a:lnTo>
                  <a:cubicBezTo>
                    <a:pt x="782617" y="0"/>
                    <a:pt x="793065" y="4328"/>
                    <a:pt x="800769" y="12031"/>
                  </a:cubicBezTo>
                  <a:cubicBezTo>
                    <a:pt x="808472" y="19735"/>
                    <a:pt x="812800" y="30183"/>
                    <a:pt x="812800" y="41077"/>
                  </a:cubicBezTo>
                  <a:lnTo>
                    <a:pt x="812800" y="771723"/>
                  </a:lnTo>
                  <a:cubicBezTo>
                    <a:pt x="812800" y="782617"/>
                    <a:pt x="808472" y="793065"/>
                    <a:pt x="800769" y="800769"/>
                  </a:cubicBezTo>
                  <a:cubicBezTo>
                    <a:pt x="793065" y="808472"/>
                    <a:pt x="782617" y="812800"/>
                    <a:pt x="771723" y="812800"/>
                  </a:cubicBezTo>
                  <a:lnTo>
                    <a:pt x="41077" y="812800"/>
                  </a:lnTo>
                  <a:cubicBezTo>
                    <a:pt x="30183" y="812800"/>
                    <a:pt x="19735" y="808472"/>
                    <a:pt x="12031" y="800769"/>
                  </a:cubicBezTo>
                  <a:cubicBezTo>
                    <a:pt x="4328" y="793065"/>
                    <a:pt x="0" y="782617"/>
                    <a:pt x="0" y="771723"/>
                  </a:cubicBezTo>
                  <a:lnTo>
                    <a:pt x="0" y="41077"/>
                  </a:lnTo>
                  <a:cubicBezTo>
                    <a:pt x="0" y="30183"/>
                    <a:pt x="4328" y="19735"/>
                    <a:pt x="12031" y="12031"/>
                  </a:cubicBezTo>
                  <a:cubicBezTo>
                    <a:pt x="19735" y="4328"/>
                    <a:pt x="30183" y="0"/>
                    <a:pt x="41077" y="0"/>
                  </a:cubicBezTo>
                  <a:close/>
                </a:path>
              </a:pathLst>
            </a:custGeom>
            <a:blipFill>
              <a:blip r:embed="rId3"/>
              <a:stretch>
                <a:fillRect l="-16611" r="-166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733800" y="2270330"/>
            <a:ext cx="3883846" cy="935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Söhne 2"/>
              </a:rPr>
              <a:t>Gall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mwg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a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mygdarth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o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danau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gwyllt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gynnwys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carbon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monocsid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,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gronynnau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a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methan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57800" y="4110587"/>
            <a:ext cx="306176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dirty="0">
                <a:solidFill>
                  <a:srgbClr val="000000"/>
                </a:solidFill>
                <a:latin typeface="Söhne Leicht" panose="020B0303030202060203" pitchFamily="34" charset="77"/>
              </a:rPr>
              <a:t>Mae gweithfeydd ailgylchu yn rhyddhau mygdarth plwm, carbon deuocsid a sylffwr deuocsid i'r aer.</a:t>
            </a:r>
            <a:endParaRPr lang="en-US" dirty="0">
              <a:solidFill>
                <a:srgbClr val="000000"/>
              </a:solidFill>
              <a:latin typeface="Söhne Leicht" panose="020B0303030202060203" pitchFamily="34" charset="77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F8DA7C1-E576-8087-A71C-FE04E5EBF0DE}"/>
              </a:ext>
            </a:extLst>
          </p:cNvPr>
          <p:cNvSpPr txBox="1"/>
          <p:nvPr/>
        </p:nvSpPr>
        <p:spPr>
          <a:xfrm>
            <a:off x="609600" y="381000"/>
            <a:ext cx="8266309" cy="663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12"/>
              </a:lnSpc>
            </a:pPr>
            <a:r>
              <a:rPr lang="cy" sz="4400" b="1" dirty="0">
                <a:latin typeface="Söhne Halbfett" panose="020B0303030202060203" pitchFamily="34" charset="77"/>
              </a:rPr>
              <a:t>O ble mae </a:t>
            </a:r>
            <a:r>
              <a:rPr lang="cy" sz="4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llygryddion</a:t>
            </a:r>
            <a:r>
              <a:rPr lang="cy" sz="4400" b="1" dirty="0">
                <a:latin typeface="Söhne Halbfett" panose="020B0303030202060203" pitchFamily="34" charset="77"/>
              </a:rPr>
              <a:t> yn dod?</a:t>
            </a:r>
            <a:endParaRPr lang="en-US" sz="44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75246CA3-5559-7664-A27E-8FAA25779338}"/>
              </a:ext>
            </a:extLst>
          </p:cNvPr>
          <p:cNvSpPr txBox="1"/>
          <p:nvPr/>
        </p:nvSpPr>
        <p:spPr>
          <a:xfrm>
            <a:off x="683341" y="1205787"/>
            <a:ext cx="833491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b="1" dirty="0">
                <a:latin typeface="Söhne Halbfett" panose="020B0303030202060203" pitchFamily="34" charset="77"/>
              </a:rPr>
              <a:t>Edrychwch ar y lluniau hyn a gweld a allwch chi nodi ffynonellau llygryddion (neu sylweddau niweidiol) sydd yn yr awyr.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CBA9A07C-596B-4CA2-BCD4-D7998DB15C70}"/>
              </a:ext>
            </a:extLst>
          </p:cNvPr>
          <p:cNvSpPr txBox="1"/>
          <p:nvPr/>
        </p:nvSpPr>
        <p:spPr>
          <a:xfrm>
            <a:off x="3996388" y="6034865"/>
            <a:ext cx="4556972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b="1" dirty="0">
                <a:latin typeface="Söhne Halbfett" panose="020B0303030202060203" pitchFamily="34" charset="77"/>
              </a:rPr>
              <a:t>Cliciwch ar bob delwedd i ddysgu amdano.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2202105"/>
            <a:ext cx="2827095" cy="28270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1077" y="0"/>
                  </a:moveTo>
                  <a:lnTo>
                    <a:pt x="771723" y="0"/>
                  </a:lnTo>
                  <a:cubicBezTo>
                    <a:pt x="782617" y="0"/>
                    <a:pt x="793065" y="4328"/>
                    <a:pt x="800769" y="12031"/>
                  </a:cubicBezTo>
                  <a:cubicBezTo>
                    <a:pt x="808472" y="19735"/>
                    <a:pt x="812800" y="30183"/>
                    <a:pt x="812800" y="41077"/>
                  </a:cubicBezTo>
                  <a:lnTo>
                    <a:pt x="812800" y="771723"/>
                  </a:lnTo>
                  <a:cubicBezTo>
                    <a:pt x="812800" y="782617"/>
                    <a:pt x="808472" y="793065"/>
                    <a:pt x="800769" y="800769"/>
                  </a:cubicBezTo>
                  <a:cubicBezTo>
                    <a:pt x="793065" y="808472"/>
                    <a:pt x="782617" y="812800"/>
                    <a:pt x="771723" y="812800"/>
                  </a:cubicBezTo>
                  <a:lnTo>
                    <a:pt x="41077" y="812800"/>
                  </a:lnTo>
                  <a:cubicBezTo>
                    <a:pt x="30183" y="812800"/>
                    <a:pt x="19735" y="808472"/>
                    <a:pt x="12031" y="800769"/>
                  </a:cubicBezTo>
                  <a:cubicBezTo>
                    <a:pt x="4328" y="793065"/>
                    <a:pt x="0" y="782617"/>
                    <a:pt x="0" y="771723"/>
                  </a:cubicBezTo>
                  <a:lnTo>
                    <a:pt x="0" y="41077"/>
                  </a:lnTo>
                  <a:cubicBezTo>
                    <a:pt x="0" y="30183"/>
                    <a:pt x="4328" y="19735"/>
                    <a:pt x="12031" y="12031"/>
                  </a:cubicBezTo>
                  <a:cubicBezTo>
                    <a:pt x="19735" y="4328"/>
                    <a:pt x="30183" y="0"/>
                    <a:pt x="41077" y="0"/>
                  </a:cubicBezTo>
                  <a:close/>
                </a:path>
              </a:pathLst>
            </a:custGeom>
            <a:blipFill>
              <a:blip r:embed="rId2"/>
              <a:stretch>
                <a:fillRect l="-25000" r="-25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553363" y="3345105"/>
            <a:ext cx="2827095" cy="28270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1077" y="0"/>
                  </a:moveTo>
                  <a:lnTo>
                    <a:pt x="771723" y="0"/>
                  </a:lnTo>
                  <a:cubicBezTo>
                    <a:pt x="782617" y="0"/>
                    <a:pt x="793065" y="4328"/>
                    <a:pt x="800769" y="12031"/>
                  </a:cubicBezTo>
                  <a:cubicBezTo>
                    <a:pt x="808472" y="19735"/>
                    <a:pt x="812800" y="30183"/>
                    <a:pt x="812800" y="41077"/>
                  </a:cubicBezTo>
                  <a:lnTo>
                    <a:pt x="812800" y="771723"/>
                  </a:lnTo>
                  <a:cubicBezTo>
                    <a:pt x="812800" y="782617"/>
                    <a:pt x="808472" y="793065"/>
                    <a:pt x="800769" y="800769"/>
                  </a:cubicBezTo>
                  <a:cubicBezTo>
                    <a:pt x="793065" y="808472"/>
                    <a:pt x="782617" y="812800"/>
                    <a:pt x="771723" y="812800"/>
                  </a:cubicBezTo>
                  <a:lnTo>
                    <a:pt x="41077" y="812800"/>
                  </a:lnTo>
                  <a:cubicBezTo>
                    <a:pt x="30183" y="812800"/>
                    <a:pt x="19735" y="808472"/>
                    <a:pt x="12031" y="800769"/>
                  </a:cubicBezTo>
                  <a:cubicBezTo>
                    <a:pt x="4328" y="793065"/>
                    <a:pt x="0" y="782617"/>
                    <a:pt x="0" y="771723"/>
                  </a:cubicBezTo>
                  <a:lnTo>
                    <a:pt x="0" y="41077"/>
                  </a:lnTo>
                  <a:cubicBezTo>
                    <a:pt x="0" y="30183"/>
                    <a:pt x="4328" y="19735"/>
                    <a:pt x="12031" y="12031"/>
                  </a:cubicBezTo>
                  <a:cubicBezTo>
                    <a:pt x="19735" y="4328"/>
                    <a:pt x="30183" y="0"/>
                    <a:pt x="41077" y="0"/>
                  </a:cubicBezTo>
                  <a:close/>
                </a:path>
              </a:pathLst>
            </a:custGeom>
            <a:blipFill>
              <a:blip r:embed="rId3"/>
              <a:stretch>
                <a:fillRect l="-71013" t="-34407" r="-68966" b="-2562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722496" y="2207150"/>
            <a:ext cx="3515136" cy="1253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Söhne 2"/>
              </a:rPr>
              <a:t>Mae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mwg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sigaréts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cynnwys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llygryddion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gwenwynig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gan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gynnwys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ocsidau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nitrogen, carbon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monocsid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a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hydrocarbonau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53207" y="3977431"/>
            <a:ext cx="3515136" cy="1573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Söhne 2"/>
              </a:rPr>
              <a:t>Mae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awyrennau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llosgi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tanwydd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ffosil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sy'n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rhyddhau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carbon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deuocsid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ac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ocsidau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nitrogen. Mae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plwm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,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osôn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a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gronynnau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hefyd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cael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eu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rhyddhau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.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241194FB-33AD-8831-7B30-2803BE9981B7}"/>
              </a:ext>
            </a:extLst>
          </p:cNvPr>
          <p:cNvSpPr txBox="1"/>
          <p:nvPr/>
        </p:nvSpPr>
        <p:spPr>
          <a:xfrm>
            <a:off x="609600" y="381000"/>
            <a:ext cx="8266309" cy="663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12"/>
              </a:lnSpc>
            </a:pPr>
            <a:r>
              <a:rPr lang="cy" sz="4400" b="1" dirty="0">
                <a:latin typeface="Söhne Halbfett" panose="020B0303030202060203" pitchFamily="34" charset="77"/>
              </a:rPr>
              <a:t>O ble mae </a:t>
            </a:r>
            <a:r>
              <a:rPr lang="cy" sz="4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llygryddion</a:t>
            </a:r>
            <a:r>
              <a:rPr lang="cy" sz="4400" b="1" dirty="0">
                <a:latin typeface="Söhne Halbfett" panose="020B0303030202060203" pitchFamily="34" charset="77"/>
              </a:rPr>
              <a:t> yn dod?</a:t>
            </a:r>
            <a:endParaRPr lang="en-US" sz="44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277E8E9E-2FF1-C9C6-D00A-93730CA812A9}"/>
              </a:ext>
            </a:extLst>
          </p:cNvPr>
          <p:cNvSpPr txBox="1"/>
          <p:nvPr/>
        </p:nvSpPr>
        <p:spPr>
          <a:xfrm>
            <a:off x="683341" y="1205787"/>
            <a:ext cx="833491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b="1" dirty="0">
                <a:latin typeface="Söhne Halbfett" panose="020B0303030202060203" pitchFamily="34" charset="77"/>
              </a:rPr>
              <a:t>Edrychwch ar y lluniau hyn a gweld a allwch chi nodi ffynonellau llygryddion (neu sylweddau niweidiol) sydd yn yr awyr.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31564C2A-F39D-F3AD-7FCB-C00BE4228FF2}"/>
              </a:ext>
            </a:extLst>
          </p:cNvPr>
          <p:cNvSpPr txBox="1"/>
          <p:nvPr/>
        </p:nvSpPr>
        <p:spPr>
          <a:xfrm>
            <a:off x="3996388" y="6034865"/>
            <a:ext cx="4556972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b="1" dirty="0">
                <a:latin typeface="Söhne Halbfett" panose="020B0303030202060203" pitchFamily="34" charset="77"/>
              </a:rPr>
              <a:t>Cliciwch ar bob delwedd i ddysgu amdano.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2202105"/>
            <a:ext cx="2827095" cy="28270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1077" y="0"/>
                  </a:moveTo>
                  <a:lnTo>
                    <a:pt x="771723" y="0"/>
                  </a:lnTo>
                  <a:cubicBezTo>
                    <a:pt x="782617" y="0"/>
                    <a:pt x="793065" y="4328"/>
                    <a:pt x="800769" y="12031"/>
                  </a:cubicBezTo>
                  <a:cubicBezTo>
                    <a:pt x="808472" y="19735"/>
                    <a:pt x="812800" y="30183"/>
                    <a:pt x="812800" y="41077"/>
                  </a:cubicBezTo>
                  <a:lnTo>
                    <a:pt x="812800" y="771723"/>
                  </a:lnTo>
                  <a:cubicBezTo>
                    <a:pt x="812800" y="782617"/>
                    <a:pt x="808472" y="793065"/>
                    <a:pt x="800769" y="800769"/>
                  </a:cubicBezTo>
                  <a:cubicBezTo>
                    <a:pt x="793065" y="808472"/>
                    <a:pt x="782617" y="812800"/>
                    <a:pt x="771723" y="812800"/>
                  </a:cubicBezTo>
                  <a:lnTo>
                    <a:pt x="41077" y="812800"/>
                  </a:lnTo>
                  <a:cubicBezTo>
                    <a:pt x="30183" y="812800"/>
                    <a:pt x="19735" y="808472"/>
                    <a:pt x="12031" y="800769"/>
                  </a:cubicBezTo>
                  <a:cubicBezTo>
                    <a:pt x="4328" y="793065"/>
                    <a:pt x="0" y="782617"/>
                    <a:pt x="0" y="771723"/>
                  </a:cubicBezTo>
                  <a:lnTo>
                    <a:pt x="0" y="41077"/>
                  </a:lnTo>
                  <a:cubicBezTo>
                    <a:pt x="0" y="30183"/>
                    <a:pt x="4328" y="19735"/>
                    <a:pt x="12031" y="12031"/>
                  </a:cubicBezTo>
                  <a:cubicBezTo>
                    <a:pt x="19735" y="4328"/>
                    <a:pt x="30183" y="0"/>
                    <a:pt x="41077" y="0"/>
                  </a:cubicBezTo>
                  <a:close/>
                </a:path>
              </a:pathLst>
            </a:custGeom>
            <a:blipFill>
              <a:blip r:embed="rId2"/>
              <a:stretch>
                <a:fillRect l="-25140" r="-251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553363" y="3345105"/>
            <a:ext cx="2827095" cy="28270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1077" y="0"/>
                  </a:moveTo>
                  <a:lnTo>
                    <a:pt x="771723" y="0"/>
                  </a:lnTo>
                  <a:cubicBezTo>
                    <a:pt x="782617" y="0"/>
                    <a:pt x="793065" y="4328"/>
                    <a:pt x="800769" y="12031"/>
                  </a:cubicBezTo>
                  <a:cubicBezTo>
                    <a:pt x="808472" y="19735"/>
                    <a:pt x="812800" y="30183"/>
                    <a:pt x="812800" y="41077"/>
                  </a:cubicBezTo>
                  <a:lnTo>
                    <a:pt x="812800" y="771723"/>
                  </a:lnTo>
                  <a:cubicBezTo>
                    <a:pt x="812800" y="782617"/>
                    <a:pt x="808472" y="793065"/>
                    <a:pt x="800769" y="800769"/>
                  </a:cubicBezTo>
                  <a:cubicBezTo>
                    <a:pt x="793065" y="808472"/>
                    <a:pt x="782617" y="812800"/>
                    <a:pt x="771723" y="812800"/>
                  </a:cubicBezTo>
                  <a:lnTo>
                    <a:pt x="41077" y="812800"/>
                  </a:lnTo>
                  <a:cubicBezTo>
                    <a:pt x="30183" y="812800"/>
                    <a:pt x="19735" y="808472"/>
                    <a:pt x="12031" y="800769"/>
                  </a:cubicBezTo>
                  <a:cubicBezTo>
                    <a:pt x="4328" y="793065"/>
                    <a:pt x="0" y="782617"/>
                    <a:pt x="0" y="771723"/>
                  </a:cubicBezTo>
                  <a:lnTo>
                    <a:pt x="0" y="41077"/>
                  </a:lnTo>
                  <a:cubicBezTo>
                    <a:pt x="0" y="30183"/>
                    <a:pt x="4328" y="19735"/>
                    <a:pt x="12031" y="12031"/>
                  </a:cubicBezTo>
                  <a:cubicBezTo>
                    <a:pt x="19735" y="4328"/>
                    <a:pt x="30183" y="0"/>
                    <a:pt x="41077" y="0"/>
                  </a:cubicBezTo>
                  <a:close/>
                </a:path>
              </a:pathLst>
            </a:custGeom>
            <a:blipFill>
              <a:blip r:embed="rId3"/>
              <a:stretch>
                <a:fillRect l="-55521" t="-5028" r="-52277" b="-118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722496" y="2205222"/>
            <a:ext cx="3897504" cy="1253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Söhne 2"/>
              </a:rPr>
              <a:t>Mae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ffermydd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llaeth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creu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methan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,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amonia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a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charbon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deuocsid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wrth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iddynt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gynhyrchu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bwyd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i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wartheg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ac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mae’r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gwartheg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cynhyrchu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tail.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43400" y="3824843"/>
            <a:ext cx="4145066" cy="1894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Söhne 2"/>
              </a:rPr>
              <a:t>Mae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cerbydau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fferm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allyrru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llygryddion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fel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cerbydau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ffordd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. Mae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cnydau'n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cael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eu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chwistrellu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â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phlaladdwyr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i'w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hamddiffyn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rhag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pryfed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a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chwyn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,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ond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mae'r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plaladdwyr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yn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creu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gronynnau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ac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osôn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ar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lefel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y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ddaear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.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A48AD4B0-FF99-82C4-1B93-D7D4F9B93EA6}"/>
              </a:ext>
            </a:extLst>
          </p:cNvPr>
          <p:cNvSpPr txBox="1"/>
          <p:nvPr/>
        </p:nvSpPr>
        <p:spPr>
          <a:xfrm>
            <a:off x="609600" y="381000"/>
            <a:ext cx="8266309" cy="663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12"/>
              </a:lnSpc>
            </a:pPr>
            <a:r>
              <a:rPr lang="cy" sz="4400" b="1" dirty="0">
                <a:latin typeface="Söhne Halbfett" panose="020B0303030202060203" pitchFamily="34" charset="77"/>
              </a:rPr>
              <a:t>O ble mae </a:t>
            </a:r>
            <a:r>
              <a:rPr lang="cy" sz="4400" b="1" dirty="0">
                <a:solidFill>
                  <a:srgbClr val="F43DB5"/>
                </a:solidFill>
                <a:latin typeface="Söhne Halbfett" panose="020B0303030202060203" pitchFamily="34" charset="77"/>
              </a:rPr>
              <a:t>llygryddion</a:t>
            </a:r>
            <a:r>
              <a:rPr lang="cy" sz="4400" b="1" dirty="0">
                <a:latin typeface="Söhne Halbfett" panose="020B0303030202060203" pitchFamily="34" charset="77"/>
              </a:rPr>
              <a:t> yn dod?</a:t>
            </a:r>
            <a:endParaRPr lang="en-US" sz="44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85B16F84-034E-7E5B-EDFA-84A93B6DD2CE}"/>
              </a:ext>
            </a:extLst>
          </p:cNvPr>
          <p:cNvSpPr txBox="1"/>
          <p:nvPr/>
        </p:nvSpPr>
        <p:spPr>
          <a:xfrm>
            <a:off x="683341" y="1205787"/>
            <a:ext cx="833491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b="1" dirty="0">
                <a:latin typeface="Söhne Halbfett" panose="020B0303030202060203" pitchFamily="34" charset="77"/>
              </a:rPr>
              <a:t>Edrychwch ar y lluniau hyn a gweld a allwch chi nodi ffynonellau llygryddion (neu sylweddau niweidiol) sydd yn yr awyr.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C437E86C-DC17-F17C-8B23-6892608AE6FF}"/>
              </a:ext>
            </a:extLst>
          </p:cNvPr>
          <p:cNvSpPr txBox="1"/>
          <p:nvPr/>
        </p:nvSpPr>
        <p:spPr>
          <a:xfrm>
            <a:off x="3996388" y="6034865"/>
            <a:ext cx="4556972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b="1" dirty="0">
                <a:latin typeface="Söhne Halbfett" panose="020B0303030202060203" pitchFamily="34" charset="77"/>
              </a:rPr>
              <a:t>Cliciwch ar bob delwedd i ddysgu amdano.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6a0601e-ea40-49e7-9b69-b9cb6c325029">
      <Terms xmlns="http://schemas.microsoft.com/office/infopath/2007/PartnerControls"/>
    </lcf76f155ced4ddcb4097134ff3c332f>
    <TaxCatchAll xmlns="b6e71caf-0914-4e3d-bc49-5b23dba73ef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E5434FE24A9E499F8AE5E79820E15E" ma:contentTypeVersion="11" ma:contentTypeDescription="Create a new document." ma:contentTypeScope="" ma:versionID="40e0e6fee8f2c8a6d935b681b60225f0">
  <xsd:schema xmlns:xsd="http://www.w3.org/2001/XMLSchema" xmlns:xs="http://www.w3.org/2001/XMLSchema" xmlns:p="http://schemas.microsoft.com/office/2006/metadata/properties" xmlns:ns2="46a0601e-ea40-49e7-9b69-b9cb6c325029" xmlns:ns3="b6e71caf-0914-4e3d-bc49-5b23dba73efe" targetNamespace="http://schemas.microsoft.com/office/2006/metadata/properties" ma:root="true" ma:fieldsID="4e1a4f50ef76c01225c12f4b2791d07a" ns2:_="" ns3:_="">
    <xsd:import namespace="46a0601e-ea40-49e7-9b69-b9cb6c325029"/>
    <xsd:import namespace="b6e71caf-0914-4e3d-bc49-5b23dba73e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0601e-ea40-49e7-9b69-b9cb6c3250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f085fcf-3737-4e34-9483-f90fca4434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e71caf-0914-4e3d-bc49-5b23dba73ef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588f453-3778-4a4c-87ba-2575e70ae265}" ma:internalName="TaxCatchAll" ma:showField="CatchAllData" ma:web="b6e71caf-0914-4e3d-bc49-5b23dba73e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213C6B-193C-4531-B850-5F095483A70A}">
  <ds:schemaRefs>
    <ds:schemaRef ds:uri="http://schemas.microsoft.com/office/2006/metadata/properties"/>
    <ds:schemaRef ds:uri="http://schemas.microsoft.com/office/infopath/2007/PartnerControls"/>
    <ds:schemaRef ds:uri="97b9d21a-925a-49e9-93d7-9782020f3462"/>
    <ds:schemaRef ds:uri="f405e823-ec5d-4772-af58-273ea8b79ff6"/>
  </ds:schemaRefs>
</ds:datastoreItem>
</file>

<file path=customXml/itemProps2.xml><?xml version="1.0" encoding="utf-8"?>
<ds:datastoreItem xmlns:ds="http://schemas.openxmlformats.org/officeDocument/2006/customXml" ds:itemID="{A2B178AA-D63F-4CA5-847C-2958ACF502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5ADC60-BCC0-4187-85E3-374193895AE9}"/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1353</Words>
  <Application>Microsoft Office PowerPoint</Application>
  <PresentationFormat>Widescreen</PresentationFormat>
  <Paragraphs>124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ALUK - KS2 Geography - All about air pollution lessed presentation</dc:title>
  <dc:creator>Faye Booth</dc:creator>
  <cp:lastModifiedBy>Lauren Cribben</cp:lastModifiedBy>
  <cp:revision>210</cp:revision>
  <dcterms:created xsi:type="dcterms:W3CDTF">2006-08-16T00:00:00Z</dcterms:created>
  <dcterms:modified xsi:type="dcterms:W3CDTF">2025-10-27T09:52:02Z</dcterms:modified>
  <dc:identifier>DAGF89CFaxI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0x01010046E5434FE24A9E499F8AE5E79820E15E</vt:lpwstr>
  </property>
  <property fmtid="{D5CDD505-2E9C-101B-9397-08002B2CF9AE}" pid="3" name="MediaServiceImageTags">
    <vt:lpwstr/>
  </property>
</Properties>
</file>