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embeddedFontLst>
    <p:embeddedFont>
      <p:font typeface="Söhne 2" panose="020B0303030202060203" pitchFamily="34" charset="77"/>
      <p:regular r:id="rId31"/>
      <p:bold r:id="rId32"/>
    </p:embeddedFont>
    <p:embeddedFont>
      <p:font typeface="Söhne Halbfett" panose="020B0303030202060203" pitchFamily="34" charset="77"/>
      <p:regular r:id="rId33"/>
      <p:bold r:id="rId34"/>
    </p:embeddedFont>
    <p:embeddedFont>
      <p:font typeface="Söhne Leicht" panose="020B0303030202060203" pitchFamily="34" charset="77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3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7" autoAdjust="0"/>
  </p:normalViewPr>
  <p:slideViewPr>
    <p:cSldViewPr>
      <p:cViewPr>
        <p:scale>
          <a:sx n="88" d="100"/>
          <a:sy n="88" d="100"/>
        </p:scale>
        <p:origin x="1288" y="472"/>
      </p:cViewPr>
      <p:guideLst>
        <p:guide orient="horz" pos="2544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e Booth" userId="S::faye.booth@educationcompany.co.uk::d3db5133-954f-4a14-819c-c964e48f1803" providerId="AD" clId="Web-{F70B5A6C-DE9A-F78D-1DC7-51F4836D74F9}"/>
    <pc:docChg chg="modSld">
      <pc:chgData name="Faye Booth" userId="S::faye.booth@educationcompany.co.uk::d3db5133-954f-4a14-819c-c964e48f1803" providerId="AD" clId="Web-{F70B5A6C-DE9A-F78D-1DC7-51F4836D74F9}" dt="2024-05-08T10:49:22.300" v="6" actId="20577"/>
      <pc:docMkLst>
        <pc:docMk/>
      </pc:docMkLst>
      <pc:sldChg chg="modSp">
        <pc:chgData name="Faye Booth" userId="S::faye.booth@educationcompany.co.uk::d3db5133-954f-4a14-819c-c964e48f1803" providerId="AD" clId="Web-{F70B5A6C-DE9A-F78D-1DC7-51F4836D74F9}" dt="2024-05-08T10:49:22.300" v="6" actId="20577"/>
        <pc:sldMkLst>
          <pc:docMk/>
          <pc:sldMk cId="0" sldId="261"/>
        </pc:sldMkLst>
        <pc:spChg chg="mod">
          <ac:chgData name="Faye Booth" userId="S::faye.booth@educationcompany.co.uk::d3db5133-954f-4a14-819c-c964e48f1803" providerId="AD" clId="Web-{F70B5A6C-DE9A-F78D-1DC7-51F4836D74F9}" dt="2024-05-08T10:49:22.300" v="6" actId="20577"/>
          <ac:spMkLst>
            <pc:docMk/>
            <pc:sldMk cId="0" sldId="261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7E951-8502-7248-8566-0CCC8E4714E0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53348-837E-4846-BE69-7E5E431D3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0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53348-837E-4846-BE69-7E5E431D38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4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12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White letters on a black background&#10;&#10;AI-generated content may be incorrect.">
            <a:extLst>
              <a:ext uri="{FF2B5EF4-FFF2-40B4-BE49-F238E27FC236}">
                <a16:creationId xmlns:a16="http://schemas.microsoft.com/office/drawing/2014/main" id="{2BCB4F21-FDAB-4CAE-ED28-73313A712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b="47686"/>
          <a:stretch>
            <a:fillRect/>
          </a:stretch>
        </p:blipFill>
        <p:spPr>
          <a:xfrm>
            <a:off x="304800" y="2911176"/>
            <a:ext cx="9415645" cy="1660824"/>
          </a:xfrm>
          <a:prstGeom prst="rect">
            <a:avLst/>
          </a:prstGeom>
        </p:spPr>
      </p:pic>
      <p:pic>
        <p:nvPicPr>
          <p:cNvPr id="9" name="Picture 8" descr="White letters on a black background&#10;&#10;AI-generated content may be incorrect.">
            <a:extLst>
              <a:ext uri="{FF2B5EF4-FFF2-40B4-BE49-F238E27FC236}">
                <a16:creationId xmlns:a16="http://schemas.microsoft.com/office/drawing/2014/main" id="{20FC27A3-8CAE-A704-BC61-9887D8813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5" b="-1"/>
          <a:stretch>
            <a:fillRect/>
          </a:stretch>
        </p:blipFill>
        <p:spPr>
          <a:xfrm>
            <a:off x="3200400" y="4866976"/>
            <a:ext cx="9415645" cy="1533824"/>
          </a:xfrm>
          <a:prstGeom prst="rect">
            <a:avLst/>
          </a:prstGeom>
        </p:spPr>
      </p:pic>
      <p:pic>
        <p:nvPicPr>
          <p:cNvPr id="10" name="Picture 9" descr="White letters on a black background&#10;&#10;AI-generated content may be incorrect.">
            <a:extLst>
              <a:ext uri="{FF2B5EF4-FFF2-40B4-BE49-F238E27FC236}">
                <a16:creationId xmlns:a16="http://schemas.microsoft.com/office/drawing/2014/main" id="{368740F5-073E-9976-46D5-6B2132FEF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2" r="70866" b="23952"/>
          <a:stretch>
            <a:fillRect/>
          </a:stretch>
        </p:blipFill>
        <p:spPr>
          <a:xfrm>
            <a:off x="304800" y="4866976"/>
            <a:ext cx="2743201" cy="15338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CB322DB1-8413-F446-A332-A902A184A09A}"/>
              </a:ext>
            </a:extLst>
          </p:cNvPr>
          <p:cNvSpPr/>
          <p:nvPr/>
        </p:nvSpPr>
        <p:spPr>
          <a:xfrm>
            <a:off x="346746" y="1069858"/>
            <a:ext cx="3234654" cy="805237"/>
          </a:xfrm>
          <a:custGeom>
            <a:avLst/>
            <a:gdLst/>
            <a:ahLst/>
            <a:cxnLst/>
            <a:rect l="l" t="t" r="r" b="b"/>
            <a:pathLst>
              <a:path w="3439617" h="719512">
                <a:moveTo>
                  <a:pt x="0" y="0"/>
                </a:moveTo>
                <a:lnTo>
                  <a:pt x="3439617" y="0"/>
                </a:lnTo>
                <a:lnTo>
                  <a:pt x="3439617" y="719512"/>
                </a:lnTo>
                <a:lnTo>
                  <a:pt x="0" y="719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33213" y="1069858"/>
            <a:ext cx="1686187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Cam 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9601" y="2168449"/>
            <a:ext cx="4559118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800" dirty="0">
                <a:latin typeface="Söhne Leicht" panose="020B0303030202060203" pitchFamily="34" charset="77"/>
              </a:rPr>
              <a:t>Ymestynnwch ben mawr, agored y falŵn hon dros yr agoriad llydan ar waelod y botel.</a:t>
            </a:r>
          </a:p>
          <a:p>
            <a:endParaRPr lang="en-GB" sz="2800" dirty="0">
              <a:latin typeface="Söhne Leicht" panose="020B0303030202060203" pitchFamily="34" charset="77"/>
            </a:endParaRPr>
          </a:p>
          <a:p>
            <a:r>
              <a:rPr lang="cy" sz="2800" dirty="0">
                <a:latin typeface="Söhne Leicht" panose="020B0303030202060203" pitchFamily="34" charset="77"/>
              </a:rPr>
              <a:t>Mae'r falŵn hon ar waelod y botel fel y diaffram.</a:t>
            </a:r>
          </a:p>
        </p:txBody>
      </p:sp>
      <p:sp>
        <p:nvSpPr>
          <p:cNvPr id="8" name="Freeform 8"/>
          <p:cNvSpPr/>
          <p:nvPr/>
        </p:nvSpPr>
        <p:spPr>
          <a:xfrm>
            <a:off x="5701882" y="0"/>
            <a:ext cx="6490118" cy="6858000"/>
          </a:xfrm>
          <a:custGeom>
            <a:avLst/>
            <a:gdLst/>
            <a:ahLst/>
            <a:cxnLst/>
            <a:rect l="l" t="t" r="r" b="b"/>
            <a:pathLst>
              <a:path w="6490118" h="6858000">
                <a:moveTo>
                  <a:pt x="0" y="0"/>
                </a:moveTo>
                <a:lnTo>
                  <a:pt x="6490118" y="0"/>
                </a:lnTo>
                <a:lnTo>
                  <a:pt x="649011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97" t="-11194" r="-25076" b="-1874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457200" y="819645"/>
            <a:ext cx="3104884" cy="952625"/>
          </a:xfrm>
          <a:custGeom>
            <a:avLst/>
            <a:gdLst/>
            <a:ahLst/>
            <a:cxnLst/>
            <a:rect l="l" t="t" r="r" b="b"/>
            <a:pathLst>
              <a:path w="3358152" h="869641">
                <a:moveTo>
                  <a:pt x="0" y="0"/>
                </a:moveTo>
                <a:lnTo>
                  <a:pt x="3358152" y="0"/>
                </a:lnTo>
                <a:lnTo>
                  <a:pt x="3358152" y="869641"/>
                </a:lnTo>
                <a:lnTo>
                  <a:pt x="0" y="869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099" b="-177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33213" y="935635"/>
            <a:ext cx="1686187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Cam 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9600" y="1999708"/>
            <a:ext cx="468215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400" dirty="0">
                <a:latin typeface="Söhne Leicht" panose="020B0303030202060203" pitchFamily="34" charset="77"/>
              </a:rPr>
              <a:t>Gan ddal y falŵn waelod yn ei lle, tynnwch y pen wedi’i glymu i lawr yn ysgafn, i ffwrdd oddi wrth y botel.</a:t>
            </a:r>
          </a:p>
          <a:p>
            <a:endParaRPr lang="en-US" sz="2400" dirty="0">
              <a:latin typeface="Söhne Leicht" panose="020B0303030202060203" pitchFamily="34" charset="77"/>
            </a:endParaRPr>
          </a:p>
          <a:p>
            <a:r>
              <a:rPr lang="cy" sz="2400" dirty="0">
                <a:latin typeface="Söhne Leicht" panose="020B0303030202060203" pitchFamily="34" charset="77"/>
              </a:rPr>
              <a:t>Wrth i chi dynnu'r falŵn hon i lawr, bydd y falŵn arall, sy'n hongian o wddf y botel, yn llenwi ag aer.</a:t>
            </a:r>
          </a:p>
          <a:p>
            <a:endParaRPr lang="cy" sz="2400" dirty="0">
              <a:latin typeface="Söhne Leicht" panose="020B0303030202060203" pitchFamily="34" charset="77"/>
            </a:endParaRPr>
          </a:p>
          <a:p>
            <a:r>
              <a:rPr lang="cy" sz="2400" dirty="0">
                <a:latin typeface="Söhne Leicht" panose="020B0303030202060203" pitchFamily="34" charset="77"/>
              </a:rPr>
              <a:t>Pan fyddwch chi'n rhyddhau'r cwlwm yn ysgafn, bydd y falŵn ar frig y botel yn gwagio o aer.</a:t>
            </a:r>
          </a:p>
        </p:txBody>
      </p:sp>
      <p:sp>
        <p:nvSpPr>
          <p:cNvPr id="8" name="Freeform 8"/>
          <p:cNvSpPr/>
          <p:nvPr/>
        </p:nvSpPr>
        <p:spPr>
          <a:xfrm rot="-397314">
            <a:off x="5328109" y="-351334"/>
            <a:ext cx="7237664" cy="7560669"/>
          </a:xfrm>
          <a:custGeom>
            <a:avLst/>
            <a:gdLst/>
            <a:ahLst/>
            <a:cxnLst/>
            <a:rect l="l" t="t" r="r" b="b"/>
            <a:pathLst>
              <a:path w="7237664" h="7560669">
                <a:moveTo>
                  <a:pt x="790844" y="0"/>
                </a:moveTo>
                <a:lnTo>
                  <a:pt x="7237664" y="748420"/>
                </a:lnTo>
                <a:lnTo>
                  <a:pt x="6446821" y="7560668"/>
                </a:lnTo>
                <a:lnTo>
                  <a:pt x="0" y="6812248"/>
                </a:lnTo>
                <a:lnTo>
                  <a:pt x="790844" y="0"/>
                </a:lnTo>
                <a:close/>
              </a:path>
            </a:pathLst>
          </a:custGeom>
          <a:blipFill>
            <a:blip r:embed="rId3"/>
            <a:stretch>
              <a:fillRect l="-57002" t="-11096" r="-13624" b="-1140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1B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33508" y="0"/>
            <a:ext cx="5458489" cy="6858000"/>
          </a:xfrm>
          <a:custGeom>
            <a:avLst/>
            <a:gdLst/>
            <a:ahLst/>
            <a:cxnLst/>
            <a:rect l="l" t="t" r="r" b="b"/>
            <a:pathLst>
              <a:path w="5458489" h="6858000">
                <a:moveTo>
                  <a:pt x="0" y="0"/>
                </a:moveTo>
                <a:lnTo>
                  <a:pt x="5458489" y="0"/>
                </a:lnTo>
                <a:lnTo>
                  <a:pt x="545848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590" r="-458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63080" y="533400"/>
            <a:ext cx="562342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Ysgyfaint sy'n </a:t>
            </a: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gweithio'n galed</a:t>
            </a:r>
            <a:endParaRPr lang="en-US" sz="4400" b="1" dirty="0">
              <a:solidFill>
                <a:srgbClr val="F4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6892" y="2286000"/>
            <a:ext cx="562342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Mae gan yr ysgyfaint y gwaith pwysig o gefnogi cyfnewid nwy. Maen nhw’n danfon ocsigen i'n gwaed ac yn tynnu carbon deuocsid o'n gwaed.</a:t>
            </a:r>
          </a:p>
          <a:p>
            <a:endParaRPr lang="en-US" sz="21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Maen nhw hefyd yn dal ac yn cael gwared â sylweddau niweidiol o'r aer. Maen nhw'n gwneud hyn trwy ddal pethau fel bacteria a llygredd yn y mwcws gludiog sy'n leinio ein hysgyfaint.</a:t>
            </a:r>
          </a:p>
          <a:p>
            <a:endParaRPr lang="cy" sz="21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Mae'r mwcws, ynghyd â'r sylweddau niweidiol, yn gadael ein cyrff pan fyddwn yn pesychu. 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838738" y="0"/>
            <a:ext cx="6353262" cy="6858000"/>
          </a:xfrm>
          <a:custGeom>
            <a:avLst/>
            <a:gdLst/>
            <a:ahLst/>
            <a:cxnLst/>
            <a:rect l="l" t="t" r="r" b="b"/>
            <a:pathLst>
              <a:path w="6353262" h="6858000">
                <a:moveTo>
                  <a:pt x="0" y="0"/>
                </a:moveTo>
                <a:lnTo>
                  <a:pt x="6353262" y="0"/>
                </a:lnTo>
                <a:lnTo>
                  <a:pt x="635326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535" t="-11498" r="-32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40361" y="907538"/>
            <a:ext cx="4558017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Ysgyfaint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iach</a:t>
            </a:r>
            <a:endParaRPr lang="en-US" sz="4400" b="1" dirty="0">
              <a:solidFill>
                <a:srgbClr val="FFFFFF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40360" y="2057400"/>
            <a:ext cx="4558018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Allwch chi feddwl am rai ffyrdd yr ydym ni’n cadw ein cyrff yn iach?</a:t>
            </a:r>
            <a:endParaRPr lang="en-US" sz="24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  <a:p>
            <a:endParaRPr lang="en-GB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Yn union fel rhannau eraill o'n corff, mae'n bwysig gofalu am ein hysgyfaint.</a:t>
            </a:r>
          </a:p>
          <a:p>
            <a:r>
              <a:rPr lang="cy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Mae yna lawer o ffyrdd o wneud hyn ac mae'n debyg eich bod chi'n gwneud rhai ohonyn nhw eisoes!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1B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ED9589A8-B919-4E4F-A1A5-5F1B46FA476C}"/>
              </a:ext>
            </a:extLst>
          </p:cNvPr>
          <p:cNvSpPr/>
          <p:nvPr/>
        </p:nvSpPr>
        <p:spPr>
          <a:xfrm>
            <a:off x="5746696" y="0"/>
            <a:ext cx="6445304" cy="6858000"/>
          </a:xfrm>
          <a:custGeom>
            <a:avLst/>
            <a:gdLst/>
            <a:ahLst/>
            <a:cxnLst/>
            <a:rect l="l" t="t" r="r" b="b"/>
            <a:pathLst>
              <a:path w="6445304" h="6858000">
                <a:moveTo>
                  <a:pt x="0" y="0"/>
                </a:moveTo>
                <a:lnTo>
                  <a:pt x="6445304" y="0"/>
                </a:lnTo>
                <a:lnTo>
                  <a:pt x="644530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85" r="-28072" b="-74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C0CC415-548F-1336-5CBE-E40DC62B00F3}"/>
              </a:ext>
            </a:extLst>
          </p:cNvPr>
          <p:cNvSpPr txBox="1"/>
          <p:nvPr/>
        </p:nvSpPr>
        <p:spPr>
          <a:xfrm>
            <a:off x="641838" y="1170166"/>
            <a:ext cx="3716117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Symud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!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C53F38C5-D608-01BF-D94E-E8F29A0C5584}"/>
              </a:ext>
            </a:extLst>
          </p:cNvPr>
          <p:cNvSpPr txBox="1"/>
          <p:nvPr/>
        </p:nvSpPr>
        <p:spPr>
          <a:xfrm>
            <a:off x="641838" y="2364647"/>
            <a:ext cx="4632876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Pan fyddwn ni’n egnïol yn gorfforol, mae'n rhaid i'n hysgyfaint weithio'n galetach.</a:t>
            </a:r>
          </a:p>
          <a:p>
            <a:endParaRPr lang="cy" sz="21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Efallai eich bod yn bownsio ar trampolîn, yn cerdded y ci, yn dringo yn y parc, neu'n nofio yn y pwll lleol.</a:t>
            </a:r>
          </a:p>
          <a:p>
            <a:endParaRPr lang="cy" sz="21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Beth bynnag rydych chi'n ei wneud mae </a:t>
            </a:r>
            <a:r>
              <a:rPr lang="cy" sz="21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ymarfer</a:t>
            </a:r>
            <a:r>
              <a:rPr lang="cy" sz="2100" dirty="0">
                <a:solidFill>
                  <a:schemeClr val="bg1"/>
                </a:solidFill>
                <a:latin typeface="Söhne Leicht" panose="020B0303030202060203" pitchFamily="34" charset="77"/>
              </a:rPr>
              <a:t> eich corff yn wych i'ch ysgyfaint! </a:t>
            </a:r>
          </a:p>
          <a:p>
            <a:endParaRPr lang="en-GB" sz="21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1838" y="1041647"/>
            <a:ext cx="4680193" cy="151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Capasiti yr ysgyfaint</a:t>
            </a:r>
            <a:endParaRPr lang="en-US" sz="4400" b="1" dirty="0">
              <a:solidFill>
                <a:srgbClr val="F4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1838" y="3043100"/>
            <a:ext cx="4632876" cy="290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100" dirty="0">
                <a:latin typeface="Söhne Leicht" panose="020B0303030202060203" pitchFamily="34" charset="77"/>
              </a:rPr>
              <a:t>Mae </a:t>
            </a:r>
            <a:r>
              <a:rPr lang="en-GB" sz="2100" dirty="0" err="1">
                <a:latin typeface="Söhne Leicht" panose="020B0303030202060203" pitchFamily="34" charset="77"/>
              </a:rPr>
              <a:t>ymarfer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corff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yn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helpu'ch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ysgyfaint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i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wella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eu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capasiti</a:t>
            </a:r>
            <a:r>
              <a:rPr lang="en-GB" sz="2100" dirty="0">
                <a:latin typeface="Söhne Leicht" panose="020B0303030202060203" pitchFamily="34" charset="77"/>
              </a:rPr>
              <a:t> (</a:t>
            </a:r>
            <a:r>
              <a:rPr lang="en-GB" sz="2100" dirty="0" err="1">
                <a:latin typeface="Söhne Leicht" panose="020B0303030202060203" pitchFamily="34" charset="77"/>
              </a:rPr>
              <a:t>mae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hynny'n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golygu</a:t>
            </a:r>
            <a:r>
              <a:rPr lang="en-GB" sz="2100" dirty="0">
                <a:latin typeface="Söhne Leicht" panose="020B0303030202060203" pitchFamily="34" charset="77"/>
              </a:rPr>
              <a:t> faint o </a:t>
            </a:r>
            <a:r>
              <a:rPr lang="en-GB" sz="2100" dirty="0" err="1">
                <a:latin typeface="Söhne Leicht" panose="020B0303030202060203" pitchFamily="34" charset="77"/>
              </a:rPr>
              <a:t>aer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maen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nhw’n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gallu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ei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ddal</a:t>
            </a:r>
            <a:r>
              <a:rPr lang="en-GB" sz="2100" dirty="0">
                <a:latin typeface="Söhne Leicht" panose="020B0303030202060203" pitchFamily="34" charset="77"/>
              </a:rPr>
              <a:t>).</a:t>
            </a:r>
          </a:p>
          <a:p>
            <a:endParaRPr lang="en-GB" sz="2100" dirty="0">
              <a:latin typeface="Söhne Leicht" panose="020B0303030202060203" pitchFamily="34" charset="77"/>
            </a:endParaRPr>
          </a:p>
          <a:p>
            <a:r>
              <a:rPr lang="en-GB" sz="2100" dirty="0" err="1">
                <a:latin typeface="Söhne Leicht" panose="020B0303030202060203" pitchFamily="34" charset="77"/>
              </a:rPr>
              <a:t>Efallai</a:t>
            </a:r>
            <a:r>
              <a:rPr lang="en-GB" sz="2100" dirty="0">
                <a:latin typeface="Söhne Leicht" panose="020B0303030202060203" pitchFamily="34" charset="77"/>
              </a:rPr>
              <a:t> y </a:t>
            </a:r>
            <a:r>
              <a:rPr lang="en-GB" sz="2100" dirty="0" err="1">
                <a:latin typeface="Söhne Leicht" panose="020B0303030202060203" pitchFamily="34" charset="77"/>
              </a:rPr>
              <a:t>byddwch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chi'n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synnu</a:t>
            </a:r>
            <a:r>
              <a:rPr lang="en-GB" sz="2100" dirty="0">
                <a:latin typeface="Söhne Leicht" panose="020B0303030202060203" pitchFamily="34" charset="77"/>
              </a:rPr>
              <a:t> o </a:t>
            </a:r>
            <a:r>
              <a:rPr lang="en-GB" sz="2100" dirty="0" err="1">
                <a:latin typeface="Söhne Leicht" panose="020B0303030202060203" pitchFamily="34" charset="77"/>
              </a:rPr>
              <a:t>ddysgu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ein</a:t>
            </a:r>
            <a:r>
              <a:rPr lang="en-GB" sz="2100" dirty="0">
                <a:latin typeface="Söhne Leicht" panose="020B0303030202060203" pitchFamily="34" charset="77"/>
              </a:rPr>
              <a:t> bod </a:t>
            </a:r>
            <a:r>
              <a:rPr lang="en-GB" sz="2100" dirty="0" err="1">
                <a:latin typeface="Söhne Leicht" panose="020B0303030202060203" pitchFamily="34" charset="77"/>
              </a:rPr>
              <a:t>ni'n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anadlu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tua</a:t>
            </a:r>
            <a:r>
              <a:rPr lang="en-GB" sz="2100" dirty="0">
                <a:latin typeface="Söhne Leicht" panose="020B0303030202060203" pitchFamily="34" charset="77"/>
              </a:rPr>
              <a:t> 13 </a:t>
            </a:r>
            <a:r>
              <a:rPr lang="en-GB" sz="2100" dirty="0" err="1">
                <a:latin typeface="Söhne Leicht" panose="020B0303030202060203" pitchFamily="34" charset="77"/>
              </a:rPr>
              <a:t>peint</a:t>
            </a:r>
            <a:r>
              <a:rPr lang="en-GB" sz="2100" dirty="0">
                <a:latin typeface="Söhne Leicht" panose="020B0303030202060203" pitchFamily="34" charset="77"/>
              </a:rPr>
              <a:t> o </a:t>
            </a:r>
            <a:r>
              <a:rPr lang="en-GB" sz="2100" dirty="0" err="1">
                <a:latin typeface="Söhne Leicht" panose="020B0303030202060203" pitchFamily="34" charset="77"/>
              </a:rPr>
              <a:t>aer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i</a:t>
            </a:r>
            <a:r>
              <a:rPr lang="en-GB" sz="2100" dirty="0">
                <a:latin typeface="Söhne Leicht" panose="020B0303030202060203" pitchFamily="34" charset="77"/>
              </a:rPr>
              <a:t> </a:t>
            </a:r>
            <a:r>
              <a:rPr lang="en-GB" sz="2100" dirty="0" err="1">
                <a:latin typeface="Söhne Leicht" panose="020B0303030202060203" pitchFamily="34" charset="77"/>
              </a:rPr>
              <a:t>mewn</a:t>
            </a:r>
            <a:r>
              <a:rPr lang="en-GB" sz="2100" dirty="0">
                <a:latin typeface="Söhne Leicht" panose="020B0303030202060203" pitchFamily="34" charset="77"/>
              </a:rPr>
              <a:t> bob </a:t>
            </a:r>
            <a:r>
              <a:rPr lang="en-GB" sz="2100" dirty="0" err="1">
                <a:latin typeface="Söhne Leicht" panose="020B0303030202060203" pitchFamily="34" charset="77"/>
              </a:rPr>
              <a:t>munud</a:t>
            </a:r>
            <a:r>
              <a:rPr lang="en-GB" sz="2100" dirty="0">
                <a:latin typeface="Söhne Leicht" panose="020B0303030202060203" pitchFamily="34" charset="77"/>
              </a:rPr>
              <a:t>!</a:t>
            </a:r>
          </a:p>
          <a:p>
            <a:endParaRPr lang="en-GB" sz="2100" dirty="0">
              <a:latin typeface="Söhne Leicht" panose="020B0303030202060203" pitchFamily="34" charset="77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869970" y="659790"/>
            <a:ext cx="5028370" cy="4721540"/>
            <a:chOff x="0" y="0"/>
            <a:chExt cx="6704493" cy="62953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32167" y="509142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31586" y="967181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5" y="0"/>
                  </a:lnTo>
                  <a:lnTo>
                    <a:pt x="1536285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958822" y="1210997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5" y="0"/>
                  </a:lnTo>
                  <a:lnTo>
                    <a:pt x="1536285" y="3983886"/>
                  </a:lnTo>
                  <a:lnTo>
                    <a:pt x="0" y="3983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69178" y="1710267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168207" y="2311501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00205" y="1476670"/>
            <a:ext cx="4987392" cy="4925771"/>
            <a:chOff x="0" y="0"/>
            <a:chExt cx="6649856" cy="65676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8143" y="375920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36286" y="833221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5" y="0"/>
                  </a:lnTo>
                  <a:lnTo>
                    <a:pt x="1536285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364567" y="1088969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224971" y="1576695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6"/>
                  </a:lnTo>
                  <a:lnTo>
                    <a:pt x="0" y="3983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4180327" y="1991943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5113570" y="2583809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9600" y="685800"/>
            <a:ext cx="3733799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 err="1">
                <a:latin typeface="Söhne Halbfett" panose="020B0303030202060203" pitchFamily="34" charset="77"/>
              </a:rPr>
              <a:t>Bwyta’n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iach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6" name="Freeform 6"/>
          <p:cNvSpPr/>
          <p:nvPr/>
        </p:nvSpPr>
        <p:spPr>
          <a:xfrm rot="5400000">
            <a:off x="5969466" y="635466"/>
            <a:ext cx="6858000" cy="5587068"/>
          </a:xfrm>
          <a:custGeom>
            <a:avLst/>
            <a:gdLst/>
            <a:ahLst/>
            <a:cxnLst/>
            <a:rect l="l" t="t" r="r" b="b"/>
            <a:pathLst>
              <a:path w="6858000" h="5587068">
                <a:moveTo>
                  <a:pt x="0" y="0"/>
                </a:moveTo>
                <a:lnTo>
                  <a:pt x="6858000" y="0"/>
                </a:lnTo>
                <a:lnTo>
                  <a:pt x="6858000" y="5587068"/>
                </a:lnTo>
                <a:lnTo>
                  <a:pt x="0" y="558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00" r="-111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09601" y="1821985"/>
            <a:ext cx="5486400" cy="4401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Söhne 2"/>
              </a:rPr>
              <a:t>Mae'n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debyg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eich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bod chi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eisoes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gwybod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bod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bwyta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bwydydd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iach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ac aros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hydradol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dda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i'n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cyrff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a'n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meddyliau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.</a:t>
            </a:r>
          </a:p>
          <a:p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r>
              <a:rPr lang="en-US" sz="2200" dirty="0">
                <a:solidFill>
                  <a:srgbClr val="000000"/>
                </a:solidFill>
                <a:latin typeface="Söhne 2"/>
              </a:rPr>
              <a:t>Mae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bwyta'n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iach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ac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yfed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dŵr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rhan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bwysig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o iechyd da yr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ysgyfaint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.</a:t>
            </a:r>
          </a:p>
          <a:p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Mae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ein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cyrff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angen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egni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fwydydd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da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fwydo’r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holl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organau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gan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gynnwys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yr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ysgyfaint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).</a:t>
            </a: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Gall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dŵr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yfed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helpu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gadw'r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leinin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mwcws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ein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hysgyfaint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rhag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mynd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rhy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drwchus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725949" y="0"/>
            <a:ext cx="6466051" cy="6858000"/>
          </a:xfrm>
          <a:custGeom>
            <a:avLst/>
            <a:gdLst/>
            <a:ahLst/>
            <a:cxnLst/>
            <a:rect l="l" t="t" r="r" b="b"/>
            <a:pathLst>
              <a:path w="6466051" h="6858000">
                <a:moveTo>
                  <a:pt x="0" y="0"/>
                </a:moveTo>
                <a:lnTo>
                  <a:pt x="6466051" y="0"/>
                </a:lnTo>
                <a:lnTo>
                  <a:pt x="646605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83" t="-6338" r="-37023" b="-24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28650" y="1261432"/>
            <a:ext cx="4317842" cy="151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Yr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hyn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rydyn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ni'n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ei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anadlu</a:t>
            </a:r>
            <a:endParaRPr lang="en-US" sz="4400" b="1" dirty="0">
              <a:solidFill>
                <a:srgbClr val="F4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8650" y="3392835"/>
            <a:ext cx="4248207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200" dirty="0">
                <a:solidFill>
                  <a:schemeClr val="bg1"/>
                </a:solidFill>
                <a:latin typeface="Söhne Leicht" panose="020B0303030202060203" pitchFamily="34" charset="77"/>
              </a:rPr>
              <a:t>Gallwn hefyd ofalu am ein hysgyfaint drwy geisio peidio ag anadlu aer llygredig neu sylweddau niweidiol i mewn.</a:t>
            </a:r>
          </a:p>
          <a:p>
            <a:endParaRPr lang="cy" sz="22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200" dirty="0">
                <a:solidFill>
                  <a:schemeClr val="bg1"/>
                </a:solidFill>
                <a:latin typeface="Söhne Leicht" panose="020B0303030202060203" pitchFamily="34" charset="77"/>
              </a:rPr>
              <a:t>Mae hyn yn berthnasol dan do ac yn yr awyr agored.</a:t>
            </a:r>
            <a:endParaRPr lang="en-GB" sz="22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0200" y="2212666"/>
            <a:ext cx="1808597" cy="180859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642919" y="2212666"/>
            <a:ext cx="1808597" cy="180859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3"/>
              <a:stretch>
                <a:fillRect l="-66773" t="-39581" r="-63779" b="-399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89641" y="2212666"/>
            <a:ext cx="1808597" cy="18085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4"/>
              <a:stretch>
                <a:fillRect l="-42316" t="-9371" r="-34371" b="-84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32360" y="2212666"/>
            <a:ext cx="1808597" cy="180859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5"/>
              <a:stretch>
                <a:fillRect t="-16115" b="-161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653717" y="4211203"/>
            <a:ext cx="1808597" cy="180859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6"/>
              <a:stretch>
                <a:fillRect l="-20995" r="-123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696437" y="4211203"/>
            <a:ext cx="1808597" cy="180859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7"/>
              <a:stretch>
                <a:fillRect t="-6184" b="-437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43158" y="4211203"/>
            <a:ext cx="1808597" cy="180859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8"/>
              <a:stretch>
                <a:fillRect l="-48691" t="-13938" r="-23144" b="-6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785877" y="4211203"/>
            <a:ext cx="1808597" cy="180859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9"/>
              <a:stretch>
                <a:fillRect l="-38605" r="-1139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57200" y="377408"/>
            <a:ext cx="4765516" cy="835387"/>
            <a:chOff x="0" y="0"/>
            <a:chExt cx="6123783" cy="936612"/>
          </a:xfrm>
        </p:grpSpPr>
        <p:sp>
          <p:nvSpPr>
            <p:cNvPr id="22" name="Freeform 22"/>
            <p:cNvSpPr/>
            <p:nvPr/>
          </p:nvSpPr>
          <p:spPr>
            <a:xfrm>
              <a:off x="0" y="9920"/>
              <a:ext cx="4041471" cy="926692"/>
            </a:xfrm>
            <a:custGeom>
              <a:avLst/>
              <a:gdLst/>
              <a:ahLst/>
              <a:cxnLst/>
              <a:rect l="l" t="t" r="r" b="b"/>
              <a:pathLst>
                <a:path w="4041471" h="926692">
                  <a:moveTo>
                    <a:pt x="0" y="0"/>
                  </a:moveTo>
                  <a:lnTo>
                    <a:pt x="4041471" y="0"/>
                  </a:lnTo>
                  <a:lnTo>
                    <a:pt x="4041471" y="926692"/>
                  </a:lnTo>
                  <a:lnTo>
                    <a:pt x="0" y="92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9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4031551" y="0"/>
              <a:ext cx="2092232" cy="926692"/>
            </a:xfrm>
            <a:custGeom>
              <a:avLst/>
              <a:gdLst/>
              <a:ahLst/>
              <a:cxnLst/>
              <a:rect l="l" t="t" r="r" b="b"/>
              <a:pathLst>
                <a:path w="2092232" h="926692">
                  <a:moveTo>
                    <a:pt x="0" y="0"/>
                  </a:moveTo>
                  <a:lnTo>
                    <a:pt x="2092232" y="0"/>
                  </a:lnTo>
                  <a:lnTo>
                    <a:pt x="2092232" y="926692"/>
                  </a:lnTo>
                  <a:lnTo>
                    <a:pt x="0" y="92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82143" y="455154"/>
            <a:ext cx="401845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Aer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glân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dan do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7334" y="1388568"/>
            <a:ext cx="104016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000" b="1" dirty="0">
                <a:latin typeface="Söhne Halbfett" panose="020B0303030202060203" pitchFamily="34" charset="77"/>
              </a:rPr>
              <a:t>Defnyddiwch y lluniau hyn i helpu i nodi llygryddion aer dan do a phethau a allai achosi problemau anadlu i rai pobl.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9600" y="6182110"/>
            <a:ext cx="111252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000" dirty="0">
                <a:latin typeface="Söhne Leicht" panose="020B0303030202060203" pitchFamily="34" charset="77"/>
              </a:rPr>
              <a:t>Dan do, gallwn osgoi anadlu mwg sigaréts, llwch a chemegau niweidiol, fel cynhyrchion glanhau.</a:t>
            </a:r>
            <a:endParaRPr lang="en-GB" sz="2000" dirty="0">
              <a:latin typeface="Söhne Leicht" panose="020B0303030202060203" pitchFamily="34" charset="7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6440" y="2250486"/>
            <a:ext cx="1808597" cy="180859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3"/>
              <a:stretch>
                <a:fillRect l="-5566" r="-57992" b="-90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699159" y="2250486"/>
            <a:ext cx="1808597" cy="180859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4"/>
              <a:stretch>
                <a:fillRect t="-44767" b="-51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45881" y="2250486"/>
            <a:ext cx="1808597" cy="18085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92603" y="4135003"/>
            <a:ext cx="1808597" cy="180859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699159" y="4135003"/>
            <a:ext cx="1808597" cy="180859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745881" y="4135003"/>
            <a:ext cx="1808597" cy="180859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8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09600" y="6169223"/>
            <a:ext cx="1021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000" dirty="0">
                <a:latin typeface="Söhne Leicht" panose="020B0303030202060203" pitchFamily="34" charset="77"/>
              </a:rPr>
              <a:t>Y tu allan, gallwn osgoi anadlu llygryddion fel mygdarth o gerbydau a mwg o ffatrïoedd. </a:t>
            </a:r>
          </a:p>
        </p:txBody>
      </p:sp>
      <p:grpSp>
        <p:nvGrpSpPr>
          <p:cNvPr id="23" name="Group 21">
            <a:extLst>
              <a:ext uri="{FF2B5EF4-FFF2-40B4-BE49-F238E27FC236}">
                <a16:creationId xmlns:a16="http://schemas.microsoft.com/office/drawing/2014/main" id="{B9F36D43-9AEE-4FA5-98A0-26255133D2C5}"/>
              </a:ext>
            </a:extLst>
          </p:cNvPr>
          <p:cNvGrpSpPr/>
          <p:nvPr/>
        </p:nvGrpSpPr>
        <p:grpSpPr>
          <a:xfrm>
            <a:off x="457199" y="377408"/>
            <a:ext cx="7520557" cy="835387"/>
            <a:chOff x="0" y="0"/>
            <a:chExt cx="6123783" cy="936612"/>
          </a:xfrm>
        </p:grpSpPr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645B579F-9C46-350E-01BF-AA52A766CD36}"/>
                </a:ext>
              </a:extLst>
            </p:cNvPr>
            <p:cNvSpPr/>
            <p:nvPr/>
          </p:nvSpPr>
          <p:spPr>
            <a:xfrm>
              <a:off x="0" y="9920"/>
              <a:ext cx="4041471" cy="926692"/>
            </a:xfrm>
            <a:custGeom>
              <a:avLst/>
              <a:gdLst/>
              <a:ahLst/>
              <a:cxnLst/>
              <a:rect l="l" t="t" r="r" b="b"/>
              <a:pathLst>
                <a:path w="4041471" h="926692">
                  <a:moveTo>
                    <a:pt x="0" y="0"/>
                  </a:moveTo>
                  <a:lnTo>
                    <a:pt x="4041471" y="0"/>
                  </a:lnTo>
                  <a:lnTo>
                    <a:pt x="4041471" y="926692"/>
                  </a:lnTo>
                  <a:lnTo>
                    <a:pt x="0" y="92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9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5ABCAD67-0F7F-51D3-21AA-0CDE9DAB973F}"/>
                </a:ext>
              </a:extLst>
            </p:cNvPr>
            <p:cNvSpPr/>
            <p:nvPr/>
          </p:nvSpPr>
          <p:spPr>
            <a:xfrm>
              <a:off x="4031551" y="0"/>
              <a:ext cx="2092232" cy="926692"/>
            </a:xfrm>
            <a:custGeom>
              <a:avLst/>
              <a:gdLst/>
              <a:ahLst/>
              <a:cxnLst/>
              <a:rect l="l" t="t" r="r" b="b"/>
              <a:pathLst>
                <a:path w="2092232" h="926692">
                  <a:moveTo>
                    <a:pt x="0" y="0"/>
                  </a:moveTo>
                  <a:lnTo>
                    <a:pt x="2092232" y="0"/>
                  </a:lnTo>
                  <a:lnTo>
                    <a:pt x="2092232" y="926692"/>
                  </a:lnTo>
                  <a:lnTo>
                    <a:pt x="0" y="92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4">
            <a:extLst>
              <a:ext uri="{FF2B5EF4-FFF2-40B4-BE49-F238E27FC236}">
                <a16:creationId xmlns:a16="http://schemas.microsoft.com/office/drawing/2014/main" id="{1EF9A85D-B7A9-DA2B-F171-737B4D3AD826}"/>
              </a:ext>
            </a:extLst>
          </p:cNvPr>
          <p:cNvSpPr txBox="1"/>
          <p:nvPr/>
        </p:nvSpPr>
        <p:spPr>
          <a:xfrm>
            <a:off x="782143" y="455154"/>
            <a:ext cx="942865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Aer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glân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yn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yr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awyr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agored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CB24B76A-B05A-1174-CCE7-33DF085E98B9}"/>
              </a:ext>
            </a:extLst>
          </p:cNvPr>
          <p:cNvSpPr txBox="1"/>
          <p:nvPr/>
        </p:nvSpPr>
        <p:spPr>
          <a:xfrm>
            <a:off x="647334" y="1388568"/>
            <a:ext cx="104016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000" b="1" dirty="0">
                <a:latin typeface="Söhne Halbfett" panose="020B0303030202060203" pitchFamily="34" charset="77"/>
              </a:rPr>
              <a:t>Defnyddiwch y lluniau hyn i nodi llygryddion aer yn yr awyr agored a phethau a allai achosi problemau anadlu i rai pobl.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74495" y="2286000"/>
            <a:ext cx="2750420" cy="572189"/>
          </a:xfrm>
          <a:custGeom>
            <a:avLst/>
            <a:gdLst/>
            <a:ahLst/>
            <a:cxnLst/>
            <a:rect l="l" t="t" r="r" b="b"/>
            <a:pathLst>
              <a:path w="2191153" h="572189">
                <a:moveTo>
                  <a:pt x="0" y="0"/>
                </a:moveTo>
                <a:lnTo>
                  <a:pt x="2191154" y="0"/>
                </a:lnTo>
                <a:lnTo>
                  <a:pt x="2191154" y="572189"/>
                </a:lnTo>
                <a:lnTo>
                  <a:pt x="0" y="572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160" b="-1778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9752742" y="1349066"/>
            <a:ext cx="2540851" cy="2413201"/>
          </a:xfrm>
          <a:custGeom>
            <a:avLst/>
            <a:gdLst/>
            <a:ahLst/>
            <a:cxnLst/>
            <a:rect l="l" t="t" r="r" b="b"/>
            <a:pathLst>
              <a:path w="2540851" h="2413201">
                <a:moveTo>
                  <a:pt x="0" y="0"/>
                </a:moveTo>
                <a:lnTo>
                  <a:pt x="2540851" y="0"/>
                </a:lnTo>
                <a:lnTo>
                  <a:pt x="2540851" y="2413201"/>
                </a:lnTo>
                <a:lnTo>
                  <a:pt x="0" y="2413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382" t="-18411" b="-215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06679" y="988743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Yn y </a:t>
            </a:r>
            <a:r>
              <a:rPr lang="en-US" sz="4400" b="1" dirty="0" err="1">
                <a:latin typeface="Söhne Halbfett" panose="020B0303030202060203" pitchFamily="34" charset="77"/>
              </a:rPr>
              <a:t>wers</a:t>
            </a:r>
            <a:r>
              <a:rPr lang="en-US" sz="4400" b="1" dirty="0">
                <a:latin typeface="Söhne Halbfett" panose="020B0303030202060203" pitchFamily="34" charset="77"/>
              </a:rPr>
              <a:t> hon, 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byddwn</a:t>
            </a:r>
            <a:r>
              <a:rPr lang="en-US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 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yn</a:t>
            </a:r>
            <a:r>
              <a:rPr lang="en-US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6679" y="2006351"/>
            <a:ext cx="4440572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dysgu am yr hyn mae ein hysgyfaint yn ei wneud.</a:t>
            </a:r>
            <a:br>
              <a:rPr lang="cy" sz="2400" dirty="0">
                <a:latin typeface="Söhne Leicht" panose="020B0303030202060203" pitchFamily="34" charset="77"/>
              </a:rPr>
            </a:br>
            <a:endParaRPr lang="en-US" sz="24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dysgu am bethau a all achosi niwed i'n hysgyfaint.</a:t>
            </a:r>
            <a:br>
              <a:rPr lang="cy" sz="2400" dirty="0">
                <a:latin typeface="Söhne Leicht" panose="020B0303030202060203" pitchFamily="34" charset="77"/>
              </a:rPr>
            </a:br>
            <a:endParaRPr lang="cy" sz="24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dysgu am ffyrdd o ofalu am ein hysgyfaint.</a:t>
            </a:r>
            <a:br>
              <a:rPr lang="cy" sz="2400" dirty="0">
                <a:latin typeface="Söhne Leicht" panose="020B0303030202060203" pitchFamily="34" charset="77"/>
              </a:rPr>
            </a:br>
            <a:endParaRPr lang="en-GB" sz="24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defnyddio geirfa arbennig.</a:t>
            </a:r>
            <a:endParaRPr lang="en-US" sz="2400" dirty="0">
              <a:latin typeface="Söhne Leicht" panose="020B0303030202060203" pitchFamily="34" charset="77"/>
            </a:endParaRPr>
          </a:p>
          <a:p>
            <a:pPr>
              <a:buClr>
                <a:srgbClr val="F43DB5"/>
              </a:buClr>
            </a:pPr>
            <a:endParaRPr lang="en-GB" sz="2400" dirty="0">
              <a:latin typeface="Söhne Leicht" panose="020B0303030202060203" pitchFamily="34" charset="77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76091" y="2353862"/>
            <a:ext cx="2540851" cy="404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cy" sz="2400" b="1" dirty="0">
                <a:latin typeface="Söhne Halbfett" panose="020B0303030202060203" pitchFamily="34" charset="77"/>
              </a:rPr>
              <a:t>Geiriau allweddol:</a:t>
            </a:r>
            <a:endParaRPr lang="en-US" sz="2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051453" y="3190250"/>
            <a:ext cx="4876800" cy="4201150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system anadlol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ysgyfaint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capasiti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diaffram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cawell asennau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gwaed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anadlu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mwcws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anadlu mewn ac anadlu allan</a:t>
            </a:r>
          </a:p>
          <a:p>
            <a:endParaRPr lang="cy" sz="2100" b="1" dirty="0">
              <a:latin typeface="Söhne Halbfett" panose="020B0303030202060203" pitchFamily="34" charset="77"/>
              <a:ea typeface="+mn-lt"/>
              <a:cs typeface="+mn-lt"/>
            </a:endParaRPr>
          </a:p>
          <a:p>
            <a:endParaRPr lang="cy" sz="2100" b="1" dirty="0">
              <a:latin typeface="Söhne Halbfett" panose="020B0303030202060203" pitchFamily="34" charset="77"/>
              <a:ea typeface="+mn-lt"/>
              <a:cs typeface="+mn-lt"/>
            </a:endParaRPr>
          </a:p>
          <a:p>
            <a:endParaRPr lang="cy" sz="2100" b="1" dirty="0">
              <a:latin typeface="Söhne Halbfett" panose="020B0303030202060203" pitchFamily="34" charset="77"/>
              <a:ea typeface="+mn-lt"/>
              <a:cs typeface="+mn-lt"/>
            </a:endParaRP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air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ocsigen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carbon deuocsid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cyfnewid nwy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iechyd a lles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ymarfer corff</a:t>
            </a:r>
          </a:p>
          <a:p>
            <a:r>
              <a:rPr lang="cy" sz="2100" b="1" dirty="0">
                <a:latin typeface="Söhne Halbfett" panose="020B0303030202060203" pitchFamily="34" charset="77"/>
              </a:rPr>
              <a:t>llygredd</a:t>
            </a:r>
          </a:p>
          <a:p>
            <a:r>
              <a:rPr lang="cy" sz="2100" b="1" dirty="0">
                <a:latin typeface="Söhne Halbfett" panose="020B0303030202060203" pitchFamily="34" charset="77"/>
              </a:rPr>
              <a:t>sylweddau niweidiol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1B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37883" y="0"/>
            <a:ext cx="5854117" cy="6858000"/>
          </a:xfrm>
          <a:custGeom>
            <a:avLst/>
            <a:gdLst/>
            <a:ahLst/>
            <a:cxnLst/>
            <a:rect l="l" t="t" r="r" b="b"/>
            <a:pathLst>
              <a:path w="5854117" h="6858000">
                <a:moveTo>
                  <a:pt x="0" y="0"/>
                </a:moveTo>
                <a:lnTo>
                  <a:pt x="5854117" y="0"/>
                </a:lnTo>
                <a:lnTo>
                  <a:pt x="585411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354" r="-233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69206"/>
            <a:ext cx="4498083" cy="740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solidFill>
                  <a:srgbClr val="F43DB5"/>
                </a:solidFill>
              </a:rPr>
              <a:t>Llygryddion</a:t>
            </a:r>
            <a:r>
              <a:rPr lang="cy" sz="4400" b="1" dirty="0">
                <a:solidFill>
                  <a:schemeClr val="bg1"/>
                </a:solidFill>
              </a:rPr>
              <a:t> paill</a:t>
            </a:r>
            <a:endParaRPr lang="en-US" sz="44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9600" y="1615387"/>
            <a:ext cx="5486400" cy="4785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89"/>
              </a:lnSpc>
            </a:pPr>
            <a:r>
              <a:rPr lang="en-US" sz="2000" dirty="0" err="1">
                <a:solidFill>
                  <a:srgbClr val="FFFFFF"/>
                </a:solidFill>
                <a:latin typeface="Söhne 2"/>
              </a:rPr>
              <a:t>Efallai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bydd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gan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bobl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sydd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ag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alergedd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beilliau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yr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awyr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symptomau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fel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llygaid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cosi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trwyn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rhedeg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neu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wedi’i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flocio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a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pheswch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 </a:t>
            </a:r>
          </a:p>
          <a:p>
            <a:pPr>
              <a:lnSpc>
                <a:spcPts val="2489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489"/>
              </a:lnSpc>
            </a:pPr>
            <a:r>
              <a:rPr lang="en-US" sz="2000" dirty="0" err="1">
                <a:solidFill>
                  <a:srgbClr val="FFFFFF"/>
                </a:solidFill>
                <a:latin typeface="Söhne 2"/>
              </a:rPr>
              <a:t>Mae'r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paill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llido'r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llwybrau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anadlu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Os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yw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trwyn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wedi’i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flocio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rydym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ni’n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anadlu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trwy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ceg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sy'n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caniatáu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fwy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o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baill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gyrraedd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hysgyfaint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</a:t>
            </a:r>
          </a:p>
          <a:p>
            <a:pPr>
              <a:lnSpc>
                <a:spcPts val="2489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489"/>
              </a:lnSpc>
            </a:pPr>
            <a:r>
              <a:rPr lang="en-US" sz="2000" dirty="0" err="1">
                <a:solidFill>
                  <a:srgbClr val="FFFFFF"/>
                </a:solidFill>
                <a:latin typeface="Söhne 2"/>
              </a:rPr>
              <a:t>Fodd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bynnag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gyda'r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driniaeth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gywir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, gall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pobl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aros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ben y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symptomau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hyn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a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mwynhau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bywyd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i'r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eithaf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</a:t>
            </a:r>
          </a:p>
          <a:p>
            <a:pPr>
              <a:lnSpc>
                <a:spcPts val="2489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489"/>
              </a:lnSpc>
            </a:pP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Ydych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chi'n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adnabod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unrhyw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un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sydd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ag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alergedd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i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baill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263995" y="0"/>
            <a:ext cx="5928005" cy="6858000"/>
          </a:xfrm>
          <a:custGeom>
            <a:avLst/>
            <a:gdLst/>
            <a:ahLst/>
            <a:cxnLst/>
            <a:rect l="l" t="t" r="r" b="b"/>
            <a:pathLst>
              <a:path w="5928005" h="6858000">
                <a:moveTo>
                  <a:pt x="0" y="0"/>
                </a:moveTo>
                <a:lnTo>
                  <a:pt x="5928005" y="0"/>
                </a:lnTo>
                <a:lnTo>
                  <a:pt x="59280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813" t="-6637" r="-27736" b="-14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28476" y="685800"/>
            <a:ext cx="4705525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Ysgyfaint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gwych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8476" y="1802935"/>
            <a:ext cx="5031298" cy="4401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  <a:latin typeface="Söhne 2"/>
              </a:rPr>
              <a:t>Yn union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fel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y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gallwn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ni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gryfhau'r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cyhyrau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ein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breichiau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a'n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coesau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gallwn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gryfhau'r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cyhyrau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o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amgylch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ein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hysgyfaint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.</a:t>
            </a:r>
          </a:p>
          <a:p>
            <a:endParaRPr lang="en-US" sz="2200" dirty="0">
              <a:solidFill>
                <a:srgbClr val="FFFFFF"/>
              </a:solidFill>
              <a:latin typeface="Söhne 2"/>
            </a:endParaRPr>
          </a:p>
          <a:p>
            <a:r>
              <a:rPr lang="en-US" sz="2200" dirty="0" err="1">
                <a:solidFill>
                  <a:srgbClr val="FFFFFF"/>
                </a:solidFill>
                <a:latin typeface="Söhne 2"/>
              </a:rPr>
              <a:t>Mae'r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cyhyrau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rhyngasennol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gyfrifol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am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ledaenu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a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chodi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eich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diaffram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a'ch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cawell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asennau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. </a:t>
            </a:r>
          </a:p>
          <a:p>
            <a:endParaRPr lang="en-US" sz="2200" dirty="0">
              <a:solidFill>
                <a:srgbClr val="FFFFFF"/>
              </a:solidFill>
              <a:latin typeface="Söhne 2"/>
            </a:endParaRPr>
          </a:p>
          <a:p>
            <a:r>
              <a:rPr lang="en-US" sz="2200" dirty="0">
                <a:solidFill>
                  <a:srgbClr val="FFFFFF"/>
                </a:solidFill>
                <a:latin typeface="Söhne 2"/>
              </a:rPr>
              <a:t>Mae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chwythu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balwnau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ymarfer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gwych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i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wella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capasiti'r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ysgyfaint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. </a:t>
            </a:r>
          </a:p>
          <a:p>
            <a:endParaRPr lang="en-US" sz="2200" dirty="0">
              <a:solidFill>
                <a:srgbClr val="FFFFFF"/>
              </a:solidFill>
              <a:latin typeface="Söhne 2"/>
            </a:endParaRPr>
          </a:p>
          <a:p>
            <a:r>
              <a:rPr lang="en-US" sz="2200" dirty="0" err="1">
                <a:solidFill>
                  <a:srgbClr val="FFFFFF"/>
                </a:solidFill>
                <a:latin typeface="Söhne 2"/>
              </a:rPr>
              <a:t>Gadewch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i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ni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i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gyd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roi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cynnig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arni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Söhne 2"/>
              </a:rPr>
              <a:t>nawr</a:t>
            </a:r>
            <a:r>
              <a:rPr lang="en-US" sz="2200" dirty="0">
                <a:solidFill>
                  <a:srgbClr val="FFFFFF"/>
                </a:solidFill>
                <a:latin typeface="Söhne 2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09600" y="1295400"/>
            <a:ext cx="5892567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Pŵer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anadlu</a:t>
            </a:r>
            <a:endParaRPr lang="en-US" sz="4400" b="1" dirty="0">
              <a:solidFill>
                <a:srgbClr val="F4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9600" y="2489171"/>
            <a:ext cx="4704527" cy="3091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Mae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anadlu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cadw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ein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cyrff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iach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gan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ei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fod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tynnu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ocsigen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mewn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ac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cael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gwared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ar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garbon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deuocsid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.</a:t>
            </a:r>
          </a:p>
          <a:p>
            <a:pPr>
              <a:lnSpc>
                <a:spcPts val="2730"/>
              </a:lnSpc>
            </a:pPr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730"/>
              </a:lnSpc>
            </a:pPr>
            <a:r>
              <a:rPr lang="en-US" sz="2200" dirty="0" err="1">
                <a:solidFill>
                  <a:srgbClr val="000000"/>
                </a:solidFill>
                <a:latin typeface="Söhne 2"/>
              </a:rPr>
              <a:t>Ond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oeddech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chi'n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gwybod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bod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anadlu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hefyd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gallu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helpu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ein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lles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meddyliol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? Mae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hynny'n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golygu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y gall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ein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helpu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gyda'n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teimladau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a'n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öhne 2"/>
              </a:rPr>
              <a:t>hemosiynau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.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39832B-1BC4-CC4D-AE98-6239020B6491}"/>
              </a:ext>
            </a:extLst>
          </p:cNvPr>
          <p:cNvSpPr/>
          <p:nvPr/>
        </p:nvSpPr>
        <p:spPr>
          <a:xfrm>
            <a:off x="6010497" y="0"/>
            <a:ext cx="6181503" cy="6858000"/>
          </a:xfrm>
          <a:custGeom>
            <a:avLst/>
            <a:gdLst/>
            <a:ahLst/>
            <a:cxnLst/>
            <a:rect l="l" t="t" r="r" b="b"/>
            <a:pathLst>
              <a:path w="6181503" h="6858000">
                <a:moveTo>
                  <a:pt x="0" y="0"/>
                </a:moveTo>
                <a:lnTo>
                  <a:pt x="6181503" y="0"/>
                </a:lnTo>
                <a:lnTo>
                  <a:pt x="618150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027" t="-915" r="-37433" b="-91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477" t="-3261" r="-8212" b="-279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09600" y="1863455"/>
            <a:ext cx="10211000" cy="4724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200" dirty="0">
                <a:latin typeface="Söhne Leicht" panose="020B0303030202060203" pitchFamily="34" charset="77"/>
              </a:rPr>
              <a:t>I ddod â'n gwers i ben heddiw, gadewch i ni roi cynnig ar ymarfer anadlu sy'n wych ar gyfer pan fyddwch chi'n teimlo dan straen, yn bryderus neu'n rhwystredig.</a:t>
            </a:r>
          </a:p>
          <a:p>
            <a:endParaRPr lang="cy" sz="2200" dirty="0">
              <a:latin typeface="Söhne Leicht" panose="020B0303030202060203" pitchFamily="34" charset="77"/>
            </a:endParaRPr>
          </a:p>
          <a:p>
            <a:r>
              <a:rPr lang="cy" sz="2200" dirty="0">
                <a:latin typeface="Söhne Leicht" panose="020B0303030202060203" pitchFamily="34" charset="77"/>
              </a:rPr>
              <a:t>Yr enw arno yw </a:t>
            </a:r>
            <a:r>
              <a:rPr lang="cy" sz="2200" b="1" dirty="0">
                <a:latin typeface="Söhne Halbfett" panose="020B0303030202060203" pitchFamily="34" charset="77"/>
              </a:rPr>
              <a:t>anadlu bol</a:t>
            </a:r>
            <a:r>
              <a:rPr lang="cy" sz="2200" dirty="0">
                <a:latin typeface="Söhne Leicht" panose="020B0303030202060203" pitchFamily="34" charset="77"/>
              </a:rPr>
              <a:t>. </a:t>
            </a:r>
            <a:r>
              <a:rPr lang="cy" sz="2200" dirty="0">
                <a:latin typeface="Söhne Leicht" panose="020B0303030202060203" pitchFamily="34" charset="77"/>
                <a:cs typeface="Helvetica"/>
              </a:rPr>
              <a:t>Gallwch ei wneud naill ai yn eistedd neu'n gorwedd i lawr gyda'ch pen-gliniau i fyny. Efallai yr hoffech chi gau eich llygaid, ond does dim rhaid i chi wneud hynny.</a:t>
            </a:r>
          </a:p>
          <a:p>
            <a:endParaRPr lang="cy" sz="2200" dirty="0">
              <a:latin typeface="Söhne Leicht" panose="020B0303030202060203" pitchFamily="34" charset="77"/>
              <a:cs typeface="Helvetica"/>
            </a:endParaRPr>
          </a:p>
          <a:p>
            <a:pPr marL="457200" indent="-4572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200" dirty="0">
                <a:latin typeface="Söhne Leicht" panose="020B0303030202060203" pitchFamily="34" charset="77"/>
                <a:cs typeface="Helvetica"/>
              </a:rPr>
              <a:t>Rhowch un llaw ar eich bol a'r llall ar eich brest.</a:t>
            </a:r>
          </a:p>
          <a:p>
            <a:pPr marL="457200" indent="-4572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200" dirty="0">
                <a:latin typeface="Söhne Leicht" panose="020B0303030202060203" pitchFamily="34" charset="77"/>
                <a:cs typeface="Helvetica"/>
              </a:rPr>
              <a:t>Cymerwch anadl araf, dwfn i mewn trwy eich trwyn nes i chi deimlo bod eich ysgyfaint yn chwyddo'n llawn. </a:t>
            </a:r>
          </a:p>
          <a:p>
            <a:pPr marL="457200" indent="-4572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200" dirty="0">
                <a:latin typeface="Söhne Leicht" panose="020B0303030202060203" pitchFamily="34" charset="77"/>
                <a:cs typeface="Helvetica"/>
              </a:rPr>
              <a:t>Gadewch yr anadl allan o'ch ceg. </a:t>
            </a:r>
          </a:p>
          <a:p>
            <a:pPr marL="457200" indent="-4572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200" dirty="0">
                <a:latin typeface="Söhne Leicht" panose="020B0303030202060203" pitchFamily="34" charset="77"/>
                <a:cs typeface="Helvetica"/>
              </a:rPr>
              <a:t>Gyda phob anadl, sicrhewch fod eich stumog yn codi wrth anadlu mewn ac yn disgyn wrth anadlu allan.</a:t>
            </a:r>
            <a:endParaRPr lang="en-GB" sz="2200" dirty="0">
              <a:latin typeface="Söhne Leicht" panose="020B0303030202060203" pitchFamily="34" charset="77"/>
            </a:endParaRPr>
          </a:p>
          <a:p>
            <a:endParaRPr lang="en-GB" sz="2100" dirty="0">
              <a:latin typeface="Söhne Leicht" panose="020B0303030202060203" pitchFamily="34" charset="77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09600" y="838200"/>
            <a:ext cx="9642945" cy="651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Ymarfer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anadlu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i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roi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cynnig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arno</a:t>
            </a:r>
            <a:endParaRPr lang="en-US" sz="40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700000">
            <a:off x="-826693" y="2757754"/>
            <a:ext cx="4858130" cy="4824718"/>
          </a:xfrm>
          <a:custGeom>
            <a:avLst/>
            <a:gdLst/>
            <a:ahLst/>
            <a:cxnLst/>
            <a:rect l="l" t="t" r="r" b="b"/>
            <a:pathLst>
              <a:path w="4858130" h="4824718">
                <a:moveTo>
                  <a:pt x="0" y="0"/>
                </a:moveTo>
                <a:lnTo>
                  <a:pt x="4858130" y="0"/>
                </a:lnTo>
                <a:lnTo>
                  <a:pt x="4858130" y="4824717"/>
                </a:lnTo>
                <a:lnTo>
                  <a:pt x="0" y="482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043" t="-14971" b="-218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33378" y="780696"/>
            <a:ext cx="10220422" cy="1276704"/>
            <a:chOff x="0" y="0"/>
            <a:chExt cx="11129835" cy="1702272"/>
          </a:xfrm>
        </p:grpSpPr>
        <p:sp>
          <p:nvSpPr>
            <p:cNvPr id="7" name="Freeform 7"/>
            <p:cNvSpPr/>
            <p:nvPr/>
          </p:nvSpPr>
          <p:spPr>
            <a:xfrm>
              <a:off x="0" y="18029"/>
              <a:ext cx="7345281" cy="1684242"/>
            </a:xfrm>
            <a:custGeom>
              <a:avLst/>
              <a:gdLst/>
              <a:ahLst/>
              <a:cxnLst/>
              <a:rect l="l" t="t" r="r" b="b"/>
              <a:pathLst>
                <a:path w="7345281" h="1684242">
                  <a:moveTo>
                    <a:pt x="0" y="0"/>
                  </a:moveTo>
                  <a:lnTo>
                    <a:pt x="7345281" y="0"/>
                  </a:lnTo>
                  <a:lnTo>
                    <a:pt x="7345281" y="1684243"/>
                  </a:lnTo>
                  <a:lnTo>
                    <a:pt x="0" y="168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7327251" y="0"/>
              <a:ext cx="3802584" cy="1684242"/>
            </a:xfrm>
            <a:custGeom>
              <a:avLst/>
              <a:gdLst/>
              <a:ahLst/>
              <a:cxnLst/>
              <a:rect l="l" t="t" r="r" b="b"/>
              <a:pathLst>
                <a:path w="3802584" h="1684242">
                  <a:moveTo>
                    <a:pt x="0" y="0"/>
                  </a:moveTo>
                  <a:lnTo>
                    <a:pt x="3802584" y="0"/>
                  </a:lnTo>
                  <a:lnTo>
                    <a:pt x="3802584" y="1684242"/>
                  </a:lnTo>
                  <a:lnTo>
                    <a:pt x="0" y="1684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6972" y="1026062"/>
            <a:ext cx="9335620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Beth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rydyn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ni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wedi'i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ddysgu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heddiw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38600" y="2597549"/>
            <a:ext cx="7139572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Clr>
                <a:srgbClr val="F43DB5"/>
              </a:buClr>
              <a:buFont typeface="+mj-lt"/>
              <a:buAutoNum type="arabicPeriod"/>
            </a:pPr>
            <a:r>
              <a:rPr lang="cy" sz="2800" dirty="0">
                <a:latin typeface="Söhne Leicht" panose="020B0303030202060203" pitchFamily="34" charset="77"/>
              </a:rPr>
              <a:t>Allwch chi egluro i'ch partner beth mae ein hysgyfaint yn ei wneud?</a:t>
            </a:r>
            <a:br>
              <a:rPr lang="cy" sz="2800" dirty="0">
                <a:latin typeface="Söhne Leicht" panose="020B0303030202060203" pitchFamily="34" charset="77"/>
              </a:rPr>
            </a:br>
            <a:endParaRPr lang="en-US" sz="2800" dirty="0">
              <a:latin typeface="Söhne Leicht" panose="020B0303030202060203" pitchFamily="34" charset="77"/>
            </a:endParaRPr>
          </a:p>
          <a:p>
            <a:pPr marL="457200" indent="-457200">
              <a:buClr>
                <a:srgbClr val="F43DB5"/>
              </a:buClr>
              <a:buFont typeface="+mj-lt"/>
              <a:buAutoNum type="arabicPeriod"/>
            </a:pPr>
            <a:r>
              <a:rPr lang="cy" sz="2800" dirty="0">
                <a:latin typeface="Söhne Leicht" panose="020B0303030202060203" pitchFamily="34" charset="77"/>
              </a:rPr>
              <a:t>Allwch chi gofio dau beth a all achosi problemau gyda'n hanadlu?</a:t>
            </a:r>
            <a:br>
              <a:rPr lang="cy" sz="2800" dirty="0">
                <a:latin typeface="Söhne Leicht" panose="020B0303030202060203" pitchFamily="34" charset="77"/>
              </a:rPr>
            </a:br>
            <a:endParaRPr lang="cy" sz="2800" dirty="0">
              <a:latin typeface="Söhne Leicht" panose="020B0303030202060203" pitchFamily="34" charset="77"/>
            </a:endParaRPr>
          </a:p>
          <a:p>
            <a:pPr marL="457200" indent="-457200">
              <a:buClr>
                <a:srgbClr val="F43DB5"/>
              </a:buClr>
              <a:buFont typeface="+mj-lt"/>
              <a:buAutoNum type="arabicPeriod"/>
            </a:pPr>
            <a:r>
              <a:rPr lang="cy" sz="2800" dirty="0">
                <a:latin typeface="Söhne Leicht" panose="020B0303030202060203" pitchFamily="34" charset="77"/>
              </a:rPr>
              <a:t>Allwch chi enwi tair ffordd y gallwn ni ofalu am ein hysgyfaint?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29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AF4ABBF0-4A12-C9D7-A5A2-006F9BB855DE}"/>
              </a:ext>
            </a:extLst>
          </p:cNvPr>
          <p:cNvSpPr txBox="1"/>
          <p:nvPr/>
        </p:nvSpPr>
        <p:spPr>
          <a:xfrm>
            <a:off x="609600" y="5838189"/>
            <a:ext cx="795165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-GB" dirty="0">
                <a:solidFill>
                  <a:schemeClr val="bg1"/>
                </a:solidFill>
                <a:latin typeface="Söhne Leicht" panose="020B0303030202060203" pitchFamily="34" charset="77"/>
              </a:rPr>
              <a:t>Anadlu yw anadlu, anadlu allan. </a:t>
            </a:r>
            <a:r>
              <a:rPr lang="cy-GB" dirty="0">
                <a:solidFill>
                  <a:srgbClr val="F63DB5"/>
                </a:solidFill>
                <a:latin typeface="Söhne Leicht" panose="020B0303030202060203" pitchFamily="34" charset="77"/>
              </a:rPr>
              <a:t>Anadlu yw bywyd. </a:t>
            </a:r>
          </a:p>
          <a:p>
            <a:r>
              <a:rPr lang="cy-GB" dirty="0">
                <a:solidFill>
                  <a:schemeClr val="bg1"/>
                </a:solidFill>
                <a:latin typeface="Söhne Leicht" panose="020B0303030202060203" pitchFamily="34" charset="77"/>
              </a:rPr>
              <a:t>Ni yw elusen iechyd yr ysgyfaint yn y DU, yn ymladd dros eich hawl i anadlu</a:t>
            </a:r>
          </a:p>
        </p:txBody>
      </p:sp>
      <p:pic>
        <p:nvPicPr>
          <p:cNvPr id="9" name="Picture 8" descr="White letters on a black background&#10;&#10;AI-generated content may be incorrect.">
            <a:extLst>
              <a:ext uri="{FF2B5EF4-FFF2-40B4-BE49-F238E27FC236}">
                <a16:creationId xmlns:a16="http://schemas.microsoft.com/office/drawing/2014/main" id="{89415DB4-CD45-480B-1FCE-006422CFF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b="48677"/>
          <a:stretch>
            <a:fillRect/>
          </a:stretch>
        </p:blipFill>
        <p:spPr>
          <a:xfrm>
            <a:off x="304800" y="2133600"/>
            <a:ext cx="9415645" cy="1600200"/>
          </a:xfrm>
          <a:prstGeom prst="rect">
            <a:avLst/>
          </a:prstGeom>
        </p:spPr>
      </p:pic>
      <p:pic>
        <p:nvPicPr>
          <p:cNvPr id="10" name="Picture 9" descr="White letters on a black background&#10;&#10;AI-generated content may be incorrect.">
            <a:extLst>
              <a:ext uri="{FF2B5EF4-FFF2-40B4-BE49-F238E27FC236}">
                <a16:creationId xmlns:a16="http://schemas.microsoft.com/office/drawing/2014/main" id="{D897274C-0838-9113-F6FF-81586D85B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5" b="-1"/>
          <a:stretch>
            <a:fillRect/>
          </a:stretch>
        </p:blipFill>
        <p:spPr>
          <a:xfrm>
            <a:off x="3200400" y="4089400"/>
            <a:ext cx="9415645" cy="1533824"/>
          </a:xfrm>
          <a:prstGeom prst="rect">
            <a:avLst/>
          </a:prstGeom>
        </p:spPr>
      </p:pic>
      <p:pic>
        <p:nvPicPr>
          <p:cNvPr id="11" name="Picture 10" descr="White letters on a black background&#10;&#10;AI-generated content may be incorrect.">
            <a:extLst>
              <a:ext uri="{FF2B5EF4-FFF2-40B4-BE49-F238E27FC236}">
                <a16:creationId xmlns:a16="http://schemas.microsoft.com/office/drawing/2014/main" id="{E9E1EE10-E258-FC23-AC3A-1558C4CA4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2" r="70866" b="23952"/>
          <a:stretch>
            <a:fillRect/>
          </a:stretch>
        </p:blipFill>
        <p:spPr>
          <a:xfrm>
            <a:off x="304800" y="4089400"/>
            <a:ext cx="2743201" cy="15338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25665" y="0"/>
            <a:ext cx="4966335" cy="6858000"/>
          </a:xfrm>
          <a:custGeom>
            <a:avLst/>
            <a:gdLst/>
            <a:ahLst/>
            <a:cxnLst/>
            <a:rect l="l" t="t" r="r" b="b"/>
            <a:pathLst>
              <a:path w="4966335" h="6858000">
                <a:moveTo>
                  <a:pt x="0" y="0"/>
                </a:moveTo>
                <a:lnTo>
                  <a:pt x="4966335" y="0"/>
                </a:lnTo>
                <a:lnTo>
                  <a:pt x="496633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51933" y="474583"/>
            <a:ext cx="4880521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cy" sz="44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Cymerwch </a:t>
            </a: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  <a:cs typeface="Calibri Light"/>
              </a:rPr>
              <a:t>anadl ddwfn</a:t>
            </a:r>
            <a:endParaRPr lang="en-US" sz="4400" b="1" dirty="0">
              <a:solidFill>
                <a:srgbClr val="F4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1933" y="2005905"/>
            <a:ext cx="6287225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  <a:latin typeface="Söhne 2"/>
              </a:rPr>
              <a:t>Cymerwch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anadl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mewn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nawr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yna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anadlwch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allan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araf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 Mae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aer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teithio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o'n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trwyn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ceg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trwy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diwbiau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i'r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ysgyfaint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</a:t>
            </a:r>
          </a:p>
          <a:p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r>
              <a:rPr lang="en-US" sz="2000" dirty="0">
                <a:solidFill>
                  <a:srgbClr val="FFFFFF"/>
                </a:solidFill>
                <a:latin typeface="Söhne 2"/>
              </a:rPr>
              <a:t>Pan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fyddwn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ni’n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anadlu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mewn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mae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cyhyr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o'r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enw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y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diaffram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symud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lawr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 Mae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hyn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gwneud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lle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dwy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ysgyfaint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lenwi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ag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aer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 </a:t>
            </a:r>
          </a:p>
          <a:p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Söhne 2"/>
              </a:rPr>
              <a:t>Mae'r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ysgyfaint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brest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ac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cael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diogelu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gan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cawell</a:t>
            </a:r>
            <a:r>
              <a:rPr lang="en-US" sz="20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asennau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 Tra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rydyn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ni'n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eistedd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dawel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rydyn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ni'n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defnyddio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llai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na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hanner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capasiti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hysgyfaint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</a:t>
            </a:r>
          </a:p>
          <a:p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Beth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sy'n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gwneud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i’n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hanadlu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gyflymu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a'n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hysgyfaint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dyfu</a:t>
            </a:r>
            <a:r>
              <a:rPr lang="en-US" sz="20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?</a:t>
            </a:r>
          </a:p>
          <a:p>
            <a:endParaRPr lang="en-US" sz="2000" dirty="0">
              <a:solidFill>
                <a:srgbClr val="FFFFFF"/>
              </a:solidFill>
              <a:latin typeface="Söhne 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25D17C9-2690-BA3C-8667-E42961433B35}"/>
              </a:ext>
            </a:extLst>
          </p:cNvPr>
          <p:cNvSpPr/>
          <p:nvPr/>
        </p:nvSpPr>
        <p:spPr>
          <a:xfrm>
            <a:off x="7010400" y="4279224"/>
            <a:ext cx="4558257" cy="1952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949945"/>
              </p:ext>
            </p:extLst>
          </p:nvPr>
        </p:nvGraphicFramePr>
        <p:xfrm>
          <a:off x="7010400" y="1371600"/>
          <a:ext cx="4558257" cy="2555240"/>
        </p:xfrm>
        <a:graphic>
          <a:graphicData uri="http://schemas.openxmlformats.org/drawingml/2006/table">
            <a:tbl>
              <a:tblPr/>
              <a:tblGrid>
                <a:gridCol w="2266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1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ts val="1679"/>
                        </a:lnSpc>
                        <a:defRPr/>
                      </a:pPr>
                      <a:r>
                        <a:rPr lang="en-US" sz="1600" b="1" i="0" dirty="0" err="1">
                          <a:solidFill>
                            <a:srgbClr val="FFFFFF"/>
                          </a:solidFill>
                          <a:latin typeface="Söhne Halbfett" panose="020B0303030202060203" pitchFamily="34" charset="77"/>
                        </a:rPr>
                        <a:t>Oedran</a:t>
                      </a:r>
                      <a:endParaRPr lang="en-US" sz="1400" b="1" i="0" dirty="0">
                        <a:latin typeface="Söhne Halbfett" panose="020B0303030202060203" pitchFamily="34" charset="77"/>
                      </a:endParaRP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600" b="1" i="0" dirty="0" err="1">
                          <a:solidFill>
                            <a:srgbClr val="FFFFFF"/>
                          </a:solidFill>
                          <a:latin typeface="Söhne Halbfett" panose="020B0303030202060203" pitchFamily="34" charset="77"/>
                        </a:rPr>
                        <a:t>Anadliadau</a:t>
                      </a:r>
                      <a:r>
                        <a:rPr lang="en-US" sz="1600" b="1" i="0" dirty="0">
                          <a:solidFill>
                            <a:srgbClr val="FFFFFF"/>
                          </a:solidFill>
                          <a:latin typeface="Söhne Halbfett" panose="020B0303030202060203" pitchFamily="34" charset="77"/>
                        </a:rPr>
                        <a:t> y </a:t>
                      </a:r>
                      <a:r>
                        <a:rPr lang="en-US" sz="1600" b="1" i="0" dirty="0" err="1">
                          <a:solidFill>
                            <a:srgbClr val="FFFFFF"/>
                          </a:solidFill>
                          <a:latin typeface="Söhne Halbfett" panose="020B0303030202060203" pitchFamily="34" charset="77"/>
                        </a:rPr>
                        <a:t>funud</a:t>
                      </a:r>
                      <a:endParaRPr lang="en-US" sz="1400" b="1" i="0" dirty="0">
                        <a:latin typeface="Söhne Halbfett" panose="020B0303030202060203" pitchFamily="34" charset="77"/>
                      </a:endParaRP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1 </a:t>
                      </a:r>
                      <a:r>
                        <a:rPr lang="en-US" sz="1600" b="0" i="0" dirty="0" err="1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i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 3 </a:t>
                      </a:r>
                      <a:r>
                        <a:rPr lang="cy" sz="1600" b="0" i="0" dirty="0">
                          <a:latin typeface="Söhne Leicht" panose="020B0303030202060203" pitchFamily="34" charset="77"/>
                        </a:rPr>
                        <a:t>mlwydd oed</a:t>
                      </a:r>
                      <a:endParaRPr lang="en-US" sz="1400" b="0" i="0" dirty="0">
                        <a:latin typeface="Söhne Leicht" panose="020B0303030202060203" pitchFamily="34" charset="77"/>
                      </a:endParaRP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Söhne 2"/>
                        </a:rPr>
                        <a:t>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Söhne 2"/>
                        </a:rPr>
                        <a:t>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Söhne 2"/>
                        </a:rPr>
                        <a:t> 40</a:t>
                      </a:r>
                      <a:endParaRPr lang="en-US" sz="1400" dirty="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3 </a:t>
                      </a:r>
                      <a:r>
                        <a:rPr lang="en-US" sz="1600" b="0" i="0" dirty="0" err="1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i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 5 </a:t>
                      </a:r>
                      <a:r>
                        <a:rPr lang="cy" sz="1600" b="0" i="0" dirty="0">
                          <a:latin typeface="Söhne Leicht" panose="020B0303030202060203" pitchFamily="34" charset="77"/>
                        </a:rPr>
                        <a:t>mlwydd oed</a:t>
                      </a:r>
                      <a:endParaRPr lang="en-US" sz="1400" b="0" i="0" dirty="0">
                        <a:latin typeface="Söhne Leicht" panose="020B0303030202060203" pitchFamily="34" charset="77"/>
                      </a:endParaRP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Söhne 2"/>
                        </a:rPr>
                        <a:t>22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Söhne 2"/>
                        </a:rPr>
                        <a:t>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Söhne 2"/>
                        </a:rPr>
                        <a:t> 34</a:t>
                      </a:r>
                      <a:endParaRPr lang="en-US" sz="1400" dirty="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5 </a:t>
                      </a:r>
                      <a:r>
                        <a:rPr lang="en-US" sz="1600" b="0" i="0" dirty="0" err="1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i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 12 </a:t>
                      </a:r>
                      <a:r>
                        <a:rPr lang="cy" sz="1600" b="0" i="0" dirty="0">
                          <a:latin typeface="Söhne Leicht" panose="020B0303030202060203" pitchFamily="34" charset="77"/>
                        </a:rPr>
                        <a:t>mlwydd oed</a:t>
                      </a:r>
                      <a:endParaRPr lang="en-US" sz="1400" b="0" i="0" dirty="0">
                        <a:latin typeface="Söhne Leicht" panose="020B0303030202060203" pitchFamily="34" charset="77"/>
                      </a:endParaRP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Söhne 2"/>
                        </a:rPr>
                        <a:t>16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Söhne 2"/>
                        </a:rPr>
                        <a:t>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Söhne 2"/>
                        </a:rPr>
                        <a:t> 30</a:t>
                      </a:r>
                      <a:endParaRPr lang="en-US" sz="1400" dirty="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12 </a:t>
                      </a:r>
                      <a:r>
                        <a:rPr lang="en-US" sz="1600" b="0" i="0" dirty="0" err="1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i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Söhne Leicht" panose="020B0303030202060203" pitchFamily="34" charset="77"/>
                        </a:rPr>
                        <a:t> 18 </a:t>
                      </a:r>
                      <a:r>
                        <a:rPr lang="cy" sz="1600" b="0" i="0" dirty="0">
                          <a:latin typeface="Söhne Leicht" panose="020B0303030202060203" pitchFamily="34" charset="77"/>
                        </a:rPr>
                        <a:t>mlwydd oed</a:t>
                      </a:r>
                      <a:endParaRPr lang="en-US" sz="1400" b="0" i="0" dirty="0">
                        <a:latin typeface="Söhne Leicht" panose="020B0303030202060203" pitchFamily="34" charset="77"/>
                      </a:endParaRPr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Söhne 2"/>
                        </a:rPr>
                        <a:t>12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Söhne 2"/>
                        </a:rPr>
                        <a:t>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Söhne 2"/>
                        </a:rPr>
                        <a:t> 20</a:t>
                      </a:r>
                      <a:endParaRPr lang="en-US" sz="1400" dirty="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0917" r="21382"/>
          <a:stretch>
            <a:fillRect/>
          </a:stretch>
        </p:blipFill>
        <p:spPr>
          <a:xfrm>
            <a:off x="9591759" y="4279224"/>
            <a:ext cx="1976898" cy="195290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3343" y="600075"/>
            <a:ext cx="5701257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Tyfu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ysgyfaint</a:t>
            </a:r>
            <a:endParaRPr lang="en-US" sz="44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3343" y="1752600"/>
            <a:ext cx="5832296" cy="4201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100" dirty="0">
                <a:latin typeface="Söhne Leicht" panose="020B0303030202060203" pitchFamily="34" charset="77"/>
              </a:rPr>
              <a:t>Mae ysgyfaint babi yn dechrau tyfu pan fyddant yn y groth. Mae'r ysgyfaint yn tyfu fel canghennau ar goeden — allan i'r chwith a'r dde.</a:t>
            </a:r>
          </a:p>
          <a:p>
            <a:endParaRPr lang="cy" sz="2100" dirty="0">
              <a:latin typeface="Söhne Leicht" panose="020B0303030202060203" pitchFamily="34" charset="77"/>
            </a:endParaRPr>
          </a:p>
          <a:p>
            <a:r>
              <a:rPr lang="cy" sz="2100" dirty="0">
                <a:latin typeface="Söhne Leicht" panose="020B0303030202060203" pitchFamily="34" charset="77"/>
              </a:rPr>
              <a:t>Mae eich ysgyfaint yn dal i dyfu, fel rhannau eraill o'r corff.</a:t>
            </a:r>
          </a:p>
          <a:p>
            <a:endParaRPr lang="cy" sz="2100" dirty="0">
              <a:latin typeface="Söhne Leicht" panose="020B0303030202060203" pitchFamily="34" charset="77"/>
            </a:endParaRPr>
          </a:p>
          <a:p>
            <a:r>
              <a:rPr lang="cy" sz="2100" dirty="0">
                <a:latin typeface="Söhne Leicht" panose="020B0303030202060203" pitchFamily="34" charset="77"/>
              </a:rPr>
              <a:t>Ac oherwydd bod eich ysgyfaint yn llai nag ysgyfaint oedolion, rydych chi'n anadlu'n gyflymach.</a:t>
            </a:r>
          </a:p>
          <a:p>
            <a:endParaRPr lang="cy" sz="2100" dirty="0">
              <a:latin typeface="Söhne Leicht" panose="020B0303030202060203" pitchFamily="34" charset="77"/>
            </a:endParaRPr>
          </a:p>
          <a:p>
            <a:r>
              <a:rPr lang="cy" sz="2100" b="1" dirty="0">
                <a:latin typeface="Söhne Halbfett" panose="020B0303030202060203" pitchFamily="34" charset="77"/>
              </a:rPr>
              <a:t>Faint o anadliadau ydych chi'n meddwl rydych chi'n eu cymryd mewn un munud?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3054" y="4770928"/>
            <a:ext cx="2278702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1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Gallwch gyfrif eich anadliadau mewn un munud nawr.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25665" y="0"/>
            <a:ext cx="4966335" cy="6858000"/>
          </a:xfrm>
          <a:custGeom>
            <a:avLst/>
            <a:gdLst/>
            <a:ahLst/>
            <a:cxnLst/>
            <a:rect l="l" t="t" r="r" b="b"/>
            <a:pathLst>
              <a:path w="4966335" h="6858000">
                <a:moveTo>
                  <a:pt x="0" y="0"/>
                </a:moveTo>
                <a:lnTo>
                  <a:pt x="4966335" y="0"/>
                </a:lnTo>
                <a:lnTo>
                  <a:pt x="496633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3" r="-1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23175" y="485544"/>
            <a:ext cx="5779316" cy="151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Sut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mae'r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ysgyfaint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yn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gweithio</a:t>
            </a:r>
            <a:endParaRPr lang="en-US" sz="4400" b="1" dirty="0">
              <a:solidFill>
                <a:srgbClr val="FFFFFF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3175" y="2275781"/>
            <a:ext cx="5906225" cy="430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Mae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hysgyfaint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rhan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o'n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system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anadlol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 Mae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ganddyn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nhw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waith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pwysig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iawn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i'w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wneud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!</a:t>
            </a:r>
          </a:p>
          <a:p>
            <a:pPr>
              <a:lnSpc>
                <a:spcPts val="2620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Pan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fyddwn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anadlu</a:t>
            </a:r>
            <a:r>
              <a:rPr lang="en-US" sz="20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mewn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rydyn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ni'n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cymryd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aer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mewn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i’n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hysgyfaint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 Mae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aer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21% o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ocsigen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Mae'r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ocsigen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rydyn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ni'n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anadlu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symud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gwaed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ac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cael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gludo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o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gwmpas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cyrff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 </a:t>
            </a:r>
          </a:p>
          <a:p>
            <a:pPr>
              <a:lnSpc>
                <a:spcPts val="2620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Mae </a:t>
            </a:r>
            <a:r>
              <a:rPr lang="en-US" sz="20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carbon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deuocsid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nwy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gwastraff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symud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o'n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gwaed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i'n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hysgyfaint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ac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cael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anadlu</a:t>
            </a:r>
            <a:r>
              <a:rPr lang="en-US" sz="20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allan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</a:t>
            </a:r>
          </a:p>
          <a:p>
            <a:pPr>
              <a:lnSpc>
                <a:spcPts val="2620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 dirty="0" err="1">
                <a:solidFill>
                  <a:srgbClr val="FFFFFF"/>
                </a:solidFill>
                <a:latin typeface="Söhne 2"/>
              </a:rPr>
              <a:t>Mae'r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broses hon,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o'r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enw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cyfnewid</a:t>
            </a:r>
            <a:r>
              <a:rPr lang="en-US" sz="20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 </a:t>
            </a:r>
            <a:r>
              <a:rPr lang="en-US" sz="20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nwy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hanfodol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öhne 2"/>
              </a:rPr>
              <a:t>fywyd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448800" y="2733230"/>
            <a:ext cx="2606040" cy="5486400"/>
          </a:xfrm>
          <a:custGeom>
            <a:avLst/>
            <a:gdLst/>
            <a:ahLst/>
            <a:cxnLst/>
            <a:rect l="l" t="t" r="r" b="b"/>
            <a:pathLst>
              <a:path w="2606040" h="5486400">
                <a:moveTo>
                  <a:pt x="0" y="0"/>
                </a:moveTo>
                <a:lnTo>
                  <a:pt x="2606040" y="0"/>
                </a:lnTo>
                <a:lnTo>
                  <a:pt x="260604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94348" y="228600"/>
            <a:ext cx="3701856" cy="8014843"/>
          </a:xfrm>
          <a:custGeom>
            <a:avLst/>
            <a:gdLst/>
            <a:ahLst/>
            <a:cxnLst/>
            <a:rect l="l" t="t" r="r" b="b"/>
            <a:pathLst>
              <a:path w="3701856" h="8014843">
                <a:moveTo>
                  <a:pt x="0" y="0"/>
                </a:moveTo>
                <a:lnTo>
                  <a:pt x="3701856" y="0"/>
                </a:lnTo>
                <a:lnTo>
                  <a:pt x="3701856" y="8014843"/>
                </a:lnTo>
                <a:lnTo>
                  <a:pt x="0" y="8014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09600" y="780304"/>
            <a:ext cx="9639650" cy="740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Gwyliwch nhw yn gweithio</a:t>
            </a:r>
            <a:endParaRPr lang="en-US" sz="4400" b="1" dirty="0">
              <a:solidFill>
                <a:srgbClr val="F4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8174" y="2022239"/>
            <a:ext cx="5860381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Söhne 2"/>
              </a:rPr>
              <a:t>Mae'r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ysgyfaint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fel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bagiau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sy'n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llenwi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ag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aer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yna'n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gwagio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. </a:t>
            </a:r>
          </a:p>
          <a:p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Söhne 2"/>
              </a:rPr>
              <a:t>Gallwn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weld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sut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mae'r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ysgyfaint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gweithio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trwy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greu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model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syml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Söhne 2"/>
              </a:rPr>
              <a:t>Ar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gyfer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y model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hwn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bydd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angen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:</a:t>
            </a:r>
          </a:p>
          <a:p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Potel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blastig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caled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wag (500-600ml)</a:t>
            </a: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Dwy </a:t>
            </a:r>
            <a:r>
              <a:rPr lang="en-US" sz="2400" dirty="0" err="1">
                <a:solidFill>
                  <a:srgbClr val="000000"/>
                </a:solidFill>
                <a:latin typeface="Söhne 2"/>
              </a:rPr>
              <a:t>falŵn</a:t>
            </a:r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Söhne 2"/>
              </a:rPr>
              <a:t>Siswrn</a:t>
            </a:r>
            <a:endParaRPr lang="en-US" sz="2400" dirty="0">
              <a:solidFill>
                <a:srgbClr val="000000"/>
              </a:solidFill>
              <a:latin typeface="Söhne 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9E34F96E-5FEF-DB4D-B125-5DF575E07C85}"/>
              </a:ext>
            </a:extLst>
          </p:cNvPr>
          <p:cNvSpPr/>
          <p:nvPr/>
        </p:nvSpPr>
        <p:spPr>
          <a:xfrm rot="-10800000">
            <a:off x="477950" y="953868"/>
            <a:ext cx="3104884" cy="952625"/>
          </a:xfrm>
          <a:custGeom>
            <a:avLst/>
            <a:gdLst/>
            <a:ahLst/>
            <a:cxnLst/>
            <a:rect l="l" t="t" r="r" b="b"/>
            <a:pathLst>
              <a:path w="3358152" h="869641">
                <a:moveTo>
                  <a:pt x="0" y="0"/>
                </a:moveTo>
                <a:lnTo>
                  <a:pt x="3358152" y="0"/>
                </a:lnTo>
                <a:lnTo>
                  <a:pt x="3358152" y="869641"/>
                </a:lnTo>
                <a:lnTo>
                  <a:pt x="0" y="869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099" b="-177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33213" y="1069858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Cam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9600" y="2280302"/>
            <a:ext cx="4447264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800" dirty="0">
                <a:latin typeface="Söhne Leicht" panose="020B0303030202060203" pitchFamily="34" charset="77"/>
              </a:rPr>
              <a:t>Tynnwch y caead a thorrwch y gwaelod oddi ar y botel blastig.</a:t>
            </a:r>
          </a:p>
          <a:p>
            <a:endParaRPr lang="en-GB" sz="2800" dirty="0">
              <a:latin typeface="Söhne Leicht" panose="020B0303030202060203" pitchFamily="34" charset="77"/>
            </a:endParaRPr>
          </a:p>
          <a:p>
            <a:r>
              <a:rPr lang="cy" sz="2800" dirty="0">
                <a:latin typeface="Söhne Leicht" panose="020B0303030202060203" pitchFamily="34" charset="77"/>
              </a:rPr>
              <a:t>Y botel hon fydd y gawell asennau.</a:t>
            </a:r>
          </a:p>
        </p:txBody>
      </p:sp>
      <p:sp>
        <p:nvSpPr>
          <p:cNvPr id="8" name="Freeform 8"/>
          <p:cNvSpPr/>
          <p:nvPr/>
        </p:nvSpPr>
        <p:spPr>
          <a:xfrm>
            <a:off x="5701882" y="0"/>
            <a:ext cx="6490118" cy="6858000"/>
          </a:xfrm>
          <a:custGeom>
            <a:avLst/>
            <a:gdLst/>
            <a:ahLst/>
            <a:cxnLst/>
            <a:rect l="l" t="t" r="r" b="b"/>
            <a:pathLst>
              <a:path w="6490118" h="6858000">
                <a:moveTo>
                  <a:pt x="0" y="0"/>
                </a:moveTo>
                <a:lnTo>
                  <a:pt x="6490118" y="0"/>
                </a:lnTo>
                <a:lnTo>
                  <a:pt x="649011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044" t="-2738" r="-11563" b="-273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46746" y="1069858"/>
            <a:ext cx="3234654" cy="805237"/>
          </a:xfrm>
          <a:custGeom>
            <a:avLst/>
            <a:gdLst/>
            <a:ahLst/>
            <a:cxnLst/>
            <a:rect l="l" t="t" r="r" b="b"/>
            <a:pathLst>
              <a:path w="3439617" h="719512">
                <a:moveTo>
                  <a:pt x="0" y="0"/>
                </a:moveTo>
                <a:lnTo>
                  <a:pt x="3439617" y="0"/>
                </a:lnTo>
                <a:lnTo>
                  <a:pt x="3439617" y="719512"/>
                </a:lnTo>
                <a:lnTo>
                  <a:pt x="0" y="719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33213" y="1069858"/>
            <a:ext cx="1762387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Cam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3412" y="2286000"/>
            <a:ext cx="426720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800" dirty="0">
                <a:latin typeface="Söhne Leicht" panose="020B0303030202060203" pitchFamily="34" charset="77"/>
              </a:rPr>
              <a:t>Rhowch un balŵn y tu mewn i ben y botel blastig ac ymestyn gwddf y falŵn dros wddf y botel.</a:t>
            </a:r>
          </a:p>
          <a:p>
            <a:endParaRPr lang="en-GB" sz="2800" dirty="0">
              <a:latin typeface="Söhne Leicht" panose="020B0303030202060203" pitchFamily="34" charset="77"/>
            </a:endParaRPr>
          </a:p>
          <a:p>
            <a:r>
              <a:rPr lang="cy" sz="2800" dirty="0">
                <a:latin typeface="Söhne Leicht" panose="020B0303030202060203" pitchFamily="34" charset="77"/>
              </a:rPr>
              <a:t>Mae'r falŵn hon yn cynrychioli'r ysgyfaint sydd yn debyg i fag.</a:t>
            </a:r>
          </a:p>
        </p:txBody>
      </p:sp>
      <p:sp>
        <p:nvSpPr>
          <p:cNvPr id="8" name="Freeform 8"/>
          <p:cNvSpPr/>
          <p:nvPr/>
        </p:nvSpPr>
        <p:spPr>
          <a:xfrm>
            <a:off x="5701882" y="0"/>
            <a:ext cx="6490118" cy="6858000"/>
          </a:xfrm>
          <a:custGeom>
            <a:avLst/>
            <a:gdLst/>
            <a:ahLst/>
            <a:cxnLst/>
            <a:rect l="l" t="t" r="r" b="b"/>
            <a:pathLst>
              <a:path w="6490118" h="6858000">
                <a:moveTo>
                  <a:pt x="0" y="0"/>
                </a:moveTo>
                <a:lnTo>
                  <a:pt x="6490118" y="0"/>
                </a:lnTo>
                <a:lnTo>
                  <a:pt x="649011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543" r="-13265" b="-205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09600" y="2313858"/>
            <a:ext cx="419100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800" dirty="0">
                <a:latin typeface="Söhne Leicht" panose="020B0303030202060203" pitchFamily="34" charset="77"/>
              </a:rPr>
              <a:t>Torrwch draean uchaf yr ail falŵn i ffwrdd. Gwnewch gwlwm yng ngwddf y falŵn hon.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7DDE2AA-5FBB-794D-8AA6-F1180FDD6536}"/>
              </a:ext>
            </a:extLst>
          </p:cNvPr>
          <p:cNvSpPr/>
          <p:nvPr/>
        </p:nvSpPr>
        <p:spPr>
          <a:xfrm rot="-10800000">
            <a:off x="488460" y="953868"/>
            <a:ext cx="3104884" cy="952625"/>
          </a:xfrm>
          <a:custGeom>
            <a:avLst/>
            <a:gdLst/>
            <a:ahLst/>
            <a:cxnLst/>
            <a:rect l="l" t="t" r="r" b="b"/>
            <a:pathLst>
              <a:path w="3358152" h="869641">
                <a:moveTo>
                  <a:pt x="0" y="0"/>
                </a:moveTo>
                <a:lnTo>
                  <a:pt x="3358152" y="0"/>
                </a:lnTo>
                <a:lnTo>
                  <a:pt x="3358152" y="869641"/>
                </a:lnTo>
                <a:lnTo>
                  <a:pt x="0" y="869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099" b="-177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701882" y="0"/>
            <a:ext cx="6490118" cy="6858000"/>
          </a:xfrm>
          <a:custGeom>
            <a:avLst/>
            <a:gdLst/>
            <a:ahLst/>
            <a:cxnLst/>
            <a:rect l="l" t="t" r="r" b="b"/>
            <a:pathLst>
              <a:path w="6490118" h="6858000">
                <a:moveTo>
                  <a:pt x="0" y="0"/>
                </a:moveTo>
                <a:lnTo>
                  <a:pt x="6490118" y="0"/>
                </a:lnTo>
                <a:lnTo>
                  <a:pt x="649011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397" t="-30485" r="-234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33213" y="1069858"/>
            <a:ext cx="1686187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Cam 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E5434FE24A9E499F8AE5E79820E15E" ma:contentTypeVersion="11" ma:contentTypeDescription="Create a new document." ma:contentTypeScope="" ma:versionID="40e0e6fee8f2c8a6d935b681b60225f0">
  <xsd:schema xmlns:xsd="http://www.w3.org/2001/XMLSchema" xmlns:xs="http://www.w3.org/2001/XMLSchema" xmlns:p="http://schemas.microsoft.com/office/2006/metadata/properties" xmlns:ns2="46a0601e-ea40-49e7-9b69-b9cb6c325029" xmlns:ns3="b6e71caf-0914-4e3d-bc49-5b23dba73efe" targetNamespace="http://schemas.microsoft.com/office/2006/metadata/properties" ma:root="true" ma:fieldsID="4e1a4f50ef76c01225c12f4b2791d07a" ns2:_="" ns3:_="">
    <xsd:import namespace="46a0601e-ea40-49e7-9b69-b9cb6c325029"/>
    <xsd:import namespace="b6e71caf-0914-4e3d-bc49-5b23dba73e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0601e-ea40-49e7-9b69-b9cb6c325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f085fcf-3737-4e34-9483-f90fca443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71caf-0914-4e3d-bc49-5b23dba73e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588f453-3778-4a4c-87ba-2575e70ae265}" ma:internalName="TaxCatchAll" ma:showField="CatchAllData" ma:web="b6e71caf-0914-4e3d-bc49-5b23dba73e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a0601e-ea40-49e7-9b69-b9cb6c325029">
      <Terms xmlns="http://schemas.microsoft.com/office/infopath/2007/PartnerControls"/>
    </lcf76f155ced4ddcb4097134ff3c332f>
    <TaxCatchAll xmlns="b6e71caf-0914-4e3d-bc49-5b23dba73efe" xsi:nil="true"/>
  </documentManagement>
</p:properties>
</file>

<file path=customXml/itemProps1.xml><?xml version="1.0" encoding="utf-8"?>
<ds:datastoreItem xmlns:ds="http://schemas.openxmlformats.org/officeDocument/2006/customXml" ds:itemID="{BABF1459-6EFE-46F8-9BA6-DEFA60B999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0A2F21-C980-45D6-9790-BE633B972693}"/>
</file>

<file path=customXml/itemProps3.xml><?xml version="1.0" encoding="utf-8"?>
<ds:datastoreItem xmlns:ds="http://schemas.openxmlformats.org/officeDocument/2006/customXml" ds:itemID="{ABC393E2-E74E-45FE-8F64-E7DD8C40D0F7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1484</Words>
  <Application>Microsoft Macintosh PowerPoint</Application>
  <PresentationFormat>Widescreen</PresentationFormat>
  <Paragraphs>165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Söhne 2</vt:lpstr>
      <vt:lpstr>Calibri</vt:lpstr>
      <vt:lpstr>Söhne Halbfett</vt:lpstr>
      <vt:lpstr>Arial</vt:lpstr>
      <vt:lpstr>Söhne Leicht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ALUK KS2 Looking After Your Lungs Presentation</dc:title>
  <dc:subject/>
  <dc:creator>Faye Booth</dc:creator>
  <cp:keywords/>
  <dc:description/>
  <cp:lastModifiedBy>Lauren Cribben</cp:lastModifiedBy>
  <cp:revision>25</cp:revision>
  <dcterms:created xsi:type="dcterms:W3CDTF">2006-08-16T00:00:00Z</dcterms:created>
  <dcterms:modified xsi:type="dcterms:W3CDTF">2025-09-05T14:41:29Z</dcterms:modified>
  <cp:category/>
  <dc:identifier>DAGC9UIGOHw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0x01010046E5434FE24A9E499F8AE5E79820E15E</vt:lpwstr>
  </property>
  <property fmtid="{D5CDD505-2E9C-101B-9397-08002B2CF9AE}" pid="3" name="MediaServiceImageTags">
    <vt:lpwstr/>
  </property>
</Properties>
</file>