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8"/>
  </p:notesMasterIdLst>
  <p:sldIdLst>
    <p:sldId id="256" r:id="rId5"/>
    <p:sldId id="257" r:id="rId6"/>
    <p:sldId id="271" r:id="rId7"/>
    <p:sldId id="260" r:id="rId8"/>
    <p:sldId id="291" r:id="rId9"/>
    <p:sldId id="275" r:id="rId10"/>
    <p:sldId id="273" r:id="rId11"/>
    <p:sldId id="292" r:id="rId12"/>
    <p:sldId id="274" r:id="rId13"/>
    <p:sldId id="277" r:id="rId14"/>
    <p:sldId id="294" r:id="rId15"/>
    <p:sldId id="266" r:id="rId16"/>
    <p:sldId id="270" r:id="rId17"/>
  </p:sldIdLst>
  <p:sldSz cx="12192000" cy="6858000"/>
  <p:notesSz cx="6858000" cy="9144000"/>
  <p:embeddedFontLst>
    <p:embeddedFont>
      <p:font typeface="Söhne Halbfett" panose="020B0303030202060203" pitchFamily="34" charset="77"/>
      <p:regular r:id="rId19"/>
      <p:bold r:id="rId20"/>
    </p:embeddedFont>
    <p:embeddedFont>
      <p:font typeface="Söhne Leicht" panose="020B0303030202060203" pitchFamily="34" charset="77"/>
      <p:regular r:id="rId21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EB5"/>
    <a:srgbClr val="E6DCD2"/>
    <a:srgbClr val="9820EF"/>
    <a:srgbClr val="FF6900"/>
    <a:srgbClr val="14E6FF"/>
    <a:srgbClr val="44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3DB2D7-6925-438D-D697-2B5CAB420F27}" v="11" dt="2025-10-03T10:52:15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89" autoAdjust="0"/>
    <p:restoredTop sz="94615"/>
  </p:normalViewPr>
  <p:slideViewPr>
    <p:cSldViewPr snapToGrid="0">
      <p:cViewPr varScale="1">
        <p:scale>
          <a:sx n="99" d="100"/>
          <a:sy n="99" d="100"/>
        </p:scale>
        <p:origin x="176" y="232"/>
      </p:cViewPr>
      <p:guideLst>
        <p:guide orient="horz" pos="391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A13DB2D7-6925-438D-D697-2B5CAB420F27}"/>
    <pc:docChg chg="modSld">
      <pc:chgData name="Dan Barwell" userId="S::dan.barwell@educationcompany.co.uk::2a7f1cc5-30e4-4c59-9ee5-4339f4163110" providerId="AD" clId="Web-{A13DB2D7-6925-438D-D697-2B5CAB420F27}" dt="2025-10-03T10:52:14.927" v="7" actId="20577"/>
      <pc:docMkLst>
        <pc:docMk/>
      </pc:docMkLst>
      <pc:sldChg chg="modSp">
        <pc:chgData name="Dan Barwell" userId="S::dan.barwell@educationcompany.co.uk::2a7f1cc5-30e4-4c59-9ee5-4339f4163110" providerId="AD" clId="Web-{A13DB2D7-6925-438D-D697-2B5CAB420F27}" dt="2025-10-03T10:52:14.927" v="7" actId="20577"/>
        <pc:sldMkLst>
          <pc:docMk/>
          <pc:sldMk cId="2642277250" sldId="270"/>
        </pc:sldMkLst>
        <pc:spChg chg="mod">
          <ac:chgData name="Dan Barwell" userId="S::dan.barwell@educationcompany.co.uk::2a7f1cc5-30e4-4c59-9ee5-4339f4163110" providerId="AD" clId="Web-{A13DB2D7-6925-438D-D697-2B5CAB420F27}" dt="2025-10-03T10:52:14.927" v="7" actId="20577"/>
          <ac:spMkLst>
            <pc:docMk/>
            <pc:sldMk cId="2642277250" sldId="270"/>
            <ac:spMk id="3" creationId="{EAA38140-6A55-819E-AA57-F0157E30DE07}"/>
          </ac:spMkLst>
        </pc:spChg>
      </pc:sldChg>
      <pc:sldChg chg="modSp">
        <pc:chgData name="Dan Barwell" userId="S::dan.barwell@educationcompany.co.uk::2a7f1cc5-30e4-4c59-9ee5-4339f4163110" providerId="AD" clId="Web-{A13DB2D7-6925-438D-D697-2B5CAB420F27}" dt="2025-10-03T10:51:32.317" v="4" actId="20577"/>
        <pc:sldMkLst>
          <pc:docMk/>
          <pc:sldMk cId="1626063136" sldId="294"/>
        </pc:sldMkLst>
        <pc:spChg chg="mod">
          <ac:chgData name="Dan Barwell" userId="S::dan.barwell@educationcompany.co.uk::2a7f1cc5-30e4-4c59-9ee5-4339f4163110" providerId="AD" clId="Web-{A13DB2D7-6925-438D-D697-2B5CAB420F27}" dt="2025-10-03T10:51:20.802" v="1" actId="20577"/>
          <ac:spMkLst>
            <pc:docMk/>
            <pc:sldMk cId="1626063136" sldId="294"/>
            <ac:spMk id="4" creationId="{8584B05A-48D3-B65B-1154-A10913C154E9}"/>
          </ac:spMkLst>
        </pc:spChg>
        <pc:spChg chg="mod">
          <ac:chgData name="Dan Barwell" userId="S::dan.barwell@educationcompany.co.uk::2a7f1cc5-30e4-4c59-9ee5-4339f4163110" providerId="AD" clId="Web-{A13DB2D7-6925-438D-D697-2B5CAB420F27}" dt="2025-10-03T10:51:32.317" v="4" actId="20577"/>
          <ac:spMkLst>
            <pc:docMk/>
            <pc:sldMk cId="1626063136" sldId="294"/>
            <ac:spMk id="21" creationId="{456DE9ED-CD63-A519-8150-B8351C5D87C2}"/>
          </ac:spMkLst>
        </pc:spChg>
        <pc:grpChg chg="mod">
          <ac:chgData name="Dan Barwell" userId="S::dan.barwell@educationcompany.co.uk::2a7f1cc5-30e4-4c59-9ee5-4339f4163110" providerId="AD" clId="Web-{A13DB2D7-6925-438D-D697-2B5CAB420F27}" dt="2025-10-03T10:51:25.974" v="2" actId="1076"/>
          <ac:grpSpMkLst>
            <pc:docMk/>
            <pc:sldMk cId="1626063136" sldId="294"/>
            <ac:grpSpMk id="6" creationId="{77B8BD68-7779-F2E1-5CDE-E3961ED9BDF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CDE5-3DDC-FD4D-AFB2-45EABE1C5AA7}" type="datetimeFigureOut">
              <a:rPr lang="en-US" smtClean="0"/>
              <a:t>1/6/26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D67DA-57DD-0A47-B4F4-44288E25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746FD9-164C-42B1-B37C-9667CADA4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50" y="259026"/>
            <a:ext cx="2198295" cy="2079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90D79-AAA4-59BA-3284-5F6C298D2E38}"/>
              </a:ext>
            </a:extLst>
          </p:cNvPr>
          <p:cNvSpPr txBox="1"/>
          <p:nvPr/>
        </p:nvSpPr>
        <p:spPr>
          <a:xfrm>
            <a:off x="1557338" y="2214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FADF25-46EB-A07B-C93B-80E74730F1AC}"/>
              </a:ext>
            </a:extLst>
          </p:cNvPr>
          <p:cNvGrpSpPr/>
          <p:nvPr/>
        </p:nvGrpSpPr>
        <p:grpSpPr>
          <a:xfrm>
            <a:off x="215726" y="1887566"/>
            <a:ext cx="9636611" cy="4689471"/>
            <a:chOff x="318758" y="3329963"/>
            <a:chExt cx="6910753" cy="3362985"/>
          </a:xfrm>
        </p:grpSpPr>
        <p:pic>
          <p:nvPicPr>
            <p:cNvPr id="4" name="Picture 3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8EF4CC1A-346F-B2E4-B109-0DBDD0065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138" b="73011"/>
            <a:stretch>
              <a:fillRect/>
            </a:stretch>
          </p:blipFill>
          <p:spPr>
            <a:xfrm>
              <a:off x="318758" y="3329963"/>
              <a:ext cx="5646123" cy="1675053"/>
            </a:xfrm>
            <a:prstGeom prst="rect">
              <a:avLst/>
            </a:prstGeom>
          </p:spPr>
        </p:pic>
        <p:pic>
          <p:nvPicPr>
            <p:cNvPr id="6" name="Picture 5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91BED618-87F2-476C-7184-A1AC95AC1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3" r="6492" b="73011"/>
            <a:stretch>
              <a:fillRect/>
            </a:stretch>
          </p:blipFill>
          <p:spPr>
            <a:xfrm>
              <a:off x="490386" y="5017895"/>
              <a:ext cx="6739125" cy="1675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rectangular object on a black background&#10;&#10;AI-generated content may be incorrect.">
            <a:extLst>
              <a:ext uri="{FF2B5EF4-FFF2-40B4-BE49-F238E27FC236}">
                <a16:creationId xmlns:a16="http://schemas.microsoft.com/office/drawing/2014/main" id="{1127CEDD-58CD-D34A-6E0C-B8C06DEAF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4" b="43791"/>
          <a:stretch>
            <a:fillRect/>
          </a:stretch>
        </p:blipFill>
        <p:spPr>
          <a:xfrm>
            <a:off x="337691" y="1519592"/>
            <a:ext cx="9269948" cy="15733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48D8EF-9833-6674-AC1E-C14D27078856}"/>
              </a:ext>
            </a:extLst>
          </p:cNvPr>
          <p:cNvSpPr txBox="1">
            <a:spLocks/>
          </p:cNvSpPr>
          <p:nvPr/>
        </p:nvSpPr>
        <p:spPr>
          <a:xfrm>
            <a:off x="587376" y="620713"/>
            <a:ext cx="9767238" cy="24845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>
                <a:latin typeface="Söhne Halbfett" panose="020B0303030202060203" pitchFamily="34" charset="77"/>
              </a:rPr>
              <a:t>Felly </a:t>
            </a:r>
            <a:r>
              <a:rPr lang="en-GB" sz="8000" b="1" dirty="0" err="1">
                <a:latin typeface="Söhne Halbfett" panose="020B0303030202060203" pitchFamily="34" charset="77"/>
              </a:rPr>
              <a:t>beth</a:t>
            </a:r>
            <a:r>
              <a:rPr lang="en-GB" sz="8000" b="1" dirty="0">
                <a:latin typeface="Söhne Halbfett" panose="020B0303030202060203" pitchFamily="34" charset="77"/>
              </a:rPr>
              <a:t> </a:t>
            </a:r>
            <a:r>
              <a:rPr lang="en-GB" sz="8000" b="1" dirty="0" err="1">
                <a:latin typeface="Söhne Halbfett" panose="020B0303030202060203" pitchFamily="34" charset="77"/>
              </a:rPr>
              <a:t>allwn</a:t>
            </a:r>
            <a:r>
              <a:rPr lang="en-GB" sz="8000" b="1" dirty="0">
                <a:latin typeface="Söhne Halbfett" panose="020B0303030202060203" pitchFamily="34" charset="77"/>
              </a:rPr>
              <a:t> </a:t>
            </a:r>
            <a:r>
              <a:rPr lang="en-GB" sz="8000" b="1" dirty="0" err="1">
                <a:latin typeface="Söhne Halbfett" panose="020B0303030202060203" pitchFamily="34" charset="77"/>
              </a:rPr>
              <a:t>ni</a:t>
            </a:r>
            <a:r>
              <a:rPr lang="en-GB" sz="8000" b="1" dirty="0">
                <a:latin typeface="Söhne Halbfett" panose="020B0303030202060203" pitchFamily="34" charset="77"/>
              </a:rPr>
              <a:t> </a:t>
            </a:r>
            <a:r>
              <a:rPr lang="en-GB" sz="8000" b="1" dirty="0" err="1">
                <a:latin typeface="Söhne Halbfett" panose="020B0303030202060203" pitchFamily="34" charset="77"/>
              </a:rPr>
              <a:t>ei</a:t>
            </a:r>
            <a:r>
              <a:rPr lang="en-GB" sz="8000" b="1" dirty="0">
                <a:latin typeface="Söhne Halbfett" panose="020B0303030202060203" pitchFamily="34" charset="77"/>
              </a:rPr>
              <a:t> </a:t>
            </a:r>
            <a:r>
              <a:rPr lang="en-GB" sz="8000" b="1" dirty="0" err="1">
                <a:latin typeface="Söhne Halbfett" panose="020B0303030202060203" pitchFamily="34" charset="77"/>
              </a:rPr>
              <a:t>wneud</a:t>
            </a:r>
            <a:r>
              <a:rPr lang="en-GB" sz="8000" b="1" dirty="0">
                <a:latin typeface="Söhne Halbfett" panose="020B0303030202060203" pitchFamily="34" charset="77"/>
              </a:rPr>
              <a:t> </a:t>
            </a:r>
            <a:r>
              <a:rPr lang="en-GB" sz="8000" b="1" dirty="0" err="1">
                <a:latin typeface="Söhne Halbfett" panose="020B0303030202060203" pitchFamily="34" charset="77"/>
              </a:rPr>
              <a:t>yn</a:t>
            </a:r>
            <a:r>
              <a:rPr lang="en-GB" sz="8000" b="1" dirty="0">
                <a:latin typeface="Söhne Halbfett" panose="020B0303030202060203" pitchFamily="34" charset="77"/>
              </a:rPr>
              <a:t> </a:t>
            </a:r>
            <a:r>
              <a:rPr lang="en-GB" sz="8000" b="1" dirty="0" err="1">
                <a:latin typeface="Söhne Halbfett" panose="020B0303030202060203" pitchFamily="34" charset="77"/>
              </a:rPr>
              <a:t>ei</a:t>
            </a:r>
            <a:r>
              <a:rPr lang="en-GB" sz="8000" b="1" dirty="0">
                <a:latin typeface="Söhne Halbfett" panose="020B0303030202060203" pitchFamily="34" charset="77"/>
              </a:rPr>
              <a:t> </a:t>
            </a:r>
            <a:r>
              <a:rPr lang="en-GB" sz="8000" b="1" dirty="0" err="1">
                <a:latin typeface="Söhne Halbfett" panose="020B0303030202060203" pitchFamily="34" charset="77"/>
              </a:rPr>
              <a:t>gylch</a:t>
            </a:r>
            <a:r>
              <a:rPr lang="en-GB" sz="8000" b="1" dirty="0">
                <a:latin typeface="Söhne Halbfett" panose="020B0303030202060203" pitchFamily="34" charset="77"/>
              </a:rPr>
              <a:t>?​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CD7540-FEAF-31C3-59FB-92FD64285B81}"/>
              </a:ext>
            </a:extLst>
          </p:cNvPr>
          <p:cNvSpPr txBox="1">
            <a:spLocks/>
          </p:cNvSpPr>
          <p:nvPr/>
        </p:nvSpPr>
        <p:spPr>
          <a:xfrm>
            <a:off x="587376" y="3092898"/>
            <a:ext cx="8067227" cy="8182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dirty="0" err="1">
                <a:latin typeface="Söhne Leicht" panose="020B0303030202060203" pitchFamily="34" charset="77"/>
              </a:rPr>
              <a:t>Gweithredoedd</a:t>
            </a:r>
            <a:r>
              <a:rPr lang="en-GB" sz="3200" dirty="0">
                <a:latin typeface="Söhne Leicht" panose="020B0303030202060203" pitchFamily="34" charset="77"/>
              </a:rPr>
              <a:t> Bach, </a:t>
            </a:r>
            <a:r>
              <a:rPr lang="en-GB" sz="3200" dirty="0" err="1">
                <a:latin typeface="Söhne Leicht" panose="020B0303030202060203" pitchFamily="34" charset="77"/>
              </a:rPr>
              <a:t>Gwahaniaeth</a:t>
            </a:r>
            <a:r>
              <a:rPr lang="en-GB" sz="3200" dirty="0">
                <a:latin typeface="Söhne Leicht" panose="020B0303030202060203" pitchFamily="34" charset="77"/>
              </a:rPr>
              <a:t> Mawr!​</a:t>
            </a:r>
            <a:endParaRPr lang="en-GB" sz="3200" dirty="0">
              <a:latin typeface="Söhne Leicht" panose="020B0303030202060203" pitchFamily="34" charset="77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2078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B8BD68-7779-F2E1-5CDE-E3961ED9BDF0}"/>
              </a:ext>
            </a:extLst>
          </p:cNvPr>
          <p:cNvGrpSpPr/>
          <p:nvPr/>
        </p:nvGrpSpPr>
        <p:grpSpPr>
          <a:xfrm>
            <a:off x="360590" y="345964"/>
            <a:ext cx="4414930" cy="6713742"/>
            <a:chOff x="587376" y="345964"/>
            <a:chExt cx="4414930" cy="67137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0492B8-4293-DECA-48D5-5DA14B3E72F4}"/>
                </a:ext>
              </a:extLst>
            </p:cNvPr>
            <p:cNvSpPr/>
            <p:nvPr/>
          </p:nvSpPr>
          <p:spPr>
            <a:xfrm>
              <a:off x="587376" y="345964"/>
              <a:ext cx="4414930" cy="6713742"/>
            </a:xfrm>
            <a:prstGeom prst="rect">
              <a:avLst/>
            </a:prstGeom>
            <a:solidFill>
              <a:srgbClr val="440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584B05A-48D3-B65B-1154-A10913C154E9}"/>
                </a:ext>
              </a:extLst>
            </p:cNvPr>
            <p:cNvSpPr txBox="1">
              <a:spLocks/>
            </p:cNvSpPr>
            <p:nvPr/>
          </p:nvSpPr>
          <p:spPr>
            <a:xfrm>
              <a:off x="762188" y="3271364"/>
              <a:ext cx="4051859" cy="251818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Cerdded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,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mynd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ar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sgwter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neu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feicio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i'r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ysgol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Os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gallwch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chi,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ceisiwch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gerdded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,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reidio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eich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sgwter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, neu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eich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beic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i'r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ysgol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yn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hytrach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na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mynd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yn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y car,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mae'n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helpu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i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gadw'r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aer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yn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lân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. ​</a:t>
              </a:r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12D87C0C-6F4E-C6CA-80F4-4A298E72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3" b="2873"/>
            <a:stretch/>
          </p:blipFill>
          <p:spPr>
            <a:xfrm>
              <a:off x="762188" y="537017"/>
              <a:ext cx="4051859" cy="251818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35AF99-B98C-A401-E9F0-5253F60AFB63}"/>
              </a:ext>
            </a:extLst>
          </p:cNvPr>
          <p:cNvGrpSpPr/>
          <p:nvPr/>
        </p:nvGrpSpPr>
        <p:grpSpPr>
          <a:xfrm>
            <a:off x="1925861" y="345964"/>
            <a:ext cx="4414930" cy="6713742"/>
            <a:chOff x="587376" y="345964"/>
            <a:chExt cx="4414930" cy="67137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4586A9-D188-5234-FEC6-E342F8150EE6}"/>
                </a:ext>
              </a:extLst>
            </p:cNvPr>
            <p:cNvSpPr/>
            <p:nvPr/>
          </p:nvSpPr>
          <p:spPr>
            <a:xfrm>
              <a:off x="587376" y="345964"/>
              <a:ext cx="4414930" cy="6713742"/>
            </a:xfrm>
            <a:prstGeom prst="rect">
              <a:avLst/>
            </a:prstGeom>
            <a:solidFill>
              <a:srgbClr val="14E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BA096444-ED06-9C46-229B-8DF3B72CCE9A}"/>
                </a:ext>
              </a:extLst>
            </p:cNvPr>
            <p:cNvSpPr txBox="1">
              <a:spLocks/>
            </p:cNvSpPr>
            <p:nvPr/>
          </p:nvSpPr>
          <p:spPr>
            <a:xfrm>
              <a:off x="762188" y="3271363"/>
              <a:ext cx="4051859" cy="2739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b="1" dirty="0" err="1">
                  <a:latin typeface="Söhne Halbfett" panose="020B0303030202060203" pitchFamily="34" charset="77"/>
                </a:rPr>
                <a:t>Atgoffwch</a:t>
              </a:r>
              <a:r>
                <a:rPr lang="en-GB" sz="2400" b="1" dirty="0">
                  <a:latin typeface="Söhne Halbfett" panose="020B0303030202060203" pitchFamily="34" charset="77"/>
                </a:rPr>
                <a:t> </a:t>
              </a:r>
              <a:r>
                <a:rPr lang="en-GB" sz="2400" b="1" dirty="0" err="1">
                  <a:latin typeface="Söhne Halbfett" panose="020B0303030202060203" pitchFamily="34" charset="77"/>
                </a:rPr>
                <a:t>oedolion</a:t>
              </a:r>
              <a:r>
                <a:rPr lang="en-GB" sz="2400" b="1" dirty="0">
                  <a:latin typeface="Söhne Halbfett" panose="020B0303030202060203" pitchFamily="34" charset="77"/>
                </a:rPr>
                <a:t> </a:t>
              </a:r>
              <a:r>
                <a:rPr lang="en-GB" sz="2400" b="1" dirty="0" err="1">
                  <a:latin typeface="Söhne Halbfett" panose="020B0303030202060203" pitchFamily="34" charset="77"/>
                </a:rPr>
                <a:t>i</a:t>
              </a:r>
              <a:r>
                <a:rPr lang="en-GB" sz="2400" b="1" dirty="0">
                  <a:latin typeface="Söhne Halbfett" panose="020B0303030202060203" pitchFamily="34" charset="77"/>
                </a:rPr>
                <a:t> </a:t>
              </a:r>
              <a:r>
                <a:rPr lang="en-GB" sz="2400" b="1" dirty="0" err="1">
                  <a:latin typeface="Söhne Halbfett" panose="020B0303030202060203" pitchFamily="34" charset="77"/>
                </a:rPr>
                <a:t>ddiffodd</a:t>
              </a:r>
              <a:r>
                <a:rPr lang="en-GB" sz="2400" b="1" dirty="0">
                  <a:latin typeface="Söhne Halbfett" panose="020B0303030202060203" pitchFamily="34" charset="77"/>
                </a:rPr>
                <a:t> </a:t>
              </a:r>
              <a:r>
                <a:rPr lang="en-GB" sz="2400" b="1" dirty="0" err="1">
                  <a:latin typeface="Söhne Halbfett" panose="020B0303030202060203" pitchFamily="34" charset="77"/>
                </a:rPr>
                <a:t>injans</a:t>
              </a:r>
              <a:r>
                <a:rPr lang="en-GB" sz="2400" b="1" dirty="0">
                  <a:latin typeface="Söhne Halbfett" panose="020B0303030202060203" pitchFamily="34" charset="77"/>
                </a:rPr>
                <a:t> </a:t>
              </a:r>
              <a:r>
                <a:rPr lang="en-GB" sz="2400" b="1" dirty="0" err="1">
                  <a:latin typeface="Söhne Halbfett" panose="020B0303030202060203" pitchFamily="34" charset="77"/>
                </a:rPr>
                <a:t>eu</a:t>
              </a:r>
              <a:r>
                <a:rPr lang="en-GB" sz="2400" b="1" dirty="0">
                  <a:latin typeface="Söhne Halbfett" panose="020B0303030202060203" pitchFamily="34" charset="77"/>
                </a:rPr>
                <a:t> car​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 err="1">
                  <a:latin typeface="Söhne Leicht" panose="020B0303030202060203" pitchFamily="34" charset="77"/>
                </a:rPr>
                <a:t>Os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ydych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chi'n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gweld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rhywun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yn</a:t>
              </a:r>
              <a:r>
                <a:rPr lang="en-GB" sz="2400" dirty="0">
                  <a:latin typeface="Söhne Leicht" panose="020B0303030202060203" pitchFamily="34" charset="77"/>
                </a:rPr>
                <a:t> aros </a:t>
              </a:r>
              <a:r>
                <a:rPr lang="en-GB" sz="2400" dirty="0" err="1">
                  <a:latin typeface="Söhne Leicht" panose="020B0303030202060203" pitchFamily="34" charset="77"/>
                </a:rPr>
                <a:t>yn</a:t>
              </a:r>
              <a:r>
                <a:rPr lang="en-GB" sz="2400" dirty="0">
                  <a:latin typeface="Söhne Leicht" panose="020B0303030202060203" pitchFamily="34" charset="77"/>
                </a:rPr>
                <a:t> y car </a:t>
              </a:r>
              <a:r>
                <a:rPr lang="en-GB" sz="2400" dirty="0" err="1">
                  <a:latin typeface="Söhne Leicht" panose="020B0303030202060203" pitchFamily="34" charset="77"/>
                </a:rPr>
                <a:t>gyda'r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injan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ymlaen</a:t>
              </a:r>
              <a:r>
                <a:rPr lang="en-GB" sz="2400" dirty="0">
                  <a:latin typeface="Söhne Leicht" panose="020B0303030202060203" pitchFamily="34" charset="77"/>
                </a:rPr>
                <a:t> (</a:t>
              </a:r>
              <a:r>
                <a:rPr lang="en-GB" sz="2400" dirty="0" err="1">
                  <a:latin typeface="Söhne Leicht" panose="020B0303030202060203" pitchFamily="34" charset="77"/>
                </a:rPr>
                <a:t>segura</a:t>
              </a:r>
              <a:r>
                <a:rPr lang="en-GB" sz="2400" dirty="0">
                  <a:latin typeface="Söhne Leicht" panose="020B0303030202060203" pitchFamily="34" charset="77"/>
                </a:rPr>
                <a:t>), </a:t>
              </a:r>
              <a:r>
                <a:rPr lang="en-GB" sz="2400" dirty="0" err="1">
                  <a:latin typeface="Söhne Leicht" panose="020B0303030202060203" pitchFamily="34" charset="77"/>
                </a:rPr>
                <a:t>atgoffwch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nhw'n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gwrtais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i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ddiffodd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eu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hinjan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i'n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helpu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i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anadlu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aer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glanach</a:t>
              </a:r>
              <a:r>
                <a:rPr lang="en-GB" sz="2400" dirty="0">
                  <a:latin typeface="Söhne Leicht" panose="020B0303030202060203" pitchFamily="34" charset="77"/>
                </a:rPr>
                <a:t>. ​</a:t>
              </a:r>
              <a:endParaRPr lang="en-GB" sz="1600" dirty="0">
                <a:latin typeface="Söhne Leicht" panose="020B0303030202060203" pitchFamily="34" charset="77"/>
              </a:endParaRPr>
            </a:p>
          </p:txBody>
        </p:sp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7B4E26C7-603C-FC0D-78E5-41DE9C211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" t="4434" r="1252" b="120"/>
            <a:stretch>
              <a:fillRect/>
            </a:stretch>
          </p:blipFill>
          <p:spPr>
            <a:xfrm rot="5400000">
              <a:off x="1529026" y="-229821"/>
              <a:ext cx="2518182" cy="405185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FA64C6-B6E6-0598-EAAB-E28C413F7861}"/>
              </a:ext>
            </a:extLst>
          </p:cNvPr>
          <p:cNvGrpSpPr/>
          <p:nvPr/>
        </p:nvGrpSpPr>
        <p:grpSpPr>
          <a:xfrm>
            <a:off x="3875042" y="345964"/>
            <a:ext cx="4414930" cy="6713742"/>
            <a:chOff x="587376" y="345964"/>
            <a:chExt cx="4414930" cy="6713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1653AB-34CD-3529-8195-1996A69F8EF9}"/>
                </a:ext>
              </a:extLst>
            </p:cNvPr>
            <p:cNvSpPr/>
            <p:nvPr/>
          </p:nvSpPr>
          <p:spPr>
            <a:xfrm>
              <a:off x="587376" y="345964"/>
              <a:ext cx="4414930" cy="6713742"/>
            </a:xfrm>
            <a:prstGeom prst="rect">
              <a:avLst/>
            </a:prstGeom>
            <a:solidFill>
              <a:srgbClr val="FF3E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AC8FDCB4-9283-0E7A-BAE0-AD4F0708E18B}"/>
                </a:ext>
              </a:extLst>
            </p:cNvPr>
            <p:cNvSpPr txBox="1">
              <a:spLocks/>
            </p:cNvSpPr>
            <p:nvPr/>
          </p:nvSpPr>
          <p:spPr>
            <a:xfrm>
              <a:off x="762188" y="3271363"/>
              <a:ext cx="4051859" cy="2739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US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Gofalwch</a:t>
              </a:r>
              <a:r>
                <a:rPr lang="en-US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am </a:t>
              </a:r>
              <a:r>
                <a:rPr lang="en-US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blanhigion</a:t>
              </a:r>
              <a:r>
                <a:rPr lang="en-US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a </a:t>
              </a:r>
              <a:r>
                <a:rPr lang="en-US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choed</a:t>
              </a:r>
              <a:r>
                <a:rPr lang="en-US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Mae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planhigion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a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choed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helpu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i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lanhau'r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aer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.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Gallwch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helpu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trwy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blannu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blodau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,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dyfrio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planhigion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, neu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ofalu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am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fannau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gwyrdd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yr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ysgol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neu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gartref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.​</a:t>
              </a:r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9EFF5BD8-0A77-C897-2EC8-9A33E9D9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5" b="3315"/>
            <a:stretch/>
          </p:blipFill>
          <p:spPr>
            <a:xfrm>
              <a:off x="762188" y="537017"/>
              <a:ext cx="4051859" cy="251818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5EF914-0C48-AFF8-6B6E-7489D6998B53}"/>
              </a:ext>
            </a:extLst>
          </p:cNvPr>
          <p:cNvGrpSpPr/>
          <p:nvPr/>
        </p:nvGrpSpPr>
        <p:grpSpPr>
          <a:xfrm>
            <a:off x="5518875" y="345964"/>
            <a:ext cx="4414930" cy="6713742"/>
            <a:chOff x="587376" y="345964"/>
            <a:chExt cx="4414930" cy="6713742"/>
          </a:xfrm>
          <a:solidFill>
            <a:srgbClr val="FF6900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A35127-F783-4EDB-DBE1-483F14DC8466}"/>
                </a:ext>
              </a:extLst>
            </p:cNvPr>
            <p:cNvSpPr/>
            <p:nvPr/>
          </p:nvSpPr>
          <p:spPr>
            <a:xfrm>
              <a:off x="587376" y="345964"/>
              <a:ext cx="4414930" cy="6713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DE57CB2-5CF3-259D-AF7B-DDAF7BFC57E9}"/>
                </a:ext>
              </a:extLst>
            </p:cNvPr>
            <p:cNvSpPr txBox="1">
              <a:spLocks/>
            </p:cNvSpPr>
            <p:nvPr/>
          </p:nvSpPr>
          <p:spPr>
            <a:xfrm>
              <a:off x="762188" y="3271363"/>
              <a:ext cx="4051859" cy="2739471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US" sz="2400" b="1" dirty="0" err="1">
                  <a:latin typeface="Söhne Halbfett" panose="020B0303030202060203" pitchFamily="34" charset="77"/>
                </a:rPr>
                <a:t>Peidiwch</a:t>
              </a:r>
              <a:r>
                <a:rPr lang="en-US" sz="2400" b="1" dirty="0">
                  <a:latin typeface="Söhne Halbfett" panose="020B0303030202060203" pitchFamily="34" charset="77"/>
                </a:rPr>
                <a:t> </a:t>
              </a:r>
              <a:r>
                <a:rPr lang="en-US" sz="2400" b="1" dirty="0" err="1">
                  <a:latin typeface="Söhne Halbfett" panose="020B0303030202060203" pitchFamily="34" charset="77"/>
                </a:rPr>
                <a:t>â</a:t>
              </a:r>
              <a:r>
                <a:rPr lang="en-US" sz="2400" b="1" dirty="0">
                  <a:latin typeface="Söhne Halbfett" panose="020B0303030202060203" pitchFamily="34" charset="77"/>
                </a:rPr>
                <a:t> </a:t>
              </a:r>
              <a:r>
                <a:rPr lang="en-US" sz="2400" b="1" dirty="0" err="1">
                  <a:latin typeface="Söhne Halbfett" panose="020B0303030202060203" pitchFamily="34" charset="77"/>
                </a:rPr>
                <a:t>thaflu</a:t>
              </a:r>
              <a:r>
                <a:rPr lang="en-US" sz="2400" b="1" dirty="0">
                  <a:latin typeface="Söhne Halbfett" panose="020B0303030202060203" pitchFamily="34" charset="77"/>
                </a:rPr>
                <a:t> </a:t>
              </a:r>
              <a:r>
                <a:rPr lang="en-US" sz="2400" b="1" dirty="0" err="1">
                  <a:latin typeface="Söhne Halbfett" panose="020B0303030202060203" pitchFamily="34" charset="77"/>
                </a:rPr>
                <a:t>sbwriel</a:t>
              </a:r>
              <a:r>
                <a:rPr lang="en-US" sz="2400" b="1" dirty="0">
                  <a:latin typeface="Söhne Halbfett" panose="020B0303030202060203" pitchFamily="34" charset="77"/>
                </a:rPr>
                <a:t> </a:t>
              </a:r>
              <a:r>
                <a:rPr lang="en-US" sz="2400" b="1" dirty="0" err="1">
                  <a:latin typeface="Söhne Halbfett" panose="020B0303030202060203" pitchFamily="34" charset="77"/>
                </a:rPr>
                <a:t>na</a:t>
              </a:r>
              <a:r>
                <a:rPr lang="en-US" sz="2400" b="1" dirty="0">
                  <a:latin typeface="Söhne Halbfett" panose="020B0303030202060203" pitchFamily="34" charset="77"/>
                </a:rPr>
                <a:t> </a:t>
              </a:r>
              <a:r>
                <a:rPr lang="en-US" sz="2400" b="1" dirty="0" err="1">
                  <a:latin typeface="Söhne Halbfett" panose="020B0303030202060203" pitchFamily="34" charset="77"/>
                </a:rPr>
                <a:t>llosgi</a:t>
              </a:r>
              <a:r>
                <a:rPr lang="en-US" sz="2400" b="1" dirty="0">
                  <a:latin typeface="Söhne Halbfett" panose="020B0303030202060203" pitchFamily="34" charset="77"/>
                </a:rPr>
                <a:t> </a:t>
              </a:r>
              <a:r>
                <a:rPr lang="en-US" sz="2400" b="1" dirty="0" err="1">
                  <a:latin typeface="Söhne Halbfett" panose="020B0303030202060203" pitchFamily="34" charset="77"/>
                </a:rPr>
                <a:t>sbwriel</a:t>
              </a:r>
              <a:r>
                <a:rPr lang="en-US" sz="2400" b="1" dirty="0">
                  <a:latin typeface="Söhne Halbfet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 err="1">
                  <a:latin typeface="Söhne Leicht" panose="020B0303030202060203" pitchFamily="34" charset="77"/>
                </a:rPr>
                <a:t>Taflwch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sbwriel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yn</a:t>
              </a:r>
              <a:r>
                <a:rPr lang="en-GB" sz="2400" dirty="0">
                  <a:latin typeface="Söhne Leicht" panose="020B0303030202060203" pitchFamily="34" charset="77"/>
                </a:rPr>
                <a:t> y bin a </a:t>
              </a:r>
              <a:r>
                <a:rPr lang="en-GB" sz="2400" dirty="0" err="1">
                  <a:latin typeface="Söhne Leicht" panose="020B0303030202060203" pitchFamily="34" charset="77"/>
                </a:rPr>
                <a:t>pheidiwch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byth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â'i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losgi</a:t>
              </a:r>
              <a:r>
                <a:rPr lang="en-GB" sz="2400" dirty="0">
                  <a:latin typeface="Söhne Leicht" panose="020B0303030202060203" pitchFamily="34" charset="77"/>
                </a:rPr>
                <a:t>. Mae </a:t>
              </a:r>
              <a:r>
                <a:rPr lang="en-GB" sz="2400" dirty="0" err="1">
                  <a:latin typeface="Söhne Leicht" panose="020B0303030202060203" pitchFamily="34" charset="77"/>
                </a:rPr>
                <a:t>llosgi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gwastraff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yn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rhoi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mwg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budr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i'r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awyr</a:t>
              </a:r>
              <a:r>
                <a:rPr lang="en-GB" sz="2400" dirty="0">
                  <a:latin typeface="Söhne Leicht" panose="020B0303030202060203" pitchFamily="34" charset="77"/>
                </a:rPr>
                <a:t>.​</a:t>
              </a:r>
            </a:p>
          </p:txBody>
        </p:sp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26F8409A-0D6E-F1D0-09B6-EA133A1F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5" b="3425"/>
            <a:stretch/>
          </p:blipFill>
          <p:spPr>
            <a:xfrm>
              <a:off x="762188" y="537017"/>
              <a:ext cx="4051859" cy="2518182"/>
            </a:xfrm>
            <a:prstGeom prst="rect">
              <a:avLst/>
            </a:prstGeom>
            <a:grpFill/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45CF1D-0277-9F93-BCE3-BCFDB59B40E1}"/>
              </a:ext>
            </a:extLst>
          </p:cNvPr>
          <p:cNvGrpSpPr/>
          <p:nvPr/>
        </p:nvGrpSpPr>
        <p:grpSpPr>
          <a:xfrm>
            <a:off x="7162707" y="345964"/>
            <a:ext cx="4414930" cy="6713742"/>
            <a:chOff x="587376" y="345964"/>
            <a:chExt cx="4414930" cy="671374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CC088F-3FE7-CA92-7FF8-B2583A783308}"/>
                </a:ext>
              </a:extLst>
            </p:cNvPr>
            <p:cNvSpPr/>
            <p:nvPr/>
          </p:nvSpPr>
          <p:spPr>
            <a:xfrm>
              <a:off x="587376" y="345964"/>
              <a:ext cx="4414930" cy="6713742"/>
            </a:xfrm>
            <a:prstGeom prst="rect">
              <a:avLst/>
            </a:prstGeom>
            <a:solidFill>
              <a:srgbClr val="9820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456DE9ED-CD63-A519-8150-B8351C5D87C2}"/>
                </a:ext>
              </a:extLst>
            </p:cNvPr>
            <p:cNvSpPr txBox="1">
              <a:spLocks/>
            </p:cNvSpPr>
            <p:nvPr/>
          </p:nvSpPr>
          <p:spPr>
            <a:xfrm>
              <a:off x="762188" y="3271363"/>
              <a:ext cx="4051859" cy="2739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US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Byddwch</a:t>
              </a:r>
              <a:r>
                <a:rPr lang="en-US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yn</a:t>
              </a:r>
              <a:r>
                <a:rPr lang="en-US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Hyrwyddwr</a:t>
              </a:r>
              <a:r>
                <a:rPr lang="en-US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Aer </a:t>
              </a:r>
              <a:r>
                <a:rPr lang="en-US" sz="24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Glân</a:t>
              </a:r>
              <a:r>
                <a:rPr lang="en-US" sz="24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!​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Dywedwch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wrth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eich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ffrindiau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a'ch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teulu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beth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rydych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chi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wedi'i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ddysgu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am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aer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glân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a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pham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mae'n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bwysig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. Mae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rhannu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yn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helpu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eraill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i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wneud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dewisiadau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 da, </a:t>
              </a:r>
              <a:r>
                <a:rPr lang="en-GB" sz="2400" dirty="0" err="1">
                  <a:solidFill>
                    <a:schemeClr val="bg1"/>
                  </a:solidFill>
                  <a:latin typeface="Söhne Leicht"/>
                </a:rPr>
                <a:t>hefyd</a:t>
              </a:r>
              <a:r>
                <a:rPr lang="en-GB" sz="2400" dirty="0">
                  <a:solidFill>
                    <a:schemeClr val="bg1"/>
                  </a:solidFill>
                  <a:latin typeface="Söhne Leicht"/>
                </a:rPr>
                <a:t>. ​</a:t>
              </a: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62946D2A-684D-B7AB-5884-B82C52F4B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2" t="4112" r="3952" b="4112"/>
            <a:stretch>
              <a:fillRect/>
            </a:stretch>
          </p:blipFill>
          <p:spPr>
            <a:xfrm rot="5400000">
              <a:off x="1529026" y="-229821"/>
              <a:ext cx="2518182" cy="4051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0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1B67-EEFA-D141-454C-5EA13F21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620713"/>
            <a:ext cx="6088625" cy="7777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latin typeface="Söhne Halbfett" panose="020B0303030202060203" pitchFamily="34" charset="77"/>
              </a:rPr>
              <a:t>Ein </a:t>
            </a:r>
            <a:r>
              <a:rPr lang="en-GB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Addewid</a:t>
            </a:r>
            <a:r>
              <a:rPr lang="en-GB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Aer </a:t>
            </a:r>
            <a:r>
              <a:rPr lang="en-GB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Glân</a:t>
            </a:r>
            <a:r>
              <a:rPr lang="en-GB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​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  <a:cs typeface="Calibri Light"/>
            </a:endParaRPr>
          </a:p>
        </p:txBody>
      </p:sp>
      <p:pic>
        <p:nvPicPr>
          <p:cNvPr id="12" name="Picture 11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57918D35-AFF8-DE15-870B-2F73E32AC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7026"/>
          <a:stretch>
            <a:fillRect/>
          </a:stretch>
        </p:blipFill>
        <p:spPr>
          <a:xfrm>
            <a:off x="587373" y="1569797"/>
            <a:ext cx="3663445" cy="2382091"/>
          </a:xfrm>
          <a:prstGeom prst="rect">
            <a:avLst/>
          </a:prstGeom>
        </p:spPr>
      </p:pic>
      <p:pic>
        <p:nvPicPr>
          <p:cNvPr id="13" name="Picture 12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D27584AA-6D15-4BC7-7908-639C28AB2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6" r="50813" b="53174"/>
          <a:stretch>
            <a:fillRect/>
          </a:stretch>
        </p:blipFill>
        <p:spPr>
          <a:xfrm>
            <a:off x="587374" y="3951888"/>
            <a:ext cx="3663445" cy="2382091"/>
          </a:xfrm>
          <a:prstGeom prst="rect">
            <a:avLst/>
          </a:prstGeom>
        </p:spPr>
      </p:pic>
      <p:pic>
        <p:nvPicPr>
          <p:cNvPr id="14" name="Picture 13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DA72F46B-75AD-7CF2-444B-AFAEBDC2B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77026"/>
          <a:stretch>
            <a:fillRect/>
          </a:stretch>
        </p:blipFill>
        <p:spPr>
          <a:xfrm>
            <a:off x="4250818" y="1569797"/>
            <a:ext cx="3663445" cy="2382091"/>
          </a:xfrm>
          <a:prstGeom prst="rect">
            <a:avLst/>
          </a:prstGeom>
        </p:spPr>
      </p:pic>
      <p:pic>
        <p:nvPicPr>
          <p:cNvPr id="15" name="Picture 14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D10647E8-790F-9F16-7B3A-AD984C163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1" t="47456" b="29742"/>
          <a:stretch>
            <a:fillRect/>
          </a:stretch>
        </p:blipFill>
        <p:spPr>
          <a:xfrm>
            <a:off x="4250819" y="3951888"/>
            <a:ext cx="3663445" cy="2382091"/>
          </a:xfrm>
          <a:prstGeom prst="rect">
            <a:avLst/>
          </a:prstGeom>
        </p:spPr>
      </p:pic>
      <p:pic>
        <p:nvPicPr>
          <p:cNvPr id="16" name="Picture 15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071B6ED7-BEB1-3B91-B964-E6C7E93D0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1" r="50000" b="29675"/>
          <a:stretch>
            <a:fillRect/>
          </a:stretch>
        </p:blipFill>
        <p:spPr>
          <a:xfrm>
            <a:off x="7914264" y="1569797"/>
            <a:ext cx="3663445" cy="2382091"/>
          </a:xfrm>
          <a:prstGeom prst="rect">
            <a:avLst/>
          </a:prstGeom>
        </p:spPr>
      </p:pic>
      <p:pic>
        <p:nvPicPr>
          <p:cNvPr id="17" name="Picture 16" descr="A collage of different images of different people&#10;&#10;AI-generated content may be incorrect.">
            <a:extLst>
              <a:ext uri="{FF2B5EF4-FFF2-40B4-BE49-F238E27FC236}">
                <a16:creationId xmlns:a16="http://schemas.microsoft.com/office/drawing/2014/main" id="{DB0433A6-6200-EC3A-7529-825DEE14D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2" t="23806" r="355" b="53985"/>
          <a:stretch>
            <a:fillRect/>
          </a:stretch>
        </p:blipFill>
        <p:spPr>
          <a:xfrm>
            <a:off x="7914265" y="3951888"/>
            <a:ext cx="3663445" cy="23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2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95E6-52B9-D027-4A46-9B2AEE39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739244"/>
            <a:ext cx="10766425" cy="1325563"/>
          </a:xfrm>
        </p:spPr>
        <p:txBody>
          <a:bodyPr/>
          <a:lstStyle/>
          <a:p>
            <a:r>
              <a:rPr lang="en-US" b="1" dirty="0" err="1">
                <a:latin typeface="Söhne Halbfett" panose="020B0303030202060203" pitchFamily="34" charset="77"/>
              </a:rPr>
              <a:t>Chwarae</a:t>
            </a:r>
            <a:r>
              <a:rPr lang="en-US" b="1" dirty="0">
                <a:latin typeface="Söhne Halbfett" panose="020B0303030202060203" pitchFamily="34" charset="77"/>
              </a:rPr>
              <a:t> </a:t>
            </a:r>
            <a:r>
              <a:rPr lang="en-US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Eich Rhan! ​</a:t>
            </a:r>
            <a:endParaRPr lang="en-GB" b="1" dirty="0">
              <a:solidFill>
                <a:srgbClr val="FF3EB5"/>
              </a:solidFill>
              <a:latin typeface="Söhne Halbfett" panose="020B0303030202060203" pitchFamily="34" charset="77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38140-6A55-819E-AA57-F0157E30D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2283611"/>
            <a:ext cx="5508625" cy="383514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err="1">
                <a:latin typeface="Söhne Leicht" panose="020B0303030202060203" pitchFamily="34" charset="77"/>
              </a:rPr>
              <a:t>Gallwn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ni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i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gyd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chwarae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ein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rhan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i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wneud</a:t>
            </a:r>
            <a:r>
              <a:rPr lang="en-US" dirty="0">
                <a:latin typeface="Söhne Leicht" panose="020B0303030202060203" pitchFamily="34" charset="77"/>
              </a:rPr>
              <a:t> yr </a:t>
            </a:r>
            <a:r>
              <a:rPr lang="en-US" dirty="0" err="1">
                <a:latin typeface="Söhne Leicht" panose="020B0303030202060203" pitchFamily="34" charset="77"/>
              </a:rPr>
              <a:t>aer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rydyn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ni'n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ei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anadlu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lanach</a:t>
            </a:r>
            <a:r>
              <a:rPr lang="en-US" dirty="0">
                <a:latin typeface="Söhne Leicht" panose="020B0303030202060203" pitchFamily="34" charset="77"/>
              </a:rPr>
              <a:t> ac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fwy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diogel</a:t>
            </a:r>
            <a:r>
              <a:rPr lang="en-US" dirty="0">
                <a:latin typeface="Söhne Leicht" panose="020B0303030202060203" pitchFamily="34" charset="77"/>
              </a:rPr>
              <a:t>. ​</a:t>
            </a:r>
          </a:p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GB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err="1">
                <a:latin typeface="Söhne Leicht" panose="020B0303030202060203" pitchFamily="34" charset="77"/>
              </a:rPr>
              <a:t>Dywedwch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wrth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eich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oedolion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bopeth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rydych</a:t>
            </a:r>
            <a:r>
              <a:rPr lang="en-US" dirty="0">
                <a:latin typeface="Söhne Leicht" panose="020B0303030202060203" pitchFamily="34" charset="77"/>
              </a:rPr>
              <a:t> chi </a:t>
            </a:r>
            <a:r>
              <a:rPr lang="en-US" dirty="0" err="1">
                <a:latin typeface="Söhne Leicht" panose="020B0303030202060203" pitchFamily="34" charset="77"/>
              </a:rPr>
              <a:t>wedi'i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ddysgu</a:t>
            </a:r>
            <a:r>
              <a:rPr lang="en-US" dirty="0">
                <a:latin typeface="Söhne Leicht" panose="020B0303030202060203" pitchFamily="34" charset="77"/>
              </a:rPr>
              <a:t> a </a:t>
            </a:r>
            <a:r>
              <a:rPr lang="en-US" dirty="0" err="1">
                <a:latin typeface="Söhne Leicht" panose="020B0303030202060203" pitchFamily="34" charset="77"/>
              </a:rPr>
              <a:t>gwnewch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siŵr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eu</a:t>
            </a:r>
            <a:r>
              <a:rPr lang="en-US" dirty="0">
                <a:latin typeface="Söhne Leicht" panose="020B0303030202060203" pitchFamily="34" charset="77"/>
              </a:rPr>
              <a:t> bod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diffodd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injans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eu</a:t>
            </a:r>
            <a:r>
              <a:rPr lang="en-US" dirty="0">
                <a:latin typeface="Söhne Leicht" panose="020B0303030202060203" pitchFamily="34" charset="77"/>
              </a:rPr>
              <a:t> car </a:t>
            </a:r>
            <a:r>
              <a:rPr lang="en-US" dirty="0" err="1">
                <a:latin typeface="Söhne Leicht" panose="020B0303030202060203" pitchFamily="34" charset="77"/>
              </a:rPr>
              <a:t>wrth</a:t>
            </a:r>
            <a:r>
              <a:rPr lang="en-US" dirty="0">
                <a:latin typeface="Söhne Leicht" panose="020B0303030202060203" pitchFamily="34" charset="77"/>
              </a:rPr>
              <a:t> aros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rhywle</a:t>
            </a:r>
            <a:r>
              <a:rPr lang="en-US" dirty="0">
                <a:latin typeface="Söhne Leicht" panose="020B0303030202060203" pitchFamily="34" charset="77"/>
              </a:rPr>
              <a:t> a Segura Dim </a:t>
            </a:r>
            <a:r>
              <a:rPr lang="en-US" dirty="0" err="1">
                <a:latin typeface="Söhne Leicht" panose="020B0303030202060203" pitchFamily="34" charset="77"/>
              </a:rPr>
              <a:t>Mwy</a:t>
            </a:r>
            <a:r>
              <a:rPr lang="en-US" dirty="0">
                <a:latin typeface="Söhne Leicht" panose="020B0303030202060203" pitchFamily="34" charset="77"/>
              </a:rPr>
              <a:t>!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484326F-33F6-88FC-4249-2B0E9EB9E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20" y="1671352"/>
            <a:ext cx="4193380" cy="39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7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66F5-4B14-7B7F-D318-951D9EE1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481729"/>
            <a:ext cx="10688229" cy="698069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Söhne Halbfett" panose="020B0303030202060203" pitchFamily="34" charset="77"/>
              </a:rPr>
              <a:t>Cymerwch</a:t>
            </a:r>
            <a:r>
              <a:rPr lang="en-GB" b="1" dirty="0">
                <a:latin typeface="Söhne Halbfett" panose="020B0303030202060203" pitchFamily="34" charset="77"/>
              </a:rPr>
              <a:t> </a:t>
            </a:r>
            <a:r>
              <a:rPr lang="en-GB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Anadl</a:t>
            </a:r>
            <a:r>
              <a:rPr lang="en-GB" b="1" dirty="0">
                <a:latin typeface="Söhne Halbfett" panose="020B0303030202060203" pitchFamily="34" charset="77"/>
              </a:rPr>
              <a:t> 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3FC2-94B1-4781-8511-4975D0358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231314"/>
            <a:ext cx="6473825" cy="56266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err="1">
                <a:latin typeface="Söhne Leicht" panose="020B0303030202060203" pitchFamily="34" charset="77"/>
              </a:rPr>
              <a:t>Gadewch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ddefnyddio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ein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hanadl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helpu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deimlo'n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ddi-gynnwrf</a:t>
            </a:r>
            <a:r>
              <a:rPr lang="en-GB" sz="2400" dirty="0">
                <a:latin typeface="Söhne Leicht" panose="020B0303030202060203" pitchFamily="34" charset="77"/>
              </a:rPr>
              <a:t> ac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hapus. Mae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glân</a:t>
            </a:r>
            <a:r>
              <a:rPr lang="en-GB" sz="2400" dirty="0">
                <a:latin typeface="Söhne Leicht" panose="020B0303030202060203" pitchFamily="34" charset="77"/>
              </a:rPr>
              <a:t> mor </a:t>
            </a:r>
            <a:r>
              <a:rPr lang="en-GB" sz="2400" dirty="0" err="1">
                <a:latin typeface="Söhne Leicht" panose="020B0303030202060203" pitchFamily="34" charset="77"/>
              </a:rPr>
              <a:t>bwysig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cyrff</a:t>
            </a:r>
            <a:r>
              <a:rPr lang="en-GB" sz="2400" dirty="0">
                <a:latin typeface="Söhne Leicht" panose="020B0303030202060203" pitchFamily="34" charset="77"/>
              </a:rPr>
              <a:t>!​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err="1">
                <a:latin typeface="Söhne Leicht" panose="020B0303030202060203" pitchFamily="34" charset="77"/>
              </a:rPr>
              <a:t>Dychmygwch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eich</a:t>
            </a:r>
            <a:r>
              <a:rPr lang="en-GB" sz="2400" dirty="0">
                <a:latin typeface="Söhne Leicht" panose="020B0303030202060203" pitchFamily="34" charset="77"/>
              </a:rPr>
              <a:t> bod </a:t>
            </a:r>
            <a:r>
              <a:rPr lang="en-GB" sz="2400" dirty="0" err="1">
                <a:latin typeface="Söhne Leicht" panose="020B0303030202060203" pitchFamily="34" charset="77"/>
              </a:rPr>
              <a:t>chi'n</a:t>
            </a:r>
            <a:r>
              <a:rPr lang="en-GB" sz="2400" dirty="0">
                <a:latin typeface="Söhne Leicht" panose="020B0303030202060203" pitchFamily="34" charset="77"/>
              </a:rPr>
              <a:t> dal </a:t>
            </a:r>
            <a:r>
              <a:rPr lang="en-GB" sz="2400" dirty="0" err="1">
                <a:latin typeface="Söhne Leicht" panose="020B0303030202060203" pitchFamily="34" charset="77"/>
              </a:rPr>
              <a:t>blodyn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mewn</a:t>
            </a:r>
            <a:r>
              <a:rPr lang="en-GB" sz="2400" dirty="0">
                <a:latin typeface="Söhne Leicht" panose="020B0303030202060203" pitchFamily="34" charset="77"/>
              </a:rPr>
              <a:t> un </a:t>
            </a:r>
            <a:r>
              <a:rPr lang="en-GB" sz="2400" dirty="0" err="1">
                <a:latin typeface="Söhne Leicht" panose="020B0303030202060203" pitchFamily="34" charset="77"/>
              </a:rPr>
              <a:t>llaw</a:t>
            </a:r>
            <a:r>
              <a:rPr lang="en-GB" sz="2400" dirty="0">
                <a:latin typeface="Söhne Leicht" panose="020B0303030202060203" pitchFamily="34" charset="77"/>
              </a:rPr>
              <a:t> a </a:t>
            </a:r>
            <a:r>
              <a:rPr lang="en-GB" sz="2400" dirty="0" err="1">
                <a:latin typeface="Söhne Leicht" panose="020B0303030202060203" pitchFamily="34" charset="77"/>
              </a:rPr>
              <a:t>thafell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droell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liwgar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latin typeface="Söhne Leicht" panose="020B0303030202060203" pitchFamily="34" charset="77"/>
              </a:rPr>
              <a:t>llall</a:t>
            </a:r>
            <a:r>
              <a:rPr lang="en-GB" sz="2400" dirty="0">
                <a:latin typeface="Söhne Leicht" panose="020B0303030202060203" pitchFamily="34" charset="77"/>
              </a:rPr>
              <a:t>.​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 err="1">
                <a:latin typeface="Söhne Halbfett" panose="020B0303030202060203" pitchFamily="34" charset="77"/>
              </a:rPr>
              <a:t>Barod</a:t>
            </a:r>
            <a:r>
              <a:rPr lang="en-GB" sz="2400" b="1" dirty="0">
                <a:latin typeface="Söhne Halbfett" panose="020B0303030202060203" pitchFamily="34" charset="77"/>
              </a:rPr>
              <a:t>? </a:t>
            </a:r>
            <a:r>
              <a:rPr lang="en-GB" sz="2400" dirty="0" err="1">
                <a:latin typeface="Söhne Leicht" panose="020B0303030202060203" pitchFamily="34" charset="77"/>
              </a:rPr>
              <a:t>Gadewch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arogli'r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blodyn</a:t>
            </a:r>
            <a:r>
              <a:rPr lang="en-GB" sz="2400" dirty="0">
                <a:latin typeface="Söhne Leicht" panose="020B0303030202060203" pitchFamily="34" charset="77"/>
              </a:rPr>
              <a:t>... (</a:t>
            </a:r>
            <a:r>
              <a:rPr lang="en-GB" sz="2400" dirty="0" err="1">
                <a:latin typeface="Söhne Leicht" panose="020B0303030202060203" pitchFamily="34" charset="77"/>
              </a:rPr>
              <a:t>Anadlwch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araf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trwy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eich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trwyn</a:t>
            </a:r>
            <a:r>
              <a:rPr lang="en-GB" sz="2400" dirty="0">
                <a:latin typeface="Söhne Leicht" panose="020B0303030202060203" pitchFamily="34" charset="77"/>
              </a:rPr>
              <a:t>, 1... 2… 3…)​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Söhne Leicht" panose="020B0303030202060203" pitchFamily="34" charset="77"/>
              </a:rPr>
              <a:t>Nawr </a:t>
            </a:r>
            <a:r>
              <a:rPr lang="en-GB" sz="2400" dirty="0" err="1">
                <a:latin typeface="Söhne Leicht" panose="020B0303030202060203" pitchFamily="34" charset="77"/>
              </a:rPr>
              <a:t>chwythwch</a:t>
            </a:r>
            <a:r>
              <a:rPr lang="en-GB" sz="2400" dirty="0"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latin typeface="Söhne Leicht" panose="020B0303030202060203" pitchFamily="34" charset="77"/>
              </a:rPr>
              <a:t>dafell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droell</a:t>
            </a:r>
            <a:r>
              <a:rPr lang="en-GB" sz="2400" dirty="0">
                <a:latin typeface="Söhne Leicht" panose="020B0303030202060203" pitchFamily="34" charset="77"/>
              </a:rPr>
              <a:t>... (</a:t>
            </a:r>
            <a:r>
              <a:rPr lang="en-GB" sz="2400" dirty="0" err="1">
                <a:latin typeface="Söhne Leicht" panose="020B0303030202060203" pitchFamily="34" charset="77"/>
              </a:rPr>
              <a:t>Anadlwch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allan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araf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trwy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eich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ceg</a:t>
            </a:r>
            <a:r>
              <a:rPr lang="en-GB" sz="2400" dirty="0">
                <a:latin typeface="Söhne Leicht" panose="020B0303030202060203" pitchFamily="34" charset="77"/>
              </a:rPr>
              <a:t>, 1... 2… 3… 4…)​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 err="1">
                <a:latin typeface="Söhne Halbfett" panose="020B0303030202060203" pitchFamily="34" charset="77"/>
              </a:rPr>
              <a:t>Gadewch</a:t>
            </a:r>
            <a:r>
              <a:rPr lang="en-GB" sz="2400" b="1" dirty="0"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latin typeface="Söhne Halbfett" panose="020B0303030202060203" pitchFamily="34" charset="77"/>
              </a:rPr>
              <a:t>i</a:t>
            </a:r>
            <a:r>
              <a:rPr lang="en-GB" sz="2400" b="1" dirty="0"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latin typeface="Söhne Halbfett" panose="020B0303030202060203" pitchFamily="34" charset="77"/>
              </a:rPr>
              <a:t>ni</a:t>
            </a:r>
            <a:r>
              <a:rPr lang="en-GB" sz="2400" b="1" dirty="0"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latin typeface="Söhne Halbfett" panose="020B0303030202060203" pitchFamily="34" charset="77"/>
              </a:rPr>
              <a:t>ei</a:t>
            </a:r>
            <a:r>
              <a:rPr lang="en-GB" sz="2400" b="1" dirty="0"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latin typeface="Söhne Halbfett" panose="020B0303030202060203" pitchFamily="34" charset="77"/>
              </a:rPr>
              <a:t>wneud</a:t>
            </a:r>
            <a:r>
              <a:rPr lang="en-GB" sz="2400" b="1" dirty="0"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latin typeface="Söhne Halbfett" panose="020B0303030202060203" pitchFamily="34" charset="77"/>
              </a:rPr>
              <a:t>gyda'n</a:t>
            </a:r>
            <a:r>
              <a:rPr lang="en-GB" sz="2400" b="1" dirty="0"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latin typeface="Söhne Halbfett" panose="020B0303030202060203" pitchFamily="34" charset="77"/>
              </a:rPr>
              <a:t>gilydd</a:t>
            </a:r>
            <a:r>
              <a:rPr lang="en-GB" sz="2400" b="1" dirty="0">
                <a:latin typeface="Söhne Halbfett" panose="020B0303030202060203" pitchFamily="34" charset="77"/>
              </a:rPr>
              <a:t> 3 </a:t>
            </a:r>
            <a:r>
              <a:rPr lang="en-GB" sz="2400" b="1" dirty="0" err="1">
                <a:latin typeface="Söhne Halbfett" panose="020B0303030202060203" pitchFamily="34" charset="77"/>
              </a:rPr>
              <a:t>gwaith</a:t>
            </a:r>
            <a:r>
              <a:rPr lang="en-GB" sz="2400" b="1" dirty="0">
                <a:latin typeface="Söhne Halbfett" panose="020B0303030202060203" pitchFamily="34" charset="77"/>
              </a:rPr>
              <a:t>!</a:t>
            </a:r>
          </a:p>
        </p:txBody>
      </p:sp>
      <p:pic>
        <p:nvPicPr>
          <p:cNvPr id="12" name="Picture 11" descr="A collage of a child and a child&#10;&#10;AI-generated content may be incorrect.">
            <a:extLst>
              <a:ext uri="{FF2B5EF4-FFF2-40B4-BE49-F238E27FC236}">
                <a16:creationId xmlns:a16="http://schemas.microsoft.com/office/drawing/2014/main" id="{71B22B8C-EB44-5E7B-624C-66886B1DD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b="5727"/>
          <a:stretch>
            <a:fillRect/>
          </a:stretch>
        </p:blipFill>
        <p:spPr>
          <a:xfrm>
            <a:off x="7470912" y="0"/>
            <a:ext cx="4721087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A36495C-F6DB-EEAB-83A2-061D3B9D36C3}"/>
              </a:ext>
            </a:extLst>
          </p:cNvPr>
          <p:cNvGrpSpPr/>
          <p:nvPr/>
        </p:nvGrpSpPr>
        <p:grpSpPr>
          <a:xfrm>
            <a:off x="587374" y="1337255"/>
            <a:ext cx="6610014" cy="5152315"/>
            <a:chOff x="587373" y="1289975"/>
            <a:chExt cx="6610014" cy="51523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7D6FF8-9F87-4448-E821-CD215D0ADC54}"/>
                </a:ext>
              </a:extLst>
            </p:cNvPr>
            <p:cNvSpPr/>
            <p:nvPr/>
          </p:nvSpPr>
          <p:spPr>
            <a:xfrm>
              <a:off x="587374" y="1289975"/>
              <a:ext cx="6473826" cy="5152315"/>
            </a:xfrm>
            <a:prstGeom prst="rect">
              <a:avLst/>
            </a:prstGeom>
            <a:solidFill>
              <a:srgbClr val="E6DC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A01B5FAA-88E2-86FC-1058-5213C3E3A545}"/>
                </a:ext>
              </a:extLst>
            </p:cNvPr>
            <p:cNvSpPr txBox="1">
              <a:spLocks/>
            </p:cNvSpPr>
            <p:nvPr/>
          </p:nvSpPr>
          <p:spPr>
            <a:xfrm>
              <a:off x="587373" y="1871502"/>
              <a:ext cx="6610014" cy="389142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2400" b="1" dirty="0" err="1">
                  <a:latin typeface="Söhne Halbfett" panose="020B0303030202060203" pitchFamily="34" charset="77"/>
                </a:rPr>
                <a:t>Ailadrodd</a:t>
              </a:r>
              <a:r>
                <a:rPr lang="en-GB" sz="2400" b="1" dirty="0">
                  <a:latin typeface="Söhne Halbfett" panose="020B0303030202060203" pitchFamily="34" charset="77"/>
                </a:rPr>
                <a:t>:​</a:t>
              </a:r>
            </a:p>
            <a:p>
              <a:pPr marL="0" indent="0" fontAlgn="base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2400" dirty="0" err="1">
                  <a:latin typeface="Söhne Leicht" panose="020B0303030202060203" pitchFamily="34" charset="77"/>
                </a:rPr>
                <a:t>Anadlwch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i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mewn</a:t>
              </a:r>
              <a:r>
                <a:rPr lang="en-GB" sz="2400" dirty="0">
                  <a:latin typeface="Söhne Leicht" panose="020B0303030202060203" pitchFamily="34" charset="77"/>
                </a:rPr>
                <a:t> (</a:t>
              </a:r>
              <a:r>
                <a:rPr lang="en-GB" sz="2400" dirty="0" err="1">
                  <a:latin typeface="Söhne Leicht" panose="020B0303030202060203" pitchFamily="34" charset="77"/>
                </a:rPr>
                <a:t>aroglwch</a:t>
              </a:r>
              <a:r>
                <a:rPr lang="en-GB" sz="2400" dirty="0">
                  <a:latin typeface="Söhne Leicht" panose="020B0303030202060203" pitchFamily="34" charset="77"/>
                </a:rPr>
                <a:t> y </a:t>
              </a:r>
              <a:r>
                <a:rPr lang="en-GB" sz="2400" dirty="0" err="1">
                  <a:latin typeface="Söhne Leicht" panose="020B0303030202060203" pitchFamily="34" charset="77"/>
                </a:rPr>
                <a:t>blodyn</a:t>
              </a:r>
              <a:r>
                <a:rPr lang="en-GB" sz="2400" dirty="0">
                  <a:latin typeface="Söhne Leicht" panose="020B0303030202060203" pitchFamily="34" charset="77"/>
                </a:rPr>
                <a:t>) am 3 </a:t>
              </a:r>
              <a:r>
                <a:rPr lang="en-GB" sz="2400" dirty="0" err="1">
                  <a:latin typeface="Söhne Leicht" panose="020B0303030202060203" pitchFamily="34" charset="77"/>
                </a:rPr>
                <a:t>eiliad</a:t>
              </a:r>
              <a:r>
                <a:rPr lang="en-GB" sz="2400" dirty="0">
                  <a:latin typeface="Söhne Leich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GB" sz="2400" dirty="0">
                <a:latin typeface="Söhne Leicht" panose="020B0303030202060203" pitchFamily="34" charset="77"/>
              </a:endParaRPr>
            </a:p>
            <a:p>
              <a:pPr marL="0" indent="0" fontAlgn="base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2400" dirty="0" err="1">
                  <a:latin typeface="Söhne Leicht" panose="020B0303030202060203" pitchFamily="34" charset="77"/>
                </a:rPr>
                <a:t>Anadlwch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allan</a:t>
              </a:r>
              <a:r>
                <a:rPr lang="en-GB" sz="2400" dirty="0">
                  <a:latin typeface="Söhne Leicht" panose="020B0303030202060203" pitchFamily="34" charset="77"/>
                </a:rPr>
                <a:t> (</a:t>
              </a:r>
              <a:r>
                <a:rPr lang="en-GB" sz="2400" dirty="0" err="1">
                  <a:latin typeface="Söhne Leicht" panose="020B0303030202060203" pitchFamily="34" charset="77"/>
                </a:rPr>
                <a:t>chwythu'r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dafell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droell</a:t>
              </a:r>
              <a:r>
                <a:rPr lang="en-GB" sz="2400" dirty="0">
                  <a:latin typeface="Söhne Leicht" panose="020B0303030202060203" pitchFamily="34" charset="77"/>
                </a:rPr>
                <a:t>) am 4 </a:t>
              </a:r>
              <a:r>
                <a:rPr lang="en-GB" sz="2400" dirty="0" err="1">
                  <a:latin typeface="Söhne Leicht" panose="020B0303030202060203" pitchFamily="34" charset="77"/>
                </a:rPr>
                <a:t>eiliad</a:t>
              </a:r>
              <a:r>
                <a:rPr lang="en-GB" sz="2400" dirty="0">
                  <a:latin typeface="Söhne Leich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2400" dirty="0">
                  <a:latin typeface="Söhne Leich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2400" b="1" dirty="0">
                  <a:solidFill>
                    <a:srgbClr val="FF3EB5"/>
                  </a:solidFill>
                  <a:latin typeface="Söhne Halbfett" panose="020B0303030202060203" pitchFamily="34" charset="77"/>
                </a:rPr>
                <a:t>Da </a:t>
              </a:r>
              <a:r>
                <a:rPr lang="en-GB" sz="2400" b="1" dirty="0" err="1">
                  <a:solidFill>
                    <a:srgbClr val="FF3EB5"/>
                  </a:solidFill>
                  <a:latin typeface="Söhne Halbfett" panose="020B0303030202060203" pitchFamily="34" charset="77"/>
                </a:rPr>
                <a:t>iawn</a:t>
              </a:r>
              <a:r>
                <a:rPr lang="en-GB" sz="2400" b="1" dirty="0">
                  <a:solidFill>
                    <a:srgbClr val="FF3EB5"/>
                  </a:solidFill>
                  <a:latin typeface="Söhne Halbfett" panose="020B0303030202060203" pitchFamily="34" charset="77"/>
                </a:rPr>
                <a:t>! ​</a:t>
              </a:r>
            </a:p>
            <a:p>
              <a:pPr marL="0" indent="0" fontAlgn="base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GB" sz="2400" dirty="0">
                <a:latin typeface="Söhne Leicht" panose="020B0303030202060203" pitchFamily="34" charset="77"/>
              </a:endParaRPr>
            </a:p>
            <a:p>
              <a:pPr marL="0" indent="0" fontAlgn="base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2400" dirty="0" err="1">
                  <a:latin typeface="Söhne Leicht" panose="020B0303030202060203" pitchFamily="34" charset="77"/>
                </a:rPr>
                <a:t>Gallwn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ddefnyddio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ein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hanadl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i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deimlo'n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ddi-gynnwrf</a:t>
              </a:r>
              <a:r>
                <a:rPr lang="en-GB" sz="2400" dirty="0">
                  <a:latin typeface="Söhne Leicht" panose="020B0303030202060203" pitchFamily="34" charset="77"/>
                </a:rPr>
                <a:t>. Mae mor </a:t>
              </a:r>
              <a:r>
                <a:rPr lang="en-GB" sz="2400" dirty="0" err="1">
                  <a:latin typeface="Söhne Leicht" panose="020B0303030202060203" pitchFamily="34" charset="77"/>
                </a:rPr>
                <a:t>bwysig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cadw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ein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haer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yn</a:t>
              </a:r>
              <a:r>
                <a:rPr lang="en-GB" sz="2400" dirty="0"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latin typeface="Söhne Leicht" panose="020B0303030202060203" pitchFamily="34" charset="77"/>
                </a:rPr>
                <a:t>lân</a:t>
              </a:r>
              <a:r>
                <a:rPr lang="en-GB" sz="2400" dirty="0">
                  <a:latin typeface="Söhne Leicht" panose="020B0303030202060203" pitchFamily="34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7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9A3715-C3C8-013D-4118-BC48DA055A1C}"/>
              </a:ext>
            </a:extLst>
          </p:cNvPr>
          <p:cNvSpPr txBox="1">
            <a:spLocks/>
          </p:cNvSpPr>
          <p:nvPr/>
        </p:nvSpPr>
        <p:spPr>
          <a:xfrm>
            <a:off x="5111203" y="417443"/>
            <a:ext cx="6586491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Aer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Budr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0977CC-0055-6429-3506-DB666491D436}"/>
              </a:ext>
            </a:extLst>
          </p:cNvPr>
          <p:cNvSpPr txBox="1">
            <a:spLocks/>
          </p:cNvSpPr>
          <p:nvPr/>
        </p:nvSpPr>
        <p:spPr>
          <a:xfrm>
            <a:off x="5111203" y="1333743"/>
            <a:ext cx="6696484" cy="5168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Söhne Leicht" panose="020B0303030202060203" pitchFamily="34" charset="77"/>
              </a:rPr>
              <a:t>Mae </a:t>
            </a:r>
            <a:r>
              <a:rPr lang="en-US" sz="2400" dirty="0" err="1">
                <a:latin typeface="Söhne Leicht" panose="020B0303030202060203" pitchFamily="34" charset="77"/>
              </a:rPr>
              <a:t>llygredd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aer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niweidiol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i'n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hysgyfaint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a'n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llwybrau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anadlu</a:t>
            </a:r>
            <a:r>
              <a:rPr lang="en-US" sz="2400" dirty="0">
                <a:latin typeface="Söhne Leicht" panose="020B0303030202060203" pitchFamily="34" charset="77"/>
              </a:rPr>
              <a:t>. Gall </a:t>
            </a:r>
            <a:r>
              <a:rPr lang="en-US" sz="2400" dirty="0" err="1">
                <a:latin typeface="Söhne Leicht" panose="020B0303030202060203" pitchFamily="34" charset="77"/>
              </a:rPr>
              <a:t>ei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gwneud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hi'n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anoddach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anadlu</a:t>
            </a:r>
            <a:r>
              <a:rPr lang="en-US" sz="2400" dirty="0">
                <a:latin typeface="Söhne Leicht" panose="020B0303030202060203" pitchFamily="34" charset="77"/>
              </a:rPr>
              <a:t>.  Pan </a:t>
            </a:r>
            <a:r>
              <a:rPr lang="en-US" sz="2400" dirty="0" err="1">
                <a:latin typeface="Söhne Leicht" panose="020B0303030202060203" pitchFamily="34" charset="77"/>
              </a:rPr>
              <a:t>fyddwn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ni’n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cael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ein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hamlygu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i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lygredd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aer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dros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gyfnod</a:t>
            </a:r>
            <a:r>
              <a:rPr lang="en-US" sz="2400" dirty="0">
                <a:latin typeface="Söhne Leicht" panose="020B0303030202060203" pitchFamily="34" charset="77"/>
              </a:rPr>
              <a:t> hir o </a:t>
            </a:r>
            <a:r>
              <a:rPr lang="en-US" sz="2400" dirty="0" err="1">
                <a:latin typeface="Söhne Leicht" panose="020B0303030202060203" pitchFamily="34" charset="77"/>
              </a:rPr>
              <a:t>amser</a:t>
            </a:r>
            <a:r>
              <a:rPr lang="en-US" sz="2400" dirty="0">
                <a:latin typeface="Söhne Leicht" panose="020B0303030202060203" pitchFamily="34" charset="77"/>
              </a:rPr>
              <a:t>, gall </a:t>
            </a:r>
            <a:r>
              <a:rPr lang="en-US" sz="2400" dirty="0" err="1">
                <a:latin typeface="Söhne Leicht" panose="020B0303030202060203" pitchFamily="34" charset="77"/>
              </a:rPr>
              <a:t>gynyddu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ein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risg</a:t>
            </a:r>
            <a:r>
              <a:rPr lang="en-US" sz="2400" dirty="0">
                <a:latin typeface="Söhne Leicht" panose="020B0303030202060203" pitchFamily="34" charset="77"/>
              </a:rPr>
              <a:t> o </a:t>
            </a:r>
            <a:r>
              <a:rPr lang="en-US" sz="2400" dirty="0" err="1">
                <a:latin typeface="Söhne Leicht" panose="020B0303030202060203" pitchFamily="34" charset="77"/>
              </a:rPr>
              <a:t>ddatblygu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cyflyrau'r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ysgyfaint</a:t>
            </a:r>
            <a:r>
              <a:rPr lang="en-US" sz="2400" dirty="0">
                <a:latin typeface="Söhne Leicht" panose="020B0303030202060203" pitchFamily="34" charset="77"/>
              </a:rPr>
              <a:t>.   </a:t>
            </a:r>
            <a:r>
              <a:rPr lang="en-GB" sz="24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latin typeface="Söhne Halbfett" panose="020B0303030202060203" pitchFamily="34" charset="77"/>
              </a:rPr>
              <a:t>Gall </a:t>
            </a:r>
            <a:r>
              <a:rPr lang="en-GB" sz="2400" b="1" dirty="0" err="1">
                <a:latin typeface="Söhne Halbfett" panose="020B0303030202060203" pitchFamily="34" charset="77"/>
              </a:rPr>
              <a:t>aer</a:t>
            </a:r>
            <a:r>
              <a:rPr lang="en-GB" sz="2400" b="1" dirty="0"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latin typeface="Söhne Halbfett" panose="020B0303030202060203" pitchFamily="34" charset="77"/>
              </a:rPr>
              <a:t>budr</a:t>
            </a:r>
            <a:r>
              <a:rPr lang="en-GB" sz="2400" b="1" dirty="0">
                <a:latin typeface="Söhne Halbfett" panose="020B0303030202060203" pitchFamily="34" charset="77"/>
              </a:rPr>
              <a:t>: 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400" dirty="0">
                <a:latin typeface="Söhne Leicht" panose="020B0303030202060203" pitchFamily="34" charset="77"/>
              </a:rPr>
              <a:t>Ei </a:t>
            </a:r>
            <a:r>
              <a:rPr lang="en-GB" sz="2400" dirty="0" err="1">
                <a:latin typeface="Söhne Leicht" panose="020B0303030202060203" pitchFamily="34" charset="77"/>
              </a:rPr>
              <a:t>gwneud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hi'n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anoddach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anadlu</a:t>
            </a:r>
            <a:endParaRPr lang="en-GB" sz="2400" dirty="0">
              <a:latin typeface="Söhne Leicht" panose="020B0303030202060203" pitchFamily="34" charset="77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400" dirty="0" err="1">
                <a:latin typeface="Söhne Leicht" panose="020B0303030202060203" pitchFamily="34" charset="77"/>
              </a:rPr>
              <a:t>Gwneud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ysgyfaint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deimlo'n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wael</a:t>
            </a:r>
            <a:endParaRPr lang="en-GB" sz="2400" dirty="0">
              <a:latin typeface="Söhne Leicht" panose="020B0303030202060203" pitchFamily="34" charset="77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400" dirty="0" err="1">
                <a:latin typeface="Söhne Leicht" panose="020B0303030202060203" pitchFamily="34" charset="77"/>
              </a:rPr>
              <a:t>Fod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arbennig</a:t>
            </a:r>
            <a:r>
              <a:rPr lang="en-GB" sz="2400" dirty="0">
                <a:latin typeface="Söhne Leicht" panose="020B0303030202060203" pitchFamily="34" charset="77"/>
              </a:rPr>
              <a:t> o </a:t>
            </a:r>
            <a:r>
              <a:rPr lang="en-GB" sz="2400" dirty="0" err="1">
                <a:latin typeface="Söhne Leicht" panose="020B0303030202060203" pitchFamily="34" charset="77"/>
              </a:rPr>
              <a:t>ddrwg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blant</a:t>
            </a:r>
            <a:r>
              <a:rPr lang="en-GB" sz="2400" dirty="0"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latin typeface="Söhne Leicht" panose="020B0303030202060203" pitchFamily="34" charset="77"/>
              </a:rPr>
              <a:t>oherwydd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mae'ch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ysgyfaint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dal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dyfu</a:t>
            </a:r>
            <a:r>
              <a:rPr lang="en-GB" sz="2400" dirty="0">
                <a:latin typeface="Söhne Leicht" panose="020B0303030202060203" pitchFamily="34" charset="77"/>
              </a:rPr>
              <a:t> a </a:t>
            </a:r>
            <a:r>
              <a:rPr lang="en-GB" sz="2400" dirty="0" err="1">
                <a:latin typeface="Söhne Leicht" panose="020B0303030202060203" pitchFamily="34" charset="77"/>
              </a:rPr>
              <a:t>datblygu</a:t>
            </a:r>
            <a:r>
              <a:rPr lang="en-GB" sz="2400" dirty="0">
                <a:latin typeface="Söhne Leicht" panose="020B0303030202060203" pitchFamily="34" charset="77"/>
              </a:rPr>
              <a:t>!​</a:t>
            </a:r>
          </a:p>
        </p:txBody>
      </p:sp>
      <p:pic>
        <p:nvPicPr>
          <p:cNvPr id="5" name="Picture 4" descr="Chest x-ray">
            <a:extLst>
              <a:ext uri="{FF2B5EF4-FFF2-40B4-BE49-F238E27FC236}">
                <a16:creationId xmlns:a16="http://schemas.microsoft.com/office/drawing/2014/main" id="{C5E1827B-711C-A2F9-12C6-00A28F366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1" r="5974"/>
          <a:stretch>
            <a:fillRect/>
          </a:stretch>
        </p:blipFill>
        <p:spPr>
          <a:xfrm>
            <a:off x="0" y="10"/>
            <a:ext cx="471777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5118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4BC64-4B4E-EA67-6542-684DAF6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" y="383005"/>
            <a:ext cx="10909853" cy="9375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latin typeface="Söhne Halbfett" panose="020B0303030202060203" pitchFamily="34" charset="77"/>
              </a:rPr>
              <a:t>Beth all </a:t>
            </a:r>
            <a:r>
              <a:rPr lang="en-US" sz="4000" b="1" dirty="0" err="1">
                <a:latin typeface="Söhne Halbfett" panose="020B0303030202060203" pitchFamily="34" charset="77"/>
              </a:rPr>
              <a:t>achosi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llygredd</a:t>
            </a:r>
            <a:r>
              <a:rPr lang="en-US" sz="4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aer</a:t>
            </a:r>
            <a:r>
              <a:rPr lang="en-US" sz="4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>
                <a:latin typeface="Söhne Halbfett" panose="020B0303030202060203" pitchFamily="34" charset="77"/>
              </a:rPr>
              <a:t>o </a:t>
            </a:r>
            <a:r>
              <a:rPr lang="en-US" sz="4000" b="1" dirty="0" err="1">
                <a:latin typeface="Söhne Halbfett" panose="020B0303030202060203" pitchFamily="34" charset="77"/>
              </a:rPr>
              <a:t>amgylch</a:t>
            </a:r>
            <a:r>
              <a:rPr lang="en-US" sz="4000" b="1" dirty="0">
                <a:latin typeface="Söhne Halbfett" panose="020B0303030202060203" pitchFamily="34" charset="77"/>
              </a:rPr>
              <a:t> yr </a:t>
            </a:r>
            <a:r>
              <a:rPr lang="en-US" sz="4000" b="1" dirty="0" err="1">
                <a:latin typeface="Söhne Halbfett" panose="020B0303030202060203" pitchFamily="34" charset="77"/>
              </a:rPr>
              <a:t>ysgol</a:t>
            </a:r>
            <a:r>
              <a:rPr lang="en-US" sz="4000" b="1" dirty="0">
                <a:latin typeface="Söhne Halbfett" panose="020B0303030202060203" pitchFamily="34" charset="77"/>
              </a:rPr>
              <a:t>?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B38C-18B0-664D-BCD7-C58B27DD6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529" y="1464996"/>
            <a:ext cx="10909853" cy="4770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O </a:t>
            </a:r>
            <a:r>
              <a:rPr lang="en-US" sz="2200" dirty="0" err="1">
                <a:latin typeface="Söhne Leicht" panose="020B0303030202060203" pitchFamily="34" charset="77"/>
                <a:ea typeface="+mn-lt"/>
                <a:cs typeface="+mn-lt"/>
              </a:rPr>
              <a:t>amgylch</a:t>
            </a: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  <a:ea typeface="+mn-lt"/>
                <a:cs typeface="+mn-lt"/>
              </a:rPr>
              <a:t>ysgolion</a:t>
            </a: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, </a:t>
            </a:r>
            <a:r>
              <a:rPr lang="en-US" sz="2200" dirty="0" err="1">
                <a:latin typeface="Söhne Leicht" panose="020B0303030202060203" pitchFamily="34" charset="77"/>
                <a:ea typeface="+mn-lt"/>
                <a:cs typeface="+mn-lt"/>
              </a:rPr>
              <a:t>mae</a:t>
            </a: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  <a:ea typeface="+mn-lt"/>
                <a:cs typeface="+mn-lt"/>
              </a:rPr>
              <a:t>yna</a:t>
            </a: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  <a:ea typeface="+mn-lt"/>
                <a:cs typeface="+mn-lt"/>
              </a:rPr>
              <a:t>ychydig</a:t>
            </a: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 o </a:t>
            </a:r>
            <a:r>
              <a:rPr lang="en-US" sz="2200" dirty="0" err="1">
                <a:latin typeface="Söhne Leicht" panose="020B0303030202060203" pitchFamily="34" charset="77"/>
                <a:ea typeface="+mn-lt"/>
                <a:cs typeface="+mn-lt"/>
              </a:rPr>
              <a:t>bethau</a:t>
            </a: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 a all </a:t>
            </a:r>
            <a:r>
              <a:rPr lang="en-US" sz="2200" dirty="0" err="1">
                <a:latin typeface="Söhne Leicht" panose="020B0303030202060203" pitchFamily="34" charset="77"/>
                <a:ea typeface="+mn-lt"/>
                <a:cs typeface="+mn-lt"/>
              </a:rPr>
              <a:t>wneud</a:t>
            </a: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 yr </a:t>
            </a:r>
            <a:r>
              <a:rPr lang="en-US" sz="2200" dirty="0" err="1">
                <a:latin typeface="Söhne Leicht" panose="020B0303030202060203" pitchFamily="34" charset="77"/>
                <a:ea typeface="+mn-lt"/>
                <a:cs typeface="+mn-lt"/>
              </a:rPr>
              <a:t>aer</a:t>
            </a: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  <a:ea typeface="+mn-lt"/>
                <a:cs typeface="+mn-lt"/>
              </a:rPr>
              <a:t>yn</a:t>
            </a: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  <a:ea typeface="+mn-lt"/>
                <a:cs typeface="+mn-lt"/>
              </a:rPr>
              <a:t>fudr</a:t>
            </a:r>
            <a:r>
              <a:rPr lang="en-US" sz="2200" dirty="0">
                <a:latin typeface="Söhne Leicht" panose="020B0303030202060203" pitchFamily="34" charset="77"/>
                <a:ea typeface="+mn-lt"/>
                <a:cs typeface="+mn-lt"/>
              </a:rPr>
              <a:t>:</a:t>
            </a:r>
            <a:endParaRPr lang="en-GB" sz="2200" dirty="0">
              <a:latin typeface="Söhne Leicht" panose="020B0303030202060203" pitchFamily="34" charset="77"/>
              <a:cs typeface="Calibri" panose="020F0502020204030204"/>
            </a:endParaRPr>
          </a:p>
        </p:txBody>
      </p:sp>
      <p:pic>
        <p:nvPicPr>
          <p:cNvPr id="19" name="Picture 18" descr="A close-up of cars in a parking lot&#10;&#10;AI-generated content may be incorrect.">
            <a:extLst>
              <a:ext uri="{FF2B5EF4-FFF2-40B4-BE49-F238E27FC236}">
                <a16:creationId xmlns:a16="http://schemas.microsoft.com/office/drawing/2014/main" id="{2F9E6E17-3B8B-EEC9-43B1-57481FEA3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11220" r="140" b="62927"/>
          <a:stretch>
            <a:fillRect/>
          </a:stretch>
        </p:blipFill>
        <p:spPr>
          <a:xfrm>
            <a:off x="6144746" y="2367581"/>
            <a:ext cx="5537269" cy="2051428"/>
          </a:xfrm>
          <a:prstGeom prst="rect">
            <a:avLst/>
          </a:prstGeom>
        </p:spPr>
      </p:pic>
      <p:pic>
        <p:nvPicPr>
          <p:cNvPr id="16" name="Picture 15" descr="A close-up of cars in a parking lot&#10;&#10;AI-generated content may be incorrect.">
            <a:extLst>
              <a:ext uri="{FF2B5EF4-FFF2-40B4-BE49-F238E27FC236}">
                <a16:creationId xmlns:a16="http://schemas.microsoft.com/office/drawing/2014/main" id="{7B6C7036-3717-94CC-6891-D8B70EAF9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t="46941" r="49" b="27206"/>
          <a:stretch>
            <a:fillRect/>
          </a:stretch>
        </p:blipFill>
        <p:spPr>
          <a:xfrm>
            <a:off x="615245" y="2367581"/>
            <a:ext cx="5537269" cy="20514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751A441-A82A-3BD9-6B08-8B77AC1BDF7B}"/>
              </a:ext>
            </a:extLst>
          </p:cNvPr>
          <p:cNvGrpSpPr/>
          <p:nvPr/>
        </p:nvGrpSpPr>
        <p:grpSpPr>
          <a:xfrm>
            <a:off x="615245" y="2367581"/>
            <a:ext cx="5537270" cy="2051428"/>
            <a:chOff x="615245" y="2367581"/>
            <a:chExt cx="5537270" cy="20514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C2276A-8979-E2BE-CAEC-44128C0BCDC2}"/>
                </a:ext>
              </a:extLst>
            </p:cNvPr>
            <p:cNvSpPr/>
            <p:nvPr/>
          </p:nvSpPr>
          <p:spPr>
            <a:xfrm>
              <a:off x="615245" y="2367581"/>
              <a:ext cx="5537270" cy="2051428"/>
            </a:xfrm>
            <a:prstGeom prst="rect">
              <a:avLst/>
            </a:prstGeom>
            <a:solidFill>
              <a:srgbClr val="FF3EB5">
                <a:alpha val="8431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0A0227E-7AFD-5FBE-0296-2B9493BD606D}"/>
                </a:ext>
              </a:extLst>
            </p:cNvPr>
            <p:cNvSpPr txBox="1">
              <a:spLocks/>
            </p:cNvSpPr>
            <p:nvPr/>
          </p:nvSpPr>
          <p:spPr>
            <a:xfrm>
              <a:off x="770177" y="2607321"/>
              <a:ext cx="5171663" cy="143324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b="1" dirty="0" err="1">
                  <a:latin typeface="Söhne Halbfett" panose="020B0303030202060203" pitchFamily="34" charset="77"/>
                </a:rPr>
                <a:t>Ceir</a:t>
              </a:r>
              <a:r>
                <a:rPr lang="en-GB" sz="2000" b="1" dirty="0"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latin typeface="Söhne Halbfett" panose="020B0303030202060203" pitchFamily="34" charset="77"/>
                </a:rPr>
                <a:t>gydag</a:t>
              </a:r>
              <a:r>
                <a:rPr lang="en-GB" sz="2000" b="1" dirty="0"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latin typeface="Söhne Halbfett" panose="020B0303030202060203" pitchFamily="34" charset="77"/>
                </a:rPr>
                <a:t>injans</a:t>
              </a:r>
              <a:r>
                <a:rPr lang="en-GB" sz="2000" b="1" dirty="0"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latin typeface="Söhne Halbfett" panose="020B0303030202060203" pitchFamily="34" charset="77"/>
                </a:rPr>
                <a:t>ymlaen</a:t>
              </a:r>
              <a:r>
                <a:rPr lang="en-GB" sz="2000" b="1" dirty="0">
                  <a:latin typeface="Söhne Halbfet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dirty="0">
                  <a:latin typeface="Söhne Leicht" panose="020B0303030202060203" pitchFamily="34" charset="77"/>
                </a:rPr>
                <a:t>Pan </a:t>
              </a:r>
              <a:r>
                <a:rPr lang="en-GB" sz="2000" dirty="0" err="1">
                  <a:latin typeface="Söhne Leicht" panose="020B0303030202060203" pitchFamily="34" charset="77"/>
                </a:rPr>
                <a:t>fydd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oedolion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yn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gadael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eu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ceir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yn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rhedeg</a:t>
              </a:r>
              <a:r>
                <a:rPr lang="en-GB" sz="2000" dirty="0">
                  <a:latin typeface="Söhne Leicht" panose="020B0303030202060203" pitchFamily="34" charset="77"/>
                </a:rPr>
                <a:t> y </a:t>
              </a:r>
              <a:r>
                <a:rPr lang="en-GB" sz="2000" dirty="0" err="1">
                  <a:latin typeface="Söhne Leicht" panose="020B0303030202060203" pitchFamily="34" charset="77"/>
                </a:rPr>
                <a:t>tu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allan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i'r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ysgol</a:t>
              </a:r>
              <a:r>
                <a:rPr lang="en-GB" sz="2000" dirty="0">
                  <a:latin typeface="Söhne Leicht" panose="020B0303030202060203" pitchFamily="34" charset="77"/>
                </a:rPr>
                <a:t>, </a:t>
              </a:r>
              <a:r>
                <a:rPr lang="en-GB" sz="2000" dirty="0" err="1">
                  <a:latin typeface="Söhne Leicht" panose="020B0303030202060203" pitchFamily="34" charset="77"/>
                </a:rPr>
                <a:t>mae'r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ceir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yn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gadael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mwg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budr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i'r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awyr</a:t>
              </a:r>
              <a:r>
                <a:rPr lang="en-GB" sz="2000" dirty="0">
                  <a:latin typeface="Söhne Leicht" panose="020B0303030202060203" pitchFamily="34" charset="77"/>
                </a:rPr>
                <a:t>.​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67C0222-75FC-99C1-7AA6-45D23CD56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t="56260" r="3" b="17560"/>
          <a:stretch>
            <a:fillRect/>
          </a:stretch>
        </p:blipFill>
        <p:spPr>
          <a:xfrm>
            <a:off x="615245" y="4419009"/>
            <a:ext cx="5537269" cy="205142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5C7CCB0-BCFB-6C37-57DD-191411C7F024}"/>
              </a:ext>
            </a:extLst>
          </p:cNvPr>
          <p:cNvGrpSpPr/>
          <p:nvPr/>
        </p:nvGrpSpPr>
        <p:grpSpPr>
          <a:xfrm>
            <a:off x="6148630" y="2367581"/>
            <a:ext cx="5537269" cy="2051428"/>
            <a:chOff x="6148630" y="2367581"/>
            <a:chExt cx="5537269" cy="20514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C11877-2770-FAF2-E9A4-48E589687B3C}"/>
                </a:ext>
              </a:extLst>
            </p:cNvPr>
            <p:cNvSpPr/>
            <p:nvPr/>
          </p:nvSpPr>
          <p:spPr>
            <a:xfrm>
              <a:off x="6148630" y="2367581"/>
              <a:ext cx="5537269" cy="2051428"/>
            </a:xfrm>
            <a:prstGeom prst="rect">
              <a:avLst/>
            </a:prstGeom>
            <a:solidFill>
              <a:srgbClr val="440099">
                <a:alpha val="8431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51EB25B2-68E7-9D27-A2BE-A3E5FD1EAC12}"/>
                </a:ext>
              </a:extLst>
            </p:cNvPr>
            <p:cNvSpPr txBox="1">
              <a:spLocks/>
            </p:cNvSpPr>
            <p:nvPr/>
          </p:nvSpPr>
          <p:spPr>
            <a:xfrm>
              <a:off x="6307446" y="2535618"/>
              <a:ext cx="5171663" cy="155088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Llawer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o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draffig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Pan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fydd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llawer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o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geir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,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bysiau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a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faniau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yn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gyrru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heibio'r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ysgol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,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maen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nhw'n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gwneud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mygdarth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sy'n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mynd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i'r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awyr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ac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yn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gallu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brifo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ein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hysgyfaint</a:t>
              </a:r>
              <a:r>
                <a:rPr lang="en-GB" sz="20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.​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BE0176-5606-D419-B244-8D834EBF35CD}"/>
              </a:ext>
            </a:extLst>
          </p:cNvPr>
          <p:cNvGrpSpPr/>
          <p:nvPr/>
        </p:nvGrpSpPr>
        <p:grpSpPr>
          <a:xfrm>
            <a:off x="615244" y="4419009"/>
            <a:ext cx="5529501" cy="2051428"/>
            <a:chOff x="615244" y="4419009"/>
            <a:chExt cx="5529501" cy="205142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3C8DF5-43B6-6BA0-6889-68FA38AA6BD1}"/>
                </a:ext>
              </a:extLst>
            </p:cNvPr>
            <p:cNvSpPr/>
            <p:nvPr/>
          </p:nvSpPr>
          <p:spPr>
            <a:xfrm>
              <a:off x="615244" y="4419009"/>
              <a:ext cx="5529501" cy="2051428"/>
            </a:xfrm>
            <a:prstGeom prst="rect">
              <a:avLst/>
            </a:prstGeom>
            <a:solidFill>
              <a:srgbClr val="14E6FF">
                <a:alpha val="8431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99D4DFB1-3617-EF76-BF53-DD97603DD66A}"/>
                </a:ext>
              </a:extLst>
            </p:cNvPr>
            <p:cNvSpPr txBox="1">
              <a:spLocks/>
            </p:cNvSpPr>
            <p:nvPr/>
          </p:nvSpPr>
          <p:spPr>
            <a:xfrm>
              <a:off x="770177" y="4658749"/>
              <a:ext cx="5171663" cy="155088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b="1" dirty="0" err="1">
                  <a:latin typeface="Söhne Halbfett" panose="020B0303030202060203" pitchFamily="34" charset="77"/>
                </a:rPr>
                <a:t>Llosgi</a:t>
              </a:r>
              <a:r>
                <a:rPr lang="en-GB" sz="2000" b="1" dirty="0"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latin typeface="Söhne Halbfett" panose="020B0303030202060203" pitchFamily="34" charset="77"/>
                </a:rPr>
                <a:t>pethau</a:t>
              </a:r>
              <a:r>
                <a:rPr lang="en-GB" sz="2000" b="1" dirty="0">
                  <a:latin typeface="Söhne Halbfett" panose="020B0303030202060203" pitchFamily="34" charset="77"/>
                </a:rPr>
                <a:t> 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dirty="0" err="1">
                  <a:latin typeface="Söhne Leicht" panose="020B0303030202060203" pitchFamily="34" charset="77"/>
                </a:rPr>
                <a:t>Weithiau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mae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pobl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gerllaw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yn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llosgi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sbwriel</a:t>
              </a:r>
              <a:r>
                <a:rPr lang="en-GB" sz="2000" dirty="0">
                  <a:latin typeface="Söhne Leicht" panose="020B0303030202060203" pitchFamily="34" charset="77"/>
                </a:rPr>
                <a:t>, </a:t>
              </a:r>
              <a:r>
                <a:rPr lang="en-GB" sz="2000" dirty="0" err="1">
                  <a:latin typeface="Söhne Leicht" panose="020B0303030202060203" pitchFamily="34" charset="77"/>
                </a:rPr>
                <a:t>pren</a:t>
              </a:r>
              <a:r>
                <a:rPr lang="en-GB" sz="2000" dirty="0">
                  <a:latin typeface="Söhne Leicht" panose="020B0303030202060203" pitchFamily="34" charset="77"/>
                </a:rPr>
                <a:t>, </a:t>
              </a:r>
              <a:r>
                <a:rPr lang="en-GB" sz="2000" dirty="0" err="1">
                  <a:latin typeface="Söhne Leicht" panose="020B0303030202060203" pitchFamily="34" charset="77"/>
                </a:rPr>
                <a:t>neu'n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defnyddio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tân</a:t>
              </a:r>
              <a:r>
                <a:rPr lang="en-GB" sz="2000" dirty="0">
                  <a:latin typeface="Söhne Leicht" panose="020B0303030202060203" pitchFamily="34" charset="77"/>
                </a:rPr>
                <a:t>, a gall </a:t>
              </a:r>
              <a:r>
                <a:rPr lang="en-GB" sz="2000" dirty="0" err="1">
                  <a:latin typeface="Söhne Leicht" panose="020B0303030202060203" pitchFamily="34" charset="77"/>
                </a:rPr>
                <a:t>hynny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roi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mwg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i'r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awyr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hefyd</a:t>
              </a:r>
              <a:r>
                <a:rPr lang="en-GB" sz="2000" dirty="0">
                  <a:latin typeface="Söhne Leicht" panose="020B0303030202060203" pitchFamily="34" charset="77"/>
                </a:rPr>
                <a:t>.​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5290A72-C749-1125-F2F1-90BB7EF8B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4695" r="2" b="69125"/>
          <a:stretch>
            <a:fillRect/>
          </a:stretch>
        </p:blipFill>
        <p:spPr>
          <a:xfrm>
            <a:off x="6148630" y="4419009"/>
            <a:ext cx="5537269" cy="205142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DC2DF9C-4E8A-42E0-8F83-9FF425E0E79F}"/>
              </a:ext>
            </a:extLst>
          </p:cNvPr>
          <p:cNvGrpSpPr/>
          <p:nvPr/>
        </p:nvGrpSpPr>
        <p:grpSpPr>
          <a:xfrm>
            <a:off x="6144746" y="4422631"/>
            <a:ext cx="5537269" cy="2051428"/>
            <a:chOff x="6144746" y="4422631"/>
            <a:chExt cx="5537269" cy="20514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DC57DBF-558F-CD1A-A9D6-75E2C8C77D19}"/>
                </a:ext>
              </a:extLst>
            </p:cNvPr>
            <p:cNvSpPr/>
            <p:nvPr/>
          </p:nvSpPr>
          <p:spPr>
            <a:xfrm>
              <a:off x="6144746" y="4422631"/>
              <a:ext cx="5537269" cy="2051428"/>
            </a:xfrm>
            <a:prstGeom prst="rect">
              <a:avLst/>
            </a:prstGeom>
            <a:solidFill>
              <a:srgbClr val="FF6900">
                <a:alpha val="8431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898EAD38-668D-5696-4192-3341249DD0C2}"/>
                </a:ext>
              </a:extLst>
            </p:cNvPr>
            <p:cNvSpPr txBox="1">
              <a:spLocks/>
            </p:cNvSpPr>
            <p:nvPr/>
          </p:nvSpPr>
          <p:spPr>
            <a:xfrm>
              <a:off x="6331433" y="4699900"/>
              <a:ext cx="5171663" cy="155088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b="1" dirty="0" err="1">
                  <a:latin typeface="Söhne Halbfett" panose="020B0303030202060203" pitchFamily="34" charset="77"/>
                </a:rPr>
                <a:t>Ffatrïoedd</a:t>
              </a:r>
              <a:r>
                <a:rPr lang="en-GB" sz="2000" b="1" dirty="0">
                  <a:latin typeface="Söhne Halbfett" panose="020B0303030202060203" pitchFamily="34" charset="77"/>
                </a:rPr>
                <a:t>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000" dirty="0" err="1">
                  <a:latin typeface="Söhne Leicht" panose="020B0303030202060203" pitchFamily="34" charset="77"/>
                </a:rPr>
                <a:t>Os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oes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ffatrïoedd</a:t>
              </a:r>
              <a:r>
                <a:rPr lang="en-GB" sz="2000" dirty="0">
                  <a:latin typeface="Söhne Leicht" panose="020B0303030202060203" pitchFamily="34" charset="77"/>
                </a:rPr>
                <a:t> ger yr </a:t>
              </a:r>
              <a:r>
                <a:rPr lang="en-GB" sz="2000" dirty="0" err="1">
                  <a:latin typeface="Söhne Leicht" panose="020B0303030202060203" pitchFamily="34" charset="77"/>
                </a:rPr>
                <a:t>ysgol</a:t>
              </a:r>
              <a:r>
                <a:rPr lang="en-GB" sz="2000" dirty="0">
                  <a:latin typeface="Söhne Leicht" panose="020B0303030202060203" pitchFamily="34" charset="77"/>
                </a:rPr>
                <a:t>, </a:t>
              </a:r>
              <a:r>
                <a:rPr lang="en-GB" sz="2000" dirty="0" err="1">
                  <a:latin typeface="Söhne Leicht" panose="020B0303030202060203" pitchFamily="34" charset="77"/>
                </a:rPr>
                <a:t>efallai</a:t>
              </a:r>
              <a:r>
                <a:rPr lang="en-GB" sz="2000" dirty="0">
                  <a:latin typeface="Söhne Leicht" panose="020B0303030202060203" pitchFamily="34" charset="77"/>
                </a:rPr>
                <a:t> y </a:t>
              </a:r>
              <a:r>
                <a:rPr lang="en-GB" sz="2000" dirty="0" err="1">
                  <a:latin typeface="Söhne Leicht" panose="020B0303030202060203" pitchFamily="34" charset="77"/>
                </a:rPr>
                <a:t>byddant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hefyd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yn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rhyddhau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mwg</a:t>
              </a:r>
              <a:r>
                <a:rPr lang="en-GB" sz="2000" dirty="0">
                  <a:latin typeface="Söhne Leicht" panose="020B0303030202060203" pitchFamily="34" charset="77"/>
                </a:rPr>
                <a:t> neu </a:t>
              </a:r>
              <a:r>
                <a:rPr lang="en-GB" sz="2000" dirty="0" err="1">
                  <a:latin typeface="Söhne Leicht" panose="020B0303030202060203" pitchFamily="34" charset="77"/>
                </a:rPr>
                <a:t>nwyon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sy'n</a:t>
              </a:r>
              <a:r>
                <a:rPr lang="en-GB" sz="2000" dirty="0">
                  <a:latin typeface="Söhne Leicht" panose="020B0303030202060203" pitchFamily="34" charset="77"/>
                </a:rPr>
                <a:t> </a:t>
              </a:r>
              <a:r>
                <a:rPr lang="en-GB" sz="2000" dirty="0" err="1">
                  <a:latin typeface="Söhne Leicht" panose="020B0303030202060203" pitchFamily="34" charset="77"/>
                </a:rPr>
                <a:t>ychwanegu</a:t>
              </a:r>
              <a:r>
                <a:rPr lang="en-GB" sz="2000" dirty="0">
                  <a:latin typeface="Söhne Leicht" panose="020B0303030202060203" pitchFamily="34" charset="77"/>
                </a:rPr>
                <a:t> at y </a:t>
              </a:r>
              <a:r>
                <a:rPr lang="en-GB" sz="2000" dirty="0" err="1">
                  <a:latin typeface="Söhne Leicht" panose="020B0303030202060203" pitchFamily="34" charset="77"/>
                </a:rPr>
                <a:t>llygredd</a:t>
              </a:r>
              <a:r>
                <a:rPr lang="en-GB" sz="2000" dirty="0">
                  <a:latin typeface="Söhne Leicht" panose="020B0303030202060203" pitchFamily="34" charset="7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8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4B942F-8095-2EC8-C4C5-9A358DF28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0FEF4-BCB0-BE73-D5B9-F19BF5F6D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11599" r="12608" b="12720"/>
          <a:stretch>
            <a:fillRect/>
          </a:stretch>
        </p:blipFill>
        <p:spPr>
          <a:xfrm>
            <a:off x="7709338" y="0"/>
            <a:ext cx="4482662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9C314C-178D-8F69-0F1B-FD0C18673895}"/>
              </a:ext>
            </a:extLst>
          </p:cNvPr>
          <p:cNvSpPr txBox="1">
            <a:spLocks/>
          </p:cNvSpPr>
          <p:nvPr/>
        </p:nvSpPr>
        <p:spPr>
          <a:xfrm>
            <a:off x="587375" y="514719"/>
            <a:ext cx="6586491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Söhne Halbfett" panose="020B0303030202060203" pitchFamily="34" charset="77"/>
              </a:rPr>
              <a:t>Segura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cerbydau</a:t>
            </a:r>
            <a:r>
              <a:rPr lang="en-GB" sz="4000" b="1" dirty="0">
                <a:latin typeface="Söhne Halbfett" panose="020B0303030202060203" pitchFamily="34" charset="77"/>
              </a:rPr>
              <a:t>​</a:t>
            </a:r>
            <a:endParaRPr lang="en-GB" sz="36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19A2A5-C1F2-9932-C753-C7629E775C43}"/>
              </a:ext>
            </a:extLst>
          </p:cNvPr>
          <p:cNvSpPr txBox="1">
            <a:spLocks/>
          </p:cNvSpPr>
          <p:nvPr/>
        </p:nvSpPr>
        <p:spPr>
          <a:xfrm>
            <a:off x="587374" y="1431019"/>
            <a:ext cx="6831065" cy="5168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Söhne Leicht" panose="020B0303030202060203" pitchFamily="34" charset="77"/>
              </a:rPr>
              <a:t>Segura </a:t>
            </a:r>
            <a:r>
              <a:rPr lang="en-GB" sz="2400" dirty="0" err="1">
                <a:latin typeface="Söhne Leicht" panose="020B0303030202060203" pitchFamily="34" charset="77"/>
              </a:rPr>
              <a:t>yw</a:t>
            </a:r>
            <a:r>
              <a:rPr lang="en-GB" sz="2400" dirty="0">
                <a:latin typeface="Söhne Leicht" panose="020B0303030202060203" pitchFamily="34" charset="77"/>
              </a:rPr>
              <a:t> pan </a:t>
            </a:r>
            <a:r>
              <a:rPr lang="en-GB" sz="2400" dirty="0" err="1">
                <a:latin typeface="Söhne Leicht" panose="020B0303030202060203" pitchFamily="34" charset="77"/>
              </a:rPr>
              <a:t>fydd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injan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cerbyd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modur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dal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redeg</a:t>
            </a:r>
            <a:r>
              <a:rPr lang="en-GB" sz="2400" dirty="0"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latin typeface="Söhne Leicht" panose="020B0303030202060203" pitchFamily="34" charset="77"/>
              </a:rPr>
              <a:t>ond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yw'r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cerbyd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symud</a:t>
            </a:r>
            <a:r>
              <a:rPr lang="en-GB" sz="2400" dirty="0">
                <a:latin typeface="Söhne Leicht" panose="020B0303030202060203" pitchFamily="34" charset="77"/>
              </a:rPr>
              <a:t>.​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err="1">
                <a:latin typeface="Söhne Leicht" panose="020B0303030202060203" pitchFamily="34" charset="77"/>
              </a:rPr>
              <a:t>Weithiau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mae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oedolion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gadael</a:t>
            </a:r>
            <a:r>
              <a:rPr lang="en-GB" sz="2400" dirty="0">
                <a:latin typeface="Söhne Leicht" panose="020B0303030202060203" pitchFamily="34" charset="77"/>
              </a:rPr>
              <a:t> yr </a:t>
            </a:r>
            <a:r>
              <a:rPr lang="en-GB" sz="2400" dirty="0" err="1">
                <a:latin typeface="Söhne Leicht" panose="020B0303030202060203" pitchFamily="34" charset="77"/>
              </a:rPr>
              <a:t>injan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ymlaen</a:t>
            </a:r>
            <a:r>
              <a:rPr lang="en-GB" sz="2400" dirty="0">
                <a:latin typeface="Söhne Leicht" panose="020B0303030202060203" pitchFamily="34" charset="77"/>
              </a:rPr>
              <a:t> pan </a:t>
            </a:r>
            <a:r>
              <a:rPr lang="en-GB" sz="2400" dirty="0" err="1">
                <a:latin typeface="Söhne Leicht" panose="020B0303030202060203" pitchFamily="34" charset="77"/>
              </a:rPr>
              <a:t>fyddant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aros, </a:t>
            </a:r>
            <a:r>
              <a:rPr lang="en-GB" sz="2400" dirty="0" err="1">
                <a:latin typeface="Söhne Leicht" panose="020B0303030202060203" pitchFamily="34" charset="77"/>
              </a:rPr>
              <a:t>fel</a:t>
            </a:r>
            <a:r>
              <a:rPr lang="en-GB" sz="2400" dirty="0"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latin typeface="Söhne Leicht" panose="020B0303030202060203" pitchFamily="34" charset="77"/>
              </a:rPr>
              <a:t>tu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allan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i'r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ysgol</a:t>
            </a:r>
            <a:r>
              <a:rPr lang="en-GB" sz="2400" dirty="0">
                <a:latin typeface="Söhne Leicht" panose="020B0303030202060203" pitchFamily="34" charset="77"/>
              </a:rPr>
              <a:t> neu </a:t>
            </a:r>
            <a:r>
              <a:rPr lang="en-GB" sz="2400" dirty="0" err="1">
                <a:latin typeface="Söhne Leicht" panose="020B0303030202060203" pitchFamily="34" charset="77"/>
              </a:rPr>
              <a:t>mewn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maes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parcio</a:t>
            </a:r>
            <a:r>
              <a:rPr lang="en-GB" sz="2400" dirty="0">
                <a:latin typeface="Söhne Leicht" panose="020B0303030202060203" pitchFamily="34" charset="77"/>
              </a:rPr>
              <a:t>.​ </a:t>
            </a:r>
            <a:r>
              <a:rPr lang="en-US" sz="2400" dirty="0">
                <a:latin typeface="Söhne Leicht" panose="020B0303030202060203" pitchFamily="34" charset="77"/>
              </a:rPr>
              <a:t>Pan </a:t>
            </a:r>
            <a:r>
              <a:rPr lang="en-US" sz="2400" dirty="0" err="1">
                <a:latin typeface="Söhne Leicht" panose="020B0303030202060203" pitchFamily="34" charset="77"/>
              </a:rPr>
              <a:t>fydd</a:t>
            </a:r>
            <a:r>
              <a:rPr lang="en-US" sz="2400" dirty="0">
                <a:latin typeface="Söhne Leicht" panose="020B0303030202060203" pitchFamily="34" charset="77"/>
              </a:rPr>
              <a:t> yr </a:t>
            </a:r>
            <a:r>
              <a:rPr lang="en-US" sz="2400" dirty="0" err="1">
                <a:latin typeface="Söhne Leicht" panose="020B0303030202060203" pitchFamily="34" charset="77"/>
              </a:rPr>
              <a:t>injan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ymlaen</a:t>
            </a:r>
            <a:r>
              <a:rPr lang="en-US" sz="2400" dirty="0">
                <a:latin typeface="Söhne Leicht" panose="020B0303030202060203" pitchFamily="34" charset="77"/>
              </a:rPr>
              <a:t>, </a:t>
            </a:r>
            <a:r>
              <a:rPr lang="en-US" sz="2400" dirty="0" err="1">
                <a:latin typeface="Söhne Leicht" panose="020B0303030202060203" pitchFamily="34" charset="77"/>
              </a:rPr>
              <a:t>mae'r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cerbyd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gwneud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aer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budr</a:t>
            </a:r>
            <a:r>
              <a:rPr lang="en-US" sz="2400" dirty="0">
                <a:latin typeface="Söhne Leicht" panose="020B0303030202060203" pitchFamily="34" charset="77"/>
              </a:rPr>
              <a:t>, </a:t>
            </a:r>
            <a:r>
              <a:rPr lang="en-US" sz="2400" dirty="0" err="1">
                <a:latin typeface="Söhne Leicht" panose="020B0303030202060203" pitchFamily="34" charset="77"/>
              </a:rPr>
              <a:t>hyd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oed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os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nad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yw'n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mynd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i</a:t>
            </a:r>
            <a:r>
              <a:rPr lang="en-US" sz="2400" dirty="0">
                <a:latin typeface="Söhne Leicht" panose="020B0303030202060203" pitchFamily="34" charset="77"/>
              </a:rPr>
              <a:t> unman.​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Söhne Leicht" panose="020B0303030202060203" pitchFamily="34" charset="77"/>
              </a:rPr>
              <a:t>Yr </a:t>
            </a:r>
            <a:r>
              <a:rPr lang="en-GB" sz="2400" dirty="0" err="1">
                <a:latin typeface="Söhne Leicht" panose="020B0303030202060203" pitchFamily="34" charset="77"/>
              </a:rPr>
              <a:t>enw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ar</a:t>
            </a:r>
            <a:r>
              <a:rPr lang="en-GB" sz="2400" dirty="0">
                <a:latin typeface="Söhne Leicht" panose="020B0303030202060203" pitchFamily="34" charset="77"/>
              </a:rPr>
              <a:t> yr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budr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hwn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yw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b="1" dirty="0" err="1">
                <a:latin typeface="Söhne Halbfett" panose="020B0303030202060203" pitchFamily="34" charset="77"/>
              </a:rPr>
              <a:t>llygredd</a:t>
            </a:r>
            <a:r>
              <a:rPr lang="en-GB" sz="2400" b="1" dirty="0"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latin typeface="Söhne Halbfet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, ac </a:t>
            </a:r>
            <a:r>
              <a:rPr lang="en-GB" sz="2400" dirty="0" err="1">
                <a:latin typeface="Söhne Leicht" panose="020B0303030202060203" pitchFamily="34" charset="77"/>
              </a:rPr>
              <a:t>nid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yw'n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dda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hysgyfaint</a:t>
            </a:r>
            <a:r>
              <a:rPr lang="en-GB" sz="2400" dirty="0"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enwedig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blant</a:t>
            </a:r>
            <a:r>
              <a:rPr lang="en-GB" sz="2400" dirty="0">
                <a:latin typeface="Söhne Leicht" panose="020B0303030202060203" pitchFamily="34" charset="77"/>
              </a:rPr>
              <a:t>.​ Dyna pam </a:t>
            </a:r>
            <a:r>
              <a:rPr lang="en-GB" sz="2400" dirty="0" err="1">
                <a:latin typeface="Söhne Leicht" panose="020B0303030202060203" pitchFamily="34" charset="77"/>
              </a:rPr>
              <a:t>mae'n</a:t>
            </a:r>
            <a:r>
              <a:rPr lang="en-GB" sz="2400" dirty="0">
                <a:latin typeface="Söhne Leicht" panose="020B0303030202060203" pitchFamily="34" charset="77"/>
              </a:rPr>
              <a:t> well </a:t>
            </a:r>
            <a:r>
              <a:rPr lang="en-GB" sz="2400" dirty="0" err="1">
                <a:latin typeface="Söhne Leicht" panose="020B0303030202060203" pitchFamily="34" charset="77"/>
              </a:rPr>
              <a:t>diffodd</a:t>
            </a:r>
            <a:r>
              <a:rPr lang="en-GB" sz="2400" dirty="0">
                <a:latin typeface="Söhne Leicht" panose="020B0303030202060203" pitchFamily="34" charset="77"/>
              </a:rPr>
              <a:t> yr </a:t>
            </a:r>
            <a:r>
              <a:rPr lang="en-GB" sz="2400" dirty="0" err="1">
                <a:latin typeface="Söhne Leicht" panose="020B0303030202060203" pitchFamily="34" charset="77"/>
              </a:rPr>
              <a:t>injan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os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nad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ydych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chi'n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gyrru</a:t>
            </a:r>
            <a:r>
              <a:rPr lang="en-GB" sz="2400" dirty="0">
                <a:latin typeface="Söhne Leicht" panose="020B0303030202060203" pitchFamily="34" charset="77"/>
              </a:rPr>
              <a:t> –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helpu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pawb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anadlu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glanach</a:t>
            </a:r>
            <a:r>
              <a:rPr lang="en-GB" sz="2400" dirty="0"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latin typeface="Söhne Leicht" panose="020B0303030202060203" pitchFamily="34" charset="77"/>
              </a:rPr>
              <a:t>mwy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ffres</a:t>
            </a:r>
            <a:r>
              <a:rPr lang="en-GB" sz="2400" dirty="0">
                <a:latin typeface="Söhne Leicht" panose="020B0303030202060203" pitchFamily="34" charset="77"/>
              </a:rPr>
              <a:t>!​</a:t>
            </a:r>
          </a:p>
        </p:txBody>
      </p:sp>
    </p:spTree>
    <p:extLst>
      <p:ext uri="{BB962C8B-B14F-4D97-AF65-F5344CB8AC3E}">
        <p14:creationId xmlns:p14="http://schemas.microsoft.com/office/powerpoint/2010/main" val="932776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rectangular object on a black background&#10;&#10;AI-generated content may be incorrect.">
            <a:extLst>
              <a:ext uri="{FF2B5EF4-FFF2-40B4-BE49-F238E27FC236}">
                <a16:creationId xmlns:a16="http://schemas.microsoft.com/office/drawing/2014/main" id="{A884C02D-BF90-FD6B-C967-81CEC83B3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4" b="43791"/>
          <a:stretch>
            <a:fillRect/>
          </a:stretch>
        </p:blipFill>
        <p:spPr>
          <a:xfrm>
            <a:off x="394794" y="3429000"/>
            <a:ext cx="7049195" cy="15733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1955AC-D8C0-A0ED-AC53-1CF33F4D6295}"/>
              </a:ext>
            </a:extLst>
          </p:cNvPr>
          <p:cNvSpPr txBox="1">
            <a:spLocks/>
          </p:cNvSpPr>
          <p:nvPr/>
        </p:nvSpPr>
        <p:spPr>
          <a:xfrm>
            <a:off x="541655" y="395818"/>
            <a:ext cx="10881906" cy="4884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Hyd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yn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oed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y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tu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mewn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i'r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ysgol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,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mae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yna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rai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pethau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sy'n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gallu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gwneud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yr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aer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ddim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mor </a:t>
            </a:r>
            <a:r>
              <a:rPr lang="en-US" sz="7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ffres</a:t>
            </a:r>
            <a:r>
              <a:rPr lang="en-US" sz="7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88871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assroom with desks and chairs&#10;&#10;AI-generated content may be incorrect.">
            <a:extLst>
              <a:ext uri="{FF2B5EF4-FFF2-40B4-BE49-F238E27FC236}">
                <a16:creationId xmlns:a16="http://schemas.microsoft.com/office/drawing/2014/main" id="{D8673151-2F33-F640-57D8-814B93B2D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6"/>
            <a:ext cx="12298680" cy="69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1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5F064F-5D93-A512-04A0-0AD3B9DCE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EFE93C8-CF73-524E-E166-D3D9FE62378F}"/>
              </a:ext>
            </a:extLst>
          </p:cNvPr>
          <p:cNvGrpSpPr/>
          <p:nvPr/>
        </p:nvGrpSpPr>
        <p:grpSpPr>
          <a:xfrm>
            <a:off x="414454" y="476616"/>
            <a:ext cx="5361511" cy="2059753"/>
            <a:chOff x="478849" y="712538"/>
            <a:chExt cx="5361511" cy="205975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1E65F-4493-C7F9-37BC-7D6D9D4E2D69}"/>
                </a:ext>
              </a:extLst>
            </p:cNvPr>
            <p:cNvSpPr/>
            <p:nvPr/>
          </p:nvSpPr>
          <p:spPr>
            <a:xfrm>
              <a:off x="587375" y="1083247"/>
              <a:ext cx="5252985" cy="168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BC2BFC66-1AF0-2E83-C3F8-D73CDC63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478849" y="712538"/>
              <a:ext cx="4065856" cy="674847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EC89CD95-D97E-2715-8562-79031DF6C061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848032"/>
              <a:ext cx="3957329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Chwistrellau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glanhau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arogl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cryf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​</a:t>
              </a: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616DC6BB-95E8-CBC7-1101-F52F5A5B017F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1364539"/>
              <a:ext cx="5252985" cy="11834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Weithiau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mae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gan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chwistrellau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a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glanhawyr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arogleuon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cryf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sy'n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rhoi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ychydig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o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gemegau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i'r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awyr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. Gall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gormod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ei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gwneud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hi'n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anodd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anadlu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.​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701BD3-3D5D-0F33-E6FF-3C6CC63E91B7}"/>
              </a:ext>
            </a:extLst>
          </p:cNvPr>
          <p:cNvGrpSpPr/>
          <p:nvPr/>
        </p:nvGrpSpPr>
        <p:grpSpPr>
          <a:xfrm>
            <a:off x="452101" y="2608443"/>
            <a:ext cx="5471349" cy="1979210"/>
            <a:chOff x="516496" y="2715575"/>
            <a:chExt cx="5471349" cy="19792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B19E9A-1540-D039-8532-5CAD942EC8F9}"/>
                </a:ext>
              </a:extLst>
            </p:cNvPr>
            <p:cNvSpPr/>
            <p:nvPr/>
          </p:nvSpPr>
          <p:spPr>
            <a:xfrm>
              <a:off x="587375" y="3005741"/>
              <a:ext cx="5252985" cy="168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75AD92A-F5A3-6A37-0F3D-2C8D6DA529A3}"/>
                </a:ext>
              </a:extLst>
            </p:cNvPr>
            <p:cNvGrpSpPr/>
            <p:nvPr/>
          </p:nvGrpSpPr>
          <p:grpSpPr>
            <a:xfrm>
              <a:off x="516496" y="2715575"/>
              <a:ext cx="5471349" cy="1785834"/>
              <a:chOff x="516496" y="2715575"/>
              <a:chExt cx="5471349" cy="1785834"/>
            </a:xfrm>
          </p:grpSpPr>
          <p:pic>
            <p:nvPicPr>
              <p:cNvPr id="15" name="Picture 14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17467A25-C1E9-9891-6E43-50D66233F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>
                <a:off x="516496" y="2715575"/>
                <a:ext cx="951357" cy="607485"/>
              </a:xfrm>
              <a:prstGeom prst="rect">
                <a:avLst/>
              </a:prstGeom>
            </p:spPr>
          </p:pic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FDDF6B37-F77E-DFAD-EABA-8B0C36DCA0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7375" y="2829232"/>
                <a:ext cx="880478" cy="380172"/>
              </a:xfrm>
              <a:prstGeom prst="rect">
                <a:avLst/>
              </a:prstGeom>
            </p:spPr>
            <p:txBody>
              <a:bodyPr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Llwch</a:t>
                </a:r>
                <a:endParaRPr lang="en-GB" sz="20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4F464E9-439F-6E88-D050-A6EBB72298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7375" y="3318008"/>
                <a:ext cx="5400470" cy="118340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Os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nad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yw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ystafelloedd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dosbarth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neu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garpedi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yn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cael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eu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glanhau'n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iawn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, gall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llwch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gronni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a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gwneud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i'r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aer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deimlo'n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fwll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neu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wneud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i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bobl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tisian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 a </a:t>
                </a:r>
                <a:r>
                  <a:rPr lang="en-US" sz="2000" dirty="0" err="1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peswch</a:t>
                </a:r>
                <a:r>
                  <a:rPr lang="en-US" sz="2000" dirty="0">
                    <a:solidFill>
                      <a:srgbClr val="440099"/>
                    </a:solidFill>
                    <a:latin typeface="Söhne Leicht" panose="020B0303030202060203" pitchFamily="34" charset="77"/>
                  </a:rPr>
                  <a:t>.</a:t>
                </a:r>
                <a:endParaRPr lang="en-GB" sz="2000" dirty="0">
                  <a:solidFill>
                    <a:srgbClr val="440099"/>
                  </a:solidFill>
                  <a:latin typeface="Söhne Leicht" panose="020B0303030202060203" pitchFamily="34" charset="77"/>
                  <a:cs typeface="Calibri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9BBEA2-5210-6C29-88CB-4B9BD5799115}"/>
              </a:ext>
            </a:extLst>
          </p:cNvPr>
          <p:cNvGrpSpPr/>
          <p:nvPr/>
        </p:nvGrpSpPr>
        <p:grpSpPr>
          <a:xfrm>
            <a:off x="432742" y="4633597"/>
            <a:ext cx="5343224" cy="2017693"/>
            <a:chOff x="497137" y="4633597"/>
            <a:chExt cx="5343224" cy="20176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784F2E-F2B4-336D-EE74-EA0BA4A93D09}"/>
                </a:ext>
              </a:extLst>
            </p:cNvPr>
            <p:cNvSpPr/>
            <p:nvPr/>
          </p:nvSpPr>
          <p:spPr>
            <a:xfrm>
              <a:off x="587375" y="4962246"/>
              <a:ext cx="5252985" cy="168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1C1EB6D1-87C0-650B-43D1-565ED111A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497137" y="4633597"/>
              <a:ext cx="1872576" cy="67484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EE897BAF-B61C-F0B3-0CBE-A77D20C39BC9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4780936"/>
              <a:ext cx="2051551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Awyru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gwael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​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91BF15AC-124F-3068-2DFA-490138E9563A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5271477"/>
              <a:ext cx="5252986" cy="11834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Os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yw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ffenestri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a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drysau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ar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gau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trwy'r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amser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,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mae'r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un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aer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yn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mynd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o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gwmpas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ac o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gwmpas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.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Rydym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ni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angen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awyr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iach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i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gadw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ein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hysgyfaint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yn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hapus!​</a:t>
              </a:r>
              <a:endParaRPr lang="en-GB" sz="2000" dirty="0">
                <a:solidFill>
                  <a:srgbClr val="440099"/>
                </a:solidFill>
                <a:latin typeface="Söhne Leicht" panose="020B0303030202060203" pitchFamily="34" charset="77"/>
                <a:cs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8E5294-497F-837D-F894-6A036C61ECC5}"/>
              </a:ext>
            </a:extLst>
          </p:cNvPr>
          <p:cNvGrpSpPr/>
          <p:nvPr/>
        </p:nvGrpSpPr>
        <p:grpSpPr>
          <a:xfrm>
            <a:off x="6184354" y="515561"/>
            <a:ext cx="5611518" cy="1770491"/>
            <a:chOff x="6248749" y="751483"/>
            <a:chExt cx="5611518" cy="17704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514B56-1D61-AB18-6FE7-3A260982BA92}"/>
                </a:ext>
              </a:extLst>
            </p:cNvPr>
            <p:cNvSpPr/>
            <p:nvPr/>
          </p:nvSpPr>
          <p:spPr>
            <a:xfrm>
              <a:off x="6336982" y="1083247"/>
              <a:ext cx="5523285" cy="1438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0CC2A21E-BE01-F354-CECB-67D6CAE6F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6248749" y="751483"/>
              <a:ext cx="2418732" cy="67484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946BB5E-76E9-44DB-F424-A7B5F98C0AE1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4120382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Cyflenwadau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celf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​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685CE0D-1040-06AD-A20B-93517ADB7DB9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1338573"/>
              <a:ext cx="5508625" cy="11834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Gall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rhai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cynhyrchion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glud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,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paent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, neu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farcwyr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fod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yn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ddrewllyd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-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mae'n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bwysig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eu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defnyddio'n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ddiogel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a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gyda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chymorth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oedolyn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yn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unig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.​</a:t>
              </a:r>
              <a:endParaRPr lang="en-GB" sz="2000" dirty="0">
                <a:solidFill>
                  <a:srgbClr val="440099"/>
                </a:solidFill>
                <a:latin typeface="Söhne Leicht" panose="020B0303030202060203" pitchFamily="34" charset="77"/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DAAAFE-2682-8388-7F1B-B90C69143055}"/>
              </a:ext>
            </a:extLst>
          </p:cNvPr>
          <p:cNvGrpSpPr/>
          <p:nvPr/>
        </p:nvGrpSpPr>
        <p:grpSpPr>
          <a:xfrm>
            <a:off x="6139762" y="2351924"/>
            <a:ext cx="5656110" cy="1831370"/>
            <a:chOff x="6204157" y="2781031"/>
            <a:chExt cx="5656110" cy="183137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DA4E646-B0E0-D673-F306-7FC405C72224}"/>
                </a:ext>
              </a:extLst>
            </p:cNvPr>
            <p:cNvSpPr/>
            <p:nvPr/>
          </p:nvSpPr>
          <p:spPr>
            <a:xfrm>
              <a:off x="6336982" y="3144570"/>
              <a:ext cx="5523285" cy="1438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81EA9323-E289-3254-97D3-A99A6D368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204157" y="2781031"/>
              <a:ext cx="4667477" cy="674847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96D0AD07-9A49-5660-B67C-7E19C8381A8E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2928369"/>
              <a:ext cx="4949419" cy="380173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Cadw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injans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yn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rhedeg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ger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ffenestri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​</a:t>
              </a: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A0316E2-7E88-0C49-4C1C-28596F790F3F}"/>
                </a:ext>
              </a:extLst>
            </p:cNvPr>
            <p:cNvSpPr txBox="1">
              <a:spLocks/>
            </p:cNvSpPr>
            <p:nvPr/>
          </p:nvSpPr>
          <p:spPr>
            <a:xfrm>
              <a:off x="6351643" y="3429000"/>
              <a:ext cx="5400470" cy="11834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Os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bydd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rhywun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yn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gadael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injan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car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yn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rhedeg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y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tu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allan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i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ffenestr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ystafell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ddosbarth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(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segura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), gall y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mwg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budr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ddod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i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 </a:t>
              </a:r>
              <a:r>
                <a:rPr lang="en-US" sz="2000" dirty="0" err="1">
                  <a:solidFill>
                    <a:srgbClr val="440099"/>
                  </a:solidFill>
                  <a:latin typeface="Söhne Leicht" panose="020B0303030202060203" pitchFamily="34" charset="77"/>
                </a:rPr>
                <a:t>mewn</a:t>
              </a:r>
              <a:r>
                <a:rPr lang="en-US" sz="2000" dirty="0">
                  <a:solidFill>
                    <a:srgbClr val="440099"/>
                  </a:solidFill>
                  <a:latin typeface="Söhne Leicht" panose="020B0303030202060203" pitchFamily="34" charset="77"/>
                </a:rPr>
                <a:t>.</a:t>
              </a:r>
              <a:endParaRPr lang="en-GB" sz="2000" dirty="0">
                <a:solidFill>
                  <a:srgbClr val="440099"/>
                </a:solidFill>
                <a:latin typeface="Söhne Leicht" panose="020B0303030202060203" pitchFamily="34" charset="77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7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94829-7F97-3916-BE25-1AFAD85AE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r="49782"/>
          <a:stretch>
            <a:fillRect/>
          </a:stretch>
        </p:blipFill>
        <p:spPr>
          <a:xfrm>
            <a:off x="0" y="0"/>
            <a:ext cx="4992560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876AF0-82C2-A6F1-E14A-1367B04B2D51}"/>
              </a:ext>
            </a:extLst>
          </p:cNvPr>
          <p:cNvSpPr txBox="1">
            <a:spLocks/>
          </p:cNvSpPr>
          <p:nvPr/>
        </p:nvSpPr>
        <p:spPr>
          <a:xfrm>
            <a:off x="5457324" y="321273"/>
            <a:ext cx="6586491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Ceir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Trydan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07BA3-463D-40C6-B508-F9422B43D59E}"/>
              </a:ext>
            </a:extLst>
          </p:cNvPr>
          <p:cNvSpPr txBox="1">
            <a:spLocks/>
          </p:cNvSpPr>
          <p:nvPr/>
        </p:nvSpPr>
        <p:spPr>
          <a:xfrm>
            <a:off x="5457324" y="1233631"/>
            <a:ext cx="6165729" cy="51556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Beth </a:t>
            </a:r>
            <a:r>
              <a:rPr lang="en-GB" sz="2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yw</a:t>
            </a:r>
            <a:r>
              <a:rPr lang="en-GB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Car </a:t>
            </a:r>
            <a:r>
              <a:rPr lang="en-GB" sz="2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Trydan</a:t>
            </a:r>
            <a:r>
              <a:rPr lang="en-GB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?​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Mae car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trydan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gar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sy'n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rhedeg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drydan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hytrach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na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phetrol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neu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ddiesel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(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tanwydd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).​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Mae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ganddo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fatri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tu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mewn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union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fel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eich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teganau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neu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dabledi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ond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llawer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mwy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!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Rydych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chi'n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wefru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fel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ffôn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, ac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yna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gall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yrru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Pam </a:t>
            </a:r>
            <a:r>
              <a:rPr lang="en-GB" sz="2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mae</a:t>
            </a:r>
            <a:r>
              <a:rPr lang="en-GB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ceir</a:t>
            </a:r>
            <a:r>
              <a:rPr lang="en-GB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trydan</a:t>
            </a:r>
            <a:r>
              <a:rPr lang="en-GB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yn</a:t>
            </a:r>
            <a:r>
              <a:rPr lang="en-GB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well </a:t>
            </a:r>
            <a:r>
              <a:rPr lang="en-GB" sz="2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i'r</a:t>
            </a:r>
            <a:r>
              <a:rPr lang="en-GB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amgylchedd</a:t>
            </a:r>
            <a:r>
              <a:rPr lang="en-GB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?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Dim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mygdarth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budr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!                          ​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Maen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nhw'n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dawelach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Mwy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cyfeillgar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i'r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blaned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  <a:endParaRPr lang="en-US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D99A9C-4026-A67F-C362-9A5AAD67C1AF}"/>
              </a:ext>
            </a:extLst>
          </p:cNvPr>
          <p:cNvGrpSpPr/>
          <p:nvPr/>
        </p:nvGrpSpPr>
        <p:grpSpPr>
          <a:xfrm rot="21241150">
            <a:off x="-12645" y="3842851"/>
            <a:ext cx="5334107" cy="2886471"/>
            <a:chOff x="123217" y="2133003"/>
            <a:chExt cx="5334107" cy="2886471"/>
          </a:xfrm>
        </p:grpSpPr>
        <p:pic>
          <p:nvPicPr>
            <p:cNvPr id="7" name="Picture 6" descr="A pink rectangular object with black background&#10;&#10;AI-generated content may be incorrect.">
              <a:extLst>
                <a:ext uri="{FF2B5EF4-FFF2-40B4-BE49-F238E27FC236}">
                  <a16:creationId xmlns:a16="http://schemas.microsoft.com/office/drawing/2014/main" id="{09D01E02-3361-5EB6-6ABB-A4C34447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3" b="40993"/>
            <a:stretch>
              <a:fillRect/>
            </a:stretch>
          </p:blipFill>
          <p:spPr>
            <a:xfrm>
              <a:off x="123217" y="2133003"/>
              <a:ext cx="5334107" cy="2886471"/>
            </a:xfrm>
            <a:prstGeom prst="rect">
              <a:avLst/>
            </a:prstGeom>
          </p:spPr>
        </p:pic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EF247AA1-73E0-2F88-91CB-DB017649916F}"/>
                </a:ext>
              </a:extLst>
            </p:cNvPr>
            <p:cNvSpPr txBox="1">
              <a:spLocks/>
            </p:cNvSpPr>
            <p:nvPr/>
          </p:nvSpPr>
          <p:spPr>
            <a:xfrm>
              <a:off x="579359" y="2717383"/>
              <a:ext cx="4653293" cy="184555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3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​</a:t>
              </a:r>
              <a:r>
                <a:rPr lang="en-GB" sz="23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Oeddech</a:t>
              </a:r>
              <a:r>
                <a:rPr lang="en-GB" sz="23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3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chi'n</a:t>
              </a:r>
              <a:r>
                <a:rPr lang="en-GB" sz="23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3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gwybod</a:t>
              </a:r>
              <a:r>
                <a:rPr lang="en-GB" sz="23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?​</a:t>
              </a:r>
            </a:p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Gellir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gwefru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rhai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ceir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trydan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gan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ddefnyddio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heulwen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o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baneli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solar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hyd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yn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oedd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-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onid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yw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hynny’n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​ </a:t>
              </a:r>
              <a:r>
                <a:rPr lang="en-GB" sz="23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anhygoel</a:t>
              </a:r>
              <a:r>
                <a:rPr lang="en-GB" sz="23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!​</a:t>
              </a:r>
              <a:endParaRPr lang="en-US" sz="2300" dirty="0">
                <a:solidFill>
                  <a:schemeClr val="bg1"/>
                </a:solidFill>
                <a:latin typeface="Söhne Leicht" panose="020B03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8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9" ma:contentTypeDescription="Create a new document." ma:contentTypeScope="" ma:versionID="113e399ba51857ed8f4f6d7855d620b2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51b97d8c240736d6787c946390911044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C40947-E848-42C1-B76B-81ADFA872CE9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2.xml><?xml version="1.0" encoding="utf-8"?>
<ds:datastoreItem xmlns:ds="http://schemas.openxmlformats.org/officeDocument/2006/customXml" ds:itemID="{479EC466-CBBF-4D5D-9F4B-A0B5F91C17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9085A6-CB9E-401C-914C-945DBC61A6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19370</TotalTime>
  <Words>999</Words>
  <Application>Microsoft Macintosh PowerPoint</Application>
  <PresentationFormat>Widescreen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 Light</vt:lpstr>
      <vt:lpstr>Arial</vt:lpstr>
      <vt:lpstr>Calibri</vt:lpstr>
      <vt:lpstr>Söhne Halbfett</vt:lpstr>
      <vt:lpstr>Söhne Leicht</vt:lpstr>
      <vt:lpstr>office theme</vt:lpstr>
      <vt:lpstr>PowerPoint Presentation</vt:lpstr>
      <vt:lpstr>Cymerwch Anadl </vt:lpstr>
      <vt:lpstr>PowerPoint Presentation</vt:lpstr>
      <vt:lpstr>Beth all achosi llygredd aer o amgylch yr ysgol?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Ein Addewid Aer Glân​</vt:lpstr>
      <vt:lpstr>Chwarae Eich Rhan! 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Lauren Cribben</cp:lastModifiedBy>
  <cp:revision>520</cp:revision>
  <dcterms:created xsi:type="dcterms:W3CDTF">2023-01-24T12:02:58Z</dcterms:created>
  <dcterms:modified xsi:type="dcterms:W3CDTF">2026-01-07T11:34:45Z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