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7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embeddedFontLst>
    <p:embeddedFont>
      <p:font typeface="Söhne Halbfett" panose="020B0303030202060203" pitchFamily="34" charset="77"/>
      <p:regular r:id="rId25"/>
      <p:bold r:id="rId26"/>
    </p:embeddedFont>
    <p:embeddedFont>
      <p:font typeface="Söhne Leicht" panose="020B0303030202060203" pitchFamily="34" charset="77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432" userDrawn="1">
          <p15:clr>
            <a:srgbClr val="A4A3A4"/>
          </p15:clr>
        </p15:guide>
        <p15:guide id="3" pos="3360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  <p15:guide id="5" orient="horz" pos="1536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pos="21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 Gwenllian Hughes" initials="EGH" lastIdx="13" clrIdx="0">
    <p:extLst>
      <p:ext uri="{19B8F6BF-5375-455C-9EA6-DF929625EA0E}">
        <p15:presenceInfo xmlns:p15="http://schemas.microsoft.com/office/powerpoint/2012/main" userId="8a35929babd9d4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3DB5"/>
    <a:srgbClr val="FF3EB5"/>
    <a:srgbClr val="E6D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B613E8-3619-B427-DF52-DD08AD29204E}" v="10" dt="2025-08-28T15:54:01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60" autoAdjust="0"/>
    <p:restoredTop sz="94777" autoAdjust="0"/>
  </p:normalViewPr>
  <p:slideViewPr>
    <p:cSldViewPr>
      <p:cViewPr>
        <p:scale>
          <a:sx n="80" d="100"/>
          <a:sy n="80" d="100"/>
        </p:scale>
        <p:origin x="1392" y="656"/>
      </p:cViewPr>
      <p:guideLst>
        <p:guide orient="horz" pos="912"/>
        <p:guide pos="432"/>
        <p:guide pos="3360"/>
        <p:guide orient="horz" pos="1200"/>
        <p:guide orient="horz" pos="1536"/>
        <p:guide orient="horz" pos="720"/>
        <p:guide pos="21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0BB2B-51C0-D7EB-C26E-8487B9658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46AE245-2E84-47C0-9029-019C4EF524D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F5BE396-423B-055C-34B9-6C54454D2AD5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1CE9E7C-E425-0150-52DE-168D180200AB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689B4257-4BBF-4EBA-F449-D8B607694280}"/>
              </a:ext>
            </a:extLst>
          </p:cNvPr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A white text with a black background&#10;&#10;AI-generated content may be incorrect.">
            <a:extLst>
              <a:ext uri="{FF2B5EF4-FFF2-40B4-BE49-F238E27FC236}">
                <a16:creationId xmlns:a16="http://schemas.microsoft.com/office/drawing/2014/main" id="{DD1F79CA-234A-80C4-544E-70DAC6E53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9"/>
          <a:stretch>
            <a:fillRect/>
          </a:stretch>
        </p:blipFill>
        <p:spPr>
          <a:xfrm>
            <a:off x="8382000" y="4038600"/>
            <a:ext cx="717631" cy="2258735"/>
          </a:xfrm>
          <a:prstGeom prst="rect">
            <a:avLst/>
          </a:prstGeom>
        </p:spPr>
      </p:pic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70BFEAB-B86D-99B5-019A-69C9E2A68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>
            <a:fillRect/>
          </a:stretch>
        </p:blipFill>
        <p:spPr>
          <a:xfrm>
            <a:off x="-2" y="3810000"/>
            <a:ext cx="8382000" cy="252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65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5603" y="727153"/>
            <a:ext cx="5710395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Beth yw </a:t>
            </a:r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llygredd</a:t>
            </a:r>
            <a:r>
              <a:rPr lang="cy" sz="4400" b="1" dirty="0">
                <a:latin typeface="Söhne Halbfett" panose="020B0303030202060203" pitchFamily="34" charset="77"/>
              </a:rPr>
              <a:t> </a:t>
            </a:r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aer</a:t>
            </a:r>
            <a:r>
              <a:rPr lang="cy" sz="4400" b="1" dirty="0">
                <a:latin typeface="Söhne Halbfett" panose="020B0303030202060203" pitchFamily="34" charset="77"/>
              </a:rPr>
              <a:t>?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243798" y="122365"/>
            <a:ext cx="2869413" cy="28694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2"/>
              <a:stretch>
                <a:fillRect l="-24534" r="-245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33868" y="875163"/>
            <a:ext cx="2869413" cy="28694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3"/>
              <a:stretch>
                <a:fillRect l="-39020" r="-3902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43798" y="3131520"/>
            <a:ext cx="2869413" cy="286941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868" y="3887884"/>
            <a:ext cx="2869413" cy="286941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31420" y="1759658"/>
            <a:ext cx="4802580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1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Llygredd aer </a:t>
            </a:r>
            <a:r>
              <a:rPr lang="cy" sz="2100" dirty="0">
                <a:latin typeface="Söhne Leicht" panose="020B0303030202060203" pitchFamily="34" charset="77"/>
              </a:rPr>
              <a:t>yw pan fydd cemegau diangen, nwyon a gronynnau eraill yn mynd i mewn i'r aer. Gallant achosi niwed i bobl ac anifeiliaid.</a:t>
            </a:r>
          </a:p>
          <a:p>
            <a:endParaRPr lang="cy" sz="2100" dirty="0">
              <a:latin typeface="Söhne Leicht" panose="020B0303030202060203" pitchFamily="34" charset="77"/>
            </a:endParaRPr>
          </a:p>
          <a:p>
            <a:pPr marL="457200" indent="-4572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Gall nwyon a mwg ddod o ffatrïoedd, cerbydau a thanau.</a:t>
            </a:r>
          </a:p>
          <a:p>
            <a:pPr>
              <a:buClr>
                <a:srgbClr val="F63DB5"/>
              </a:buClr>
            </a:pPr>
            <a:endParaRPr lang="en-GB" sz="2100" dirty="0">
              <a:latin typeface="Söhne Leicht" panose="020B0303030202060203" pitchFamily="34" charset="77"/>
            </a:endParaRPr>
          </a:p>
          <a:p>
            <a:pPr marL="457200" indent="-4572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Mae ffermwyr yn chwistrellu cnydau â phlaladdwyr i atal pryfed rhag eu bwyta.</a:t>
            </a:r>
          </a:p>
          <a:p>
            <a:pPr>
              <a:buClr>
                <a:srgbClr val="F63DB5"/>
              </a:buClr>
            </a:pPr>
            <a:endParaRPr lang="cy" sz="2100" dirty="0">
              <a:latin typeface="Söhne Leicht" panose="020B0303030202060203" pitchFamily="34" charset="77"/>
            </a:endParaRPr>
          </a:p>
          <a:p>
            <a:pPr marL="457200" indent="-4572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Mae llwch a baw yn mynd i'r aer o lawer o leoedd, fel ffyrdd a safleoedd adeiladu.</a:t>
            </a:r>
            <a:endParaRPr lang="en-GB" sz="2100" dirty="0">
              <a:latin typeface="Söhne Leicht" panose="020B0303030202060203" pitchFamily="34" charset="7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3399" y="550783"/>
            <a:ext cx="4419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Beth arall </a:t>
            </a:r>
            <a:r>
              <a:rPr lang="cy" sz="4400" b="1" dirty="0">
                <a:latin typeface="Söhne Halbfett" panose="020B0303030202060203" pitchFamily="34" charset="77"/>
              </a:rPr>
              <a:t>sydd yn yr aer?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243798" y="875163"/>
            <a:ext cx="2869413" cy="28694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2"/>
              <a:stretch>
                <a:fillRect l="-22137" r="-221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33868" y="88056"/>
            <a:ext cx="2869413" cy="28694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43798" y="3884318"/>
            <a:ext cx="2869413" cy="286941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868" y="3100777"/>
            <a:ext cx="2869413" cy="286941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5"/>
              <a:stretch>
                <a:fillRect l="-45142" t="-6621" r="-34457" b="-123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33399" y="2317521"/>
            <a:ext cx="48006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200" dirty="0">
                <a:latin typeface="Söhne Leicht" panose="020B0303030202060203" pitchFamily="34" charset="77"/>
              </a:rPr>
              <a:t>Mae yna bethau eraill yn yr aer a allai fod yn broblem i rai pobl. </a:t>
            </a:r>
          </a:p>
          <a:p>
            <a:endParaRPr lang="cy" sz="2200" dirty="0">
              <a:latin typeface="Söhne Leicht" panose="020B0303030202060203" pitchFamily="34" charset="77"/>
            </a:endParaRPr>
          </a:p>
          <a:p>
            <a:r>
              <a:rPr lang="cy" sz="2200" dirty="0">
                <a:latin typeface="Söhne Leicht" panose="020B0303030202060203" pitchFamily="34" charset="77"/>
              </a:rPr>
              <a:t>Gall fod llawer o baill o blanhigion yn yr aer ar adegau penodol o'r flwyddyn. Efallai y bydd angen meddyginiaeth ar bobl sydd ag alergedd i baill.</a:t>
            </a:r>
          </a:p>
          <a:p>
            <a:endParaRPr lang="en-GB" sz="2200" dirty="0">
              <a:latin typeface="Söhne Leicht" panose="020B0303030202060203" pitchFamily="34" charset="77"/>
            </a:endParaRPr>
          </a:p>
          <a:p>
            <a:r>
              <a:rPr lang="cy" sz="2200" dirty="0">
                <a:latin typeface="Söhne Leicht" panose="020B0303030202060203" pitchFamily="34" charset="77"/>
              </a:rPr>
              <a:t>Gall hyd yn oed chwistrell môr, sy'n cynnwys llawer o halen môr, gyfrannu at ansawdd aer gwael mewn mannau ger yr arfordir.</a:t>
            </a:r>
            <a:endParaRPr lang="en-GB" sz="2200" dirty="0">
              <a:latin typeface="Söhne Leicht" panose="020B0303030202060203" pitchFamily="34" charset="7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1B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6301957" y="0"/>
            <a:ext cx="5890043" cy="6858000"/>
          </a:xfrm>
          <a:custGeom>
            <a:avLst/>
            <a:gdLst/>
            <a:ahLst/>
            <a:cxnLst/>
            <a:rect l="l" t="t" r="r" b="b"/>
            <a:pathLst>
              <a:path w="5890043" h="6858000">
                <a:moveTo>
                  <a:pt x="5890043" y="0"/>
                </a:moveTo>
                <a:lnTo>
                  <a:pt x="0" y="0"/>
                </a:lnTo>
                <a:lnTo>
                  <a:pt x="0" y="6858000"/>
                </a:lnTo>
                <a:lnTo>
                  <a:pt x="5890043" y="6858000"/>
                </a:lnTo>
                <a:lnTo>
                  <a:pt x="5890043" y="0"/>
                </a:lnTo>
                <a:close/>
              </a:path>
            </a:pathLst>
          </a:custGeom>
          <a:blipFill>
            <a:blip r:embed="rId2"/>
            <a:stretch>
              <a:fillRect l="-96774" r="-13593" b="-16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98158" y="838200"/>
            <a:ext cx="2479517" cy="740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Aer</a:t>
            </a:r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 glân</a:t>
            </a:r>
            <a:endParaRPr lang="en-US" sz="4400" b="1" dirty="0">
              <a:solidFill>
                <a:srgbClr val="F6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3211" y="1938550"/>
            <a:ext cx="464079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Er mwyn cadw ein hysgyfaint yn iach, gallwn ymarfer corff a cheisio anadlu aer glân mewn.</a:t>
            </a:r>
          </a:p>
          <a:p>
            <a:endParaRPr lang="en-GB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400" dirty="0">
                <a:solidFill>
                  <a:schemeClr val="bg1"/>
                </a:solidFill>
                <a:latin typeface="Söhne Leicht" panose="020B0303030202060203" pitchFamily="34" charset="77"/>
                <a:ea typeface="+mn-lt"/>
                <a:cs typeface="+mn-lt"/>
              </a:rPr>
              <a:t>Dan do, gallwn osgoi anadlu mwg sigaréts, llwch a chemegau niweidiol, fel cynhyrchion glanhau.</a:t>
            </a:r>
          </a:p>
          <a:p>
            <a:endParaRPr lang="en-GB" sz="2400" dirty="0">
              <a:solidFill>
                <a:schemeClr val="bg1"/>
              </a:solidFill>
              <a:latin typeface="Söhne Leicht" panose="020B0303030202060203" pitchFamily="34" charset="77"/>
              <a:ea typeface="+mn-lt"/>
              <a:cs typeface="+mn-lt"/>
            </a:endParaRPr>
          </a:p>
          <a:p>
            <a:r>
              <a:rPr lang="cy" sz="2400" dirty="0">
                <a:solidFill>
                  <a:schemeClr val="bg1"/>
                </a:solidFill>
                <a:latin typeface="Söhne Leicht" panose="020B0303030202060203" pitchFamily="34" charset="77"/>
                <a:ea typeface="+mn-lt"/>
                <a:cs typeface="+mn-lt"/>
              </a:rPr>
              <a:t>Y tu allan, gallwn osgoi anadlu llygryddion fel mygdarth o gerbydau a mwg o ffatrïoedd. </a:t>
            </a:r>
            <a:endParaRPr lang="en-GB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65644" y="235316"/>
            <a:ext cx="3129606" cy="312960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7107" y="0"/>
                  </a:moveTo>
                  <a:lnTo>
                    <a:pt x="775693" y="0"/>
                  </a:lnTo>
                  <a:cubicBezTo>
                    <a:pt x="785535" y="0"/>
                    <a:pt x="794973" y="3909"/>
                    <a:pt x="801932" y="10868"/>
                  </a:cubicBezTo>
                  <a:cubicBezTo>
                    <a:pt x="808891" y="17827"/>
                    <a:pt x="812800" y="27265"/>
                    <a:pt x="812800" y="37107"/>
                  </a:cubicBezTo>
                  <a:lnTo>
                    <a:pt x="812800" y="775693"/>
                  </a:lnTo>
                  <a:cubicBezTo>
                    <a:pt x="812800" y="785535"/>
                    <a:pt x="808891" y="794973"/>
                    <a:pt x="801932" y="801932"/>
                  </a:cubicBezTo>
                  <a:cubicBezTo>
                    <a:pt x="794973" y="808891"/>
                    <a:pt x="785535" y="812800"/>
                    <a:pt x="775693" y="812800"/>
                  </a:cubicBezTo>
                  <a:lnTo>
                    <a:pt x="37107" y="812800"/>
                  </a:lnTo>
                  <a:cubicBezTo>
                    <a:pt x="27265" y="812800"/>
                    <a:pt x="17827" y="808891"/>
                    <a:pt x="10868" y="801932"/>
                  </a:cubicBezTo>
                  <a:cubicBezTo>
                    <a:pt x="3909" y="794973"/>
                    <a:pt x="0" y="785535"/>
                    <a:pt x="0" y="775693"/>
                  </a:cubicBezTo>
                  <a:lnTo>
                    <a:pt x="0" y="37107"/>
                  </a:lnTo>
                  <a:cubicBezTo>
                    <a:pt x="0" y="27265"/>
                    <a:pt x="3909" y="17827"/>
                    <a:pt x="10868" y="10868"/>
                  </a:cubicBezTo>
                  <a:cubicBezTo>
                    <a:pt x="17827" y="3909"/>
                    <a:pt x="27265" y="0"/>
                    <a:pt x="37107" y="0"/>
                  </a:cubicBezTo>
                  <a:close/>
                </a:path>
              </a:pathLst>
            </a:custGeom>
            <a:blipFill>
              <a:blip r:embed="rId2"/>
              <a:stretch>
                <a:fillRect l="-101696" t="-12296" r="-13242" b="-309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700440" y="3493077"/>
            <a:ext cx="3129606" cy="312960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7107" y="0"/>
                  </a:moveTo>
                  <a:lnTo>
                    <a:pt x="775693" y="0"/>
                  </a:lnTo>
                  <a:cubicBezTo>
                    <a:pt x="785535" y="0"/>
                    <a:pt x="794973" y="3909"/>
                    <a:pt x="801932" y="10868"/>
                  </a:cubicBezTo>
                  <a:cubicBezTo>
                    <a:pt x="808891" y="17827"/>
                    <a:pt x="812800" y="27265"/>
                    <a:pt x="812800" y="37107"/>
                  </a:cubicBezTo>
                  <a:lnTo>
                    <a:pt x="812800" y="775693"/>
                  </a:lnTo>
                  <a:cubicBezTo>
                    <a:pt x="812800" y="785535"/>
                    <a:pt x="808891" y="794973"/>
                    <a:pt x="801932" y="801932"/>
                  </a:cubicBezTo>
                  <a:cubicBezTo>
                    <a:pt x="794973" y="808891"/>
                    <a:pt x="785535" y="812800"/>
                    <a:pt x="775693" y="812800"/>
                  </a:cubicBezTo>
                  <a:lnTo>
                    <a:pt x="37107" y="812800"/>
                  </a:lnTo>
                  <a:cubicBezTo>
                    <a:pt x="27265" y="812800"/>
                    <a:pt x="17827" y="808891"/>
                    <a:pt x="10868" y="801932"/>
                  </a:cubicBezTo>
                  <a:cubicBezTo>
                    <a:pt x="3909" y="794973"/>
                    <a:pt x="0" y="785535"/>
                    <a:pt x="0" y="775693"/>
                  </a:cubicBezTo>
                  <a:lnTo>
                    <a:pt x="0" y="37107"/>
                  </a:lnTo>
                  <a:cubicBezTo>
                    <a:pt x="0" y="27265"/>
                    <a:pt x="3909" y="17827"/>
                    <a:pt x="10868" y="10868"/>
                  </a:cubicBezTo>
                  <a:cubicBezTo>
                    <a:pt x="17827" y="3909"/>
                    <a:pt x="27265" y="0"/>
                    <a:pt x="37107" y="0"/>
                  </a:cubicBezTo>
                  <a:close/>
                </a:path>
              </a:pathLst>
            </a:custGeom>
            <a:blipFill>
              <a:blip r:embed="rId3"/>
              <a:stretch>
                <a:fillRect l="-26164" t="-5820" r="-325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89579" y="880046"/>
            <a:ext cx="6279843" cy="904102"/>
            <a:chOff x="0" y="0"/>
            <a:chExt cx="7881627" cy="1205469"/>
          </a:xfrm>
        </p:grpSpPr>
        <p:sp>
          <p:nvSpPr>
            <p:cNvPr id="10" name="Freeform 10"/>
            <p:cNvSpPr/>
            <p:nvPr/>
          </p:nvSpPr>
          <p:spPr>
            <a:xfrm>
              <a:off x="0" y="12768"/>
              <a:ext cx="5201583" cy="1192701"/>
            </a:xfrm>
            <a:custGeom>
              <a:avLst/>
              <a:gdLst/>
              <a:ahLst/>
              <a:cxnLst/>
              <a:rect l="l" t="t" r="r" b="b"/>
              <a:pathLst>
                <a:path w="5201583" h="1192701">
                  <a:moveTo>
                    <a:pt x="0" y="0"/>
                  </a:moveTo>
                  <a:lnTo>
                    <a:pt x="5201583" y="0"/>
                  </a:lnTo>
                  <a:lnTo>
                    <a:pt x="5201583" y="1192701"/>
                  </a:lnTo>
                  <a:lnTo>
                    <a:pt x="0" y="1192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9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188815" y="0"/>
              <a:ext cx="2692811" cy="1192701"/>
            </a:xfrm>
            <a:custGeom>
              <a:avLst/>
              <a:gdLst/>
              <a:ahLst/>
              <a:cxnLst/>
              <a:rect l="l" t="t" r="r" b="b"/>
              <a:pathLst>
                <a:path w="2692811" h="1192701">
                  <a:moveTo>
                    <a:pt x="0" y="0"/>
                  </a:moveTo>
                  <a:lnTo>
                    <a:pt x="2692812" y="0"/>
                  </a:lnTo>
                  <a:lnTo>
                    <a:pt x="2692812" y="1192701"/>
                  </a:lnTo>
                  <a:lnTo>
                    <a:pt x="0" y="1192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85800" y="978550"/>
            <a:ext cx="5715000" cy="642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6"/>
              </a:lnSpc>
            </a:pPr>
            <a:r>
              <a:rPr lang="cy" sz="4000" b="1" dirty="0">
                <a:latin typeface="Söhne Halbfett" panose="020B0303030202060203" pitchFamily="34" charset="77"/>
              </a:rPr>
              <a:t>Gofalu am ein hysgyfaint</a:t>
            </a:r>
            <a:endParaRPr lang="en-US" sz="3904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85800" y="2249687"/>
            <a:ext cx="5917893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400" dirty="0">
                <a:latin typeface="Söhne Leicht" panose="020B0303030202060203" pitchFamily="34" charset="77"/>
              </a:rPr>
              <a:t>Ewch ati a gweld allwch chi lenwi'r bylchau</a:t>
            </a:r>
            <a:r>
              <a:rPr lang="cy" sz="2400" dirty="0">
                <a:solidFill>
                  <a:srgbClr val="F63DB5"/>
                </a:solidFill>
                <a:latin typeface="Söhne Leicht" panose="020B0303030202060203" pitchFamily="34" charset="77"/>
              </a:rPr>
              <a:t>...</a:t>
            </a:r>
            <a:endParaRPr lang="en-US" sz="2400" dirty="0">
              <a:solidFill>
                <a:srgbClr val="F63DB5"/>
              </a:solidFill>
              <a:latin typeface="Söhne Leicht" panose="020B0303030202060203" pitchFamily="34" charset="77"/>
            </a:endParaRPr>
          </a:p>
          <a:p>
            <a:pPr algn="l"/>
            <a:endParaRPr lang="en-US" sz="2400" dirty="0">
              <a:solidFill>
                <a:srgbClr val="FF3EB5"/>
              </a:solidFill>
              <a:latin typeface="Söhne Leicht" panose="020B0303030202060203" pitchFamily="34" charset="77"/>
            </a:endParaRPr>
          </a:p>
          <a:p>
            <a:r>
              <a:rPr lang="cy" sz="2400" dirty="0">
                <a:latin typeface="Söhne Leicht" panose="020B0303030202060203" pitchFamily="34" charset="77"/>
              </a:rPr>
              <a:t>Mae ymarfer corff yn helpu i wneud ein hysgyfaint </a:t>
            </a:r>
            <a:r>
              <a:rPr lang="en-US" sz="2400" dirty="0">
                <a:solidFill>
                  <a:srgbClr val="FF3EB5"/>
                </a:solidFill>
                <a:latin typeface="Söhne Leicht" panose="020B0303030202060203" pitchFamily="34" charset="77"/>
              </a:rPr>
              <a:t>…..................</a:t>
            </a:r>
          </a:p>
          <a:p>
            <a:pPr algn="l"/>
            <a:endParaRPr lang="en-US" sz="2400" dirty="0">
              <a:solidFill>
                <a:srgbClr val="FF3EB5"/>
              </a:solidFill>
              <a:latin typeface="Söhne Leicht" panose="020B0303030202060203" pitchFamily="34" charset="77"/>
            </a:endParaRPr>
          </a:p>
          <a:p>
            <a:r>
              <a:rPr lang="cy" sz="2400" dirty="0">
                <a:latin typeface="Söhne Leicht" panose="020B0303030202060203" pitchFamily="34" charset="77"/>
              </a:rPr>
              <a:t>Y peth gorau yw anadlu aer </a:t>
            </a:r>
            <a:r>
              <a:rPr lang="en-US" sz="2400" dirty="0">
                <a:solidFill>
                  <a:srgbClr val="FF3EB5"/>
                </a:solidFill>
                <a:latin typeface="Söhne Leicht" panose="020B0303030202060203" pitchFamily="34" charset="77"/>
              </a:rPr>
              <a:t>…......................</a:t>
            </a:r>
            <a:r>
              <a:rPr lang="en-US" sz="2400" dirty="0">
                <a:solidFill>
                  <a:srgbClr val="000000"/>
                </a:solidFill>
                <a:latin typeface="Söhne Leicht" panose="020B0303030202060203" pitchFamily="34" charset="77"/>
              </a:rPr>
              <a:t> </a:t>
            </a:r>
            <a:r>
              <a:rPr lang="cy" sz="2400" dirty="0">
                <a:latin typeface="Söhne Leicht" panose="020B0303030202060203" pitchFamily="34" charset="77"/>
              </a:rPr>
              <a:t>mewn ac osgoi llygredd fel</a:t>
            </a:r>
            <a:r>
              <a:rPr lang="en-US" sz="2400" dirty="0">
                <a:solidFill>
                  <a:srgbClr val="000000"/>
                </a:solidFill>
                <a:latin typeface="Söhne Leicht" panose="020B0303030202060203" pitchFamily="34" charset="77"/>
              </a:rPr>
              <a:t> </a:t>
            </a:r>
            <a:r>
              <a:rPr lang="en-US" sz="2400" dirty="0">
                <a:solidFill>
                  <a:srgbClr val="FF3EB5"/>
                </a:solidFill>
                <a:latin typeface="Söhne Leicht" panose="020B0303030202060203" pitchFamily="34" charset="77"/>
              </a:rPr>
              <a:t>…......................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5608" y="5325452"/>
            <a:ext cx="627984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Mae yna ffordd arall o ofalu am ein hysgyfaint — bwyta bwyd iach ac aros yn hydradol drwy yfed digon o ddŵr.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010497" y="0"/>
            <a:ext cx="6181503" cy="6858000"/>
          </a:xfrm>
          <a:custGeom>
            <a:avLst/>
            <a:gdLst/>
            <a:ahLst/>
            <a:cxnLst/>
            <a:rect l="l" t="t" r="r" b="b"/>
            <a:pathLst>
              <a:path w="6181503" h="6858000">
                <a:moveTo>
                  <a:pt x="0" y="0"/>
                </a:moveTo>
                <a:lnTo>
                  <a:pt x="6181503" y="0"/>
                </a:lnTo>
                <a:lnTo>
                  <a:pt x="618150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027" t="-915" r="-37433" b="-9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05673" y="511323"/>
            <a:ext cx="4628327" cy="740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Pŵer </a:t>
            </a:r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anadlu</a:t>
            </a:r>
            <a:r>
              <a:rPr lang="cy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 </a:t>
            </a:r>
            <a:endParaRPr lang="en-US" sz="44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5800" y="1577065"/>
            <a:ext cx="4628327" cy="4955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cy" sz="2300" dirty="0">
                <a:solidFill>
                  <a:schemeClr val="bg1"/>
                </a:solidFill>
                <a:latin typeface="Söhne Leicht" panose="020B0303030202060203" pitchFamily="34" charset="77"/>
              </a:rPr>
              <a:t>Rydyn ni'n anadlu drwy'r amser heb hyd yn oed feddwl amdano, ond mae'n ein cadw'n fyw.</a:t>
            </a:r>
          </a:p>
          <a:p>
            <a:endParaRPr lang="en-GB" sz="23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3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Oeddech chi'n gwybod bod anadlu hefyd yn gallu ein helpu i gadw'n dawel a theimlo'n hapus?</a:t>
            </a:r>
          </a:p>
          <a:p>
            <a:endParaRPr lang="en-GB" sz="23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300" dirty="0">
                <a:solidFill>
                  <a:schemeClr val="bg1"/>
                </a:solidFill>
                <a:latin typeface="Söhne Leicht" panose="020B0303030202060203" pitchFamily="34" charset="77"/>
              </a:rPr>
              <a:t>Heddiw, rydyn ni'n mynd i roi cynnig ar rai ymarferion anadlu arbennig. Maen nhw'n hwyl ac yn hawdd iawn i'w gwneud. Mae'n bwysig anadlu'n araf pan fyddwn ni’n gwneud yr ymarferion hyn.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473E179D-42DF-123C-23C5-B3D4A366CA19}"/>
              </a:ext>
            </a:extLst>
          </p:cNvPr>
          <p:cNvSpPr/>
          <p:nvPr/>
        </p:nvSpPr>
        <p:spPr>
          <a:xfrm rot="1309103" flipH="1">
            <a:off x="-4292016" y="-3163928"/>
            <a:ext cx="14796996" cy="11930078"/>
          </a:xfrm>
          <a:custGeom>
            <a:avLst/>
            <a:gdLst/>
            <a:ahLst/>
            <a:cxnLst/>
            <a:rect l="l" t="t" r="r" b="b"/>
            <a:pathLst>
              <a:path w="14796996" h="11930078">
                <a:moveTo>
                  <a:pt x="14796996" y="0"/>
                </a:moveTo>
                <a:lnTo>
                  <a:pt x="0" y="0"/>
                </a:lnTo>
                <a:lnTo>
                  <a:pt x="0" y="11930078"/>
                </a:lnTo>
                <a:lnTo>
                  <a:pt x="14796996" y="11930078"/>
                </a:lnTo>
                <a:lnTo>
                  <a:pt x="14796996" y="0"/>
                </a:lnTo>
                <a:close/>
              </a:path>
            </a:pathLst>
          </a:custGeom>
          <a:blipFill dpi="0" rotWithShape="1"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33401" y="1447800"/>
            <a:ext cx="5791200" cy="1938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Eisteddwch yn gyfforddus.</a:t>
            </a:r>
            <a:br>
              <a:rPr lang="cy" sz="2100" dirty="0">
                <a:latin typeface="Söhne Leicht" panose="020B0303030202060203" pitchFamily="34" charset="77"/>
              </a:rPr>
            </a:br>
            <a:endParaRPr lang="en-US" sz="21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Caewch eich llygaid os hoffech chi wneud hynny.</a:t>
            </a:r>
            <a:br>
              <a:rPr lang="cy" sz="2100" dirty="0">
                <a:latin typeface="Söhne Leicht" panose="020B0303030202060203" pitchFamily="34" charset="77"/>
              </a:rPr>
            </a:br>
            <a:endParaRPr lang="en-GB" sz="21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Gorffwyswch eich dwylo ar eich bol.</a:t>
            </a:r>
          </a:p>
        </p:txBody>
      </p:sp>
      <p:sp>
        <p:nvSpPr>
          <p:cNvPr id="7" name="Freeform 7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537" r="-22252" b="-204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33400" y="509819"/>
            <a:ext cx="4724400" cy="740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Anadlu </a:t>
            </a:r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balŵn</a:t>
            </a:r>
            <a:endParaRPr lang="en-US" sz="4400" b="1" dirty="0">
              <a:solidFill>
                <a:srgbClr val="F6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0FB7287D-1C0E-8B63-B6CB-9F8D872597E5}"/>
              </a:ext>
            </a:extLst>
          </p:cNvPr>
          <p:cNvSpPr txBox="1"/>
          <p:nvPr/>
        </p:nvSpPr>
        <p:spPr>
          <a:xfrm>
            <a:off x="533400" y="3668151"/>
            <a:ext cx="8077200" cy="2908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Dychmygwch fod gennych chi falŵn yn eich bol.</a:t>
            </a:r>
            <a:br>
              <a:rPr lang="cy" sz="2100" dirty="0">
                <a:latin typeface="Söhne Leicht" panose="020B0303030202060203" pitchFamily="34" charset="77"/>
              </a:rPr>
            </a:br>
            <a:endParaRPr lang="cy" sz="21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Wrth i chi gymryd anadl araf, dwfn i mewn, dychmygwch y balŵn yn llenwi ag aer.</a:t>
            </a:r>
            <a:br>
              <a:rPr lang="cy" sz="2100" dirty="0">
                <a:latin typeface="Söhne Leicht" panose="020B0303030202060203" pitchFamily="34" charset="77"/>
              </a:rPr>
            </a:br>
            <a:endParaRPr lang="cy" sz="21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Anadlwch allan yn araf a dychmygwch y balŵn yn datchwyddo ac yn mynd yn llai.</a:t>
            </a:r>
            <a:br>
              <a:rPr lang="cy" sz="2100" dirty="0">
                <a:latin typeface="Söhne Leicht" panose="020B0303030202060203" pitchFamily="34" charset="77"/>
              </a:rPr>
            </a:br>
            <a:endParaRPr lang="cy" sz="21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Ailadroddwch hyn 5 gwaith, heb ruthro.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blipFill>
            <a:blip r:embed="rId2"/>
            <a:stretch>
              <a:fillRect l="-33241" t="-28954" r="-8668" b="-60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2A84FEE-D939-83D5-D647-0361F0943F14}"/>
              </a:ext>
            </a:extLst>
          </p:cNvPr>
          <p:cNvSpPr/>
          <p:nvPr/>
        </p:nvSpPr>
        <p:spPr>
          <a:xfrm rot="4276674">
            <a:off x="-3517031" y="-2378122"/>
            <a:ext cx="11450871" cy="9633045"/>
          </a:xfrm>
          <a:custGeom>
            <a:avLst/>
            <a:gdLst/>
            <a:ahLst/>
            <a:cxnLst/>
            <a:rect l="l" t="t" r="r" b="b"/>
            <a:pathLst>
              <a:path w="11450871" h="9633045">
                <a:moveTo>
                  <a:pt x="0" y="0"/>
                </a:moveTo>
                <a:lnTo>
                  <a:pt x="11450871" y="0"/>
                </a:lnTo>
                <a:lnTo>
                  <a:pt x="11450871" y="9633045"/>
                </a:lnTo>
                <a:lnTo>
                  <a:pt x="0" y="96330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7267" y="506391"/>
            <a:ext cx="4343400" cy="740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Anadlu </a:t>
            </a:r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cefnfor</a:t>
            </a:r>
            <a:endParaRPr lang="en-US" sz="4400" b="1" dirty="0">
              <a:solidFill>
                <a:srgbClr val="F6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3400" y="1623362"/>
            <a:ext cx="6705600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Eisteddwch yn gyfforddus.</a:t>
            </a:r>
          </a:p>
          <a:p>
            <a:pPr>
              <a:buClr>
                <a:srgbClr val="F63DB5"/>
              </a:buClr>
            </a:pPr>
            <a:endParaRPr lang="en-US" sz="21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Caewch eich llygaid os hoffech chi wneud hynny.</a:t>
            </a:r>
            <a:br>
              <a:rPr lang="cy" sz="2100" dirty="0">
                <a:latin typeface="Söhne Leicht" panose="020B0303030202060203" pitchFamily="34" charset="77"/>
              </a:rPr>
            </a:br>
            <a:endParaRPr lang="cy" sz="21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Dychmygwch eich bod yn gwylio tonnau’r cefnfor dwfn, glas.</a:t>
            </a:r>
            <a:br>
              <a:rPr lang="cy" sz="2100" dirty="0">
                <a:latin typeface="Söhne Leicht" panose="020B0303030202060203" pitchFamily="34" charset="77"/>
              </a:rPr>
            </a:br>
            <a:endParaRPr lang="cy" sz="21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Wrth i chi gymryd anadl araf, dwfn i mewn, dychmygwch y tonnau yn rholio i fyny'r traeth tuag atoch chi.</a:t>
            </a:r>
            <a:br>
              <a:rPr lang="cy" sz="2100" dirty="0">
                <a:latin typeface="Söhne Leicht" panose="020B0303030202060203" pitchFamily="34" charset="77"/>
              </a:rPr>
            </a:br>
            <a:endParaRPr lang="en-GB" sz="21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Wrth i chi anadlu allan yn araf, dychmygwch y tonnau yn rholio i ffwrdd oddi wrthych chi, i lawr y traeth.</a:t>
            </a:r>
            <a:br>
              <a:rPr lang="cy" sz="2100" dirty="0">
                <a:latin typeface="Söhne Leicht" panose="020B0303030202060203" pitchFamily="34" charset="77"/>
              </a:rPr>
            </a:br>
            <a:endParaRPr lang="cy" sz="21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</a:rPr>
              <a:t>Ailadroddwch hyn 5 gwaith, heb ruthro.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1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12780765" h="8520510">
                <a:moveTo>
                  <a:pt x="12780765" y="0"/>
                </a:moveTo>
                <a:lnTo>
                  <a:pt x="0" y="0"/>
                </a:lnTo>
                <a:lnTo>
                  <a:pt x="0" y="8520509"/>
                </a:lnTo>
                <a:lnTo>
                  <a:pt x="12780765" y="8520509"/>
                </a:lnTo>
                <a:lnTo>
                  <a:pt x="12780765" y="0"/>
                </a:lnTo>
                <a:close/>
              </a:path>
            </a:pathLst>
          </a:custGeom>
          <a:blipFill>
            <a:blip r:embed="rId2"/>
            <a:stretch>
              <a:fillRect l="-4832" t="-19047" r="3" b="-51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A759597-A816-D32F-9805-7CAF60629B0A}"/>
              </a:ext>
            </a:extLst>
          </p:cNvPr>
          <p:cNvSpPr/>
          <p:nvPr/>
        </p:nvSpPr>
        <p:spPr>
          <a:xfrm rot="6579592">
            <a:off x="-2300102" y="-2799785"/>
            <a:ext cx="11627193" cy="9781376"/>
          </a:xfrm>
          <a:custGeom>
            <a:avLst/>
            <a:gdLst/>
            <a:ahLst/>
            <a:cxnLst/>
            <a:rect l="l" t="t" r="r" b="b"/>
            <a:pathLst>
              <a:path w="11627193" h="9781376">
                <a:moveTo>
                  <a:pt x="0" y="0"/>
                </a:moveTo>
                <a:lnTo>
                  <a:pt x="11627194" y="0"/>
                </a:lnTo>
                <a:lnTo>
                  <a:pt x="11627194" y="9781377"/>
                </a:lnTo>
                <a:lnTo>
                  <a:pt x="0" y="97813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7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33400" y="1687836"/>
            <a:ext cx="64008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200" dirty="0">
                <a:latin typeface="Söhne Leicht" panose="020B0303030202060203" pitchFamily="34" charset="77"/>
                <a:cs typeface="Arial"/>
              </a:rPr>
              <a:t>Eisteddwch yn gyfforddus.</a:t>
            </a:r>
            <a:br>
              <a:rPr lang="cy" sz="2200" dirty="0">
                <a:latin typeface="Söhne Leicht" panose="020B0303030202060203" pitchFamily="34" charset="77"/>
                <a:cs typeface="Arial"/>
              </a:rPr>
            </a:br>
            <a:endParaRPr lang="en-US" sz="2200" dirty="0">
              <a:latin typeface="Söhne Leicht" panose="020B0303030202060203" pitchFamily="34" charset="77"/>
              <a:cs typeface="Arial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200" dirty="0">
                <a:latin typeface="Söhne Leicht" panose="020B0303030202060203" pitchFamily="34" charset="77"/>
                <a:cs typeface="Arial"/>
              </a:rPr>
              <a:t>Caewch eich llygaid os hoffech chi wneud hynny.</a:t>
            </a:r>
            <a:br>
              <a:rPr lang="cy" sz="2200" dirty="0">
                <a:latin typeface="Söhne Leicht" panose="020B0303030202060203" pitchFamily="34" charset="77"/>
                <a:cs typeface="Arial"/>
              </a:rPr>
            </a:br>
            <a:endParaRPr lang="cy" sz="2200" dirty="0">
              <a:latin typeface="Söhne Leicht" panose="020B0303030202060203" pitchFamily="34" charset="77"/>
              <a:cs typeface="Arial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200" dirty="0">
                <a:latin typeface="Söhne Leicht" panose="020B0303030202060203" pitchFamily="34" charset="77"/>
                <a:cs typeface="Arial"/>
              </a:rPr>
              <a:t>Dychmygwch eich bod yn dal mwg o siocled poeth gyda'ch dwy law.</a:t>
            </a:r>
            <a:br>
              <a:rPr lang="cy" sz="2200" dirty="0">
                <a:latin typeface="Söhne Leicht" panose="020B0303030202060203" pitchFamily="34" charset="77"/>
                <a:cs typeface="Arial"/>
              </a:rPr>
            </a:br>
            <a:endParaRPr lang="cy" sz="2200" dirty="0">
              <a:latin typeface="Söhne Leicht" panose="020B0303030202060203" pitchFamily="34" charset="77"/>
              <a:cs typeface="Arial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200" dirty="0">
                <a:latin typeface="Söhne Leicht" panose="020B0303030202060203" pitchFamily="34" charset="77"/>
                <a:cs typeface="Arial"/>
              </a:rPr>
              <a:t>Anadlwch arogl y siocled poeth i mewn wrth i chi gymryd anadl araf, dwfn trwy eich trwyn.</a:t>
            </a:r>
            <a:br>
              <a:rPr lang="cy" sz="2200" dirty="0">
                <a:latin typeface="Söhne Leicht" panose="020B0303030202060203" pitchFamily="34" charset="77"/>
                <a:cs typeface="Arial"/>
              </a:rPr>
            </a:br>
            <a:endParaRPr lang="cy" sz="2200" dirty="0">
              <a:latin typeface="Söhne Leicht" panose="020B0303030202060203" pitchFamily="34" charset="77"/>
              <a:cs typeface="Arial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200" dirty="0">
                <a:latin typeface="Söhne Leicht" panose="020B0303030202060203" pitchFamily="34" charset="77"/>
                <a:cs typeface="Arial"/>
              </a:rPr>
              <a:t>Yna anadlwch allan yn araf trwy eich ceg, i oeri'r siocled poeth.</a:t>
            </a:r>
            <a:br>
              <a:rPr lang="cy" sz="2200" dirty="0">
                <a:latin typeface="Söhne Leicht" panose="020B0303030202060203" pitchFamily="34" charset="77"/>
                <a:cs typeface="Arial"/>
              </a:rPr>
            </a:br>
            <a:endParaRPr lang="cy" sz="2200" dirty="0">
              <a:latin typeface="Söhne Leicht" panose="020B0303030202060203" pitchFamily="34" charset="77"/>
              <a:cs typeface="Arial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200" dirty="0">
                <a:latin typeface="Söhne Leicht" panose="020B0303030202060203" pitchFamily="34" charset="77"/>
                <a:cs typeface="Arial"/>
              </a:rPr>
              <a:t>Ailadroddwch 5 gwaith, heb ruthro.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GB" sz="2200" dirty="0">
              <a:latin typeface="Söhne Leicht" panose="020B0303030202060203" pitchFamily="34" charset="77"/>
              <a:cs typeface="Arial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GB" sz="2200" dirty="0">
              <a:latin typeface="Söhne Leicht" panose="020B0303030202060203" pitchFamily="34" charset="77"/>
              <a:cs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3400" y="609600"/>
            <a:ext cx="6400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4400" b="1" dirty="0">
                <a:latin typeface="Söhne Halbfett" panose="020B0303030202060203" pitchFamily="34" charset="77"/>
              </a:rPr>
              <a:t>Anadlu </a:t>
            </a:r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siocled poeth</a:t>
            </a:r>
            <a:endParaRPr lang="en-US" sz="4400" b="1" dirty="0">
              <a:solidFill>
                <a:srgbClr val="F63DB5"/>
              </a:solidFill>
              <a:latin typeface="Söhne Halbfett" panose="020B0303030202060203" pitchFamily="34" charset="7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38482" t="-78151" r="-6696" b="-799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1CEB41C-4358-0EDE-144E-E6D2165D2932}"/>
              </a:ext>
            </a:extLst>
          </p:cNvPr>
          <p:cNvSpPr/>
          <p:nvPr/>
        </p:nvSpPr>
        <p:spPr>
          <a:xfrm rot="-6042462" flipH="1">
            <a:off x="85927" y="-2034973"/>
            <a:ext cx="8631771" cy="10382545"/>
          </a:xfrm>
          <a:custGeom>
            <a:avLst/>
            <a:gdLst/>
            <a:ahLst/>
            <a:cxnLst/>
            <a:rect l="l" t="t" r="r" b="b"/>
            <a:pathLst>
              <a:path w="14796996" h="11930078">
                <a:moveTo>
                  <a:pt x="14796996" y="0"/>
                </a:moveTo>
                <a:lnTo>
                  <a:pt x="0" y="0"/>
                </a:lnTo>
                <a:lnTo>
                  <a:pt x="0" y="11930079"/>
                </a:lnTo>
                <a:lnTo>
                  <a:pt x="14796996" y="11930079"/>
                </a:lnTo>
                <a:lnTo>
                  <a:pt x="14796996" y="0"/>
                </a:lnTo>
                <a:close/>
              </a:path>
            </a:pathLst>
          </a:custGeom>
          <a:blipFill dpi="0" rotWithShape="1">
            <a:blip r:embed="rId3">
              <a:alphaModFix amt="84996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71424" t="-14905" b="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33400" y="1647885"/>
            <a:ext cx="5635679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  <a:cs typeface="Arial"/>
              </a:rPr>
              <a:t>Eisteddwch yn gyfforddus.</a:t>
            </a:r>
          </a:p>
          <a:p>
            <a:pPr>
              <a:buClr>
                <a:srgbClr val="F63DB5"/>
              </a:buClr>
            </a:pPr>
            <a:endParaRPr lang="en-US" sz="2100" dirty="0">
              <a:latin typeface="Söhne Leicht" panose="020B0303030202060203" pitchFamily="34" charset="77"/>
              <a:cs typeface="Arial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  <a:cs typeface="Arial"/>
              </a:rPr>
              <a:t>Caewch eich llygaid os hoffech chi wneud hynny.</a:t>
            </a:r>
            <a:br>
              <a:rPr lang="cy" sz="2100" dirty="0">
                <a:latin typeface="Söhne Leicht" panose="020B0303030202060203" pitchFamily="34" charset="77"/>
                <a:cs typeface="Arial"/>
              </a:rPr>
            </a:br>
            <a:endParaRPr lang="cy" sz="2100" dirty="0">
              <a:latin typeface="Söhne Leicht" panose="020B0303030202060203" pitchFamily="34" charset="77"/>
              <a:cs typeface="Arial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  <a:cs typeface="Arial"/>
              </a:rPr>
              <a:t>Rhowch eich dwylo gyda'i gilydd.</a:t>
            </a:r>
            <a:br>
              <a:rPr lang="cy" sz="2100" dirty="0">
                <a:latin typeface="Söhne Leicht" panose="020B0303030202060203" pitchFamily="34" charset="77"/>
                <a:cs typeface="Arial"/>
              </a:rPr>
            </a:br>
            <a:endParaRPr lang="cy" sz="2100" dirty="0">
              <a:latin typeface="Söhne Leicht" panose="020B0303030202060203" pitchFamily="34" charset="77"/>
              <a:cs typeface="Arial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  <a:cs typeface="Arial"/>
              </a:rPr>
              <a:t>Cymerwch anadl araf, dwfn i mewn, wrth i chi estyn eich dwylo i fyny dros eich pen i wneud siâp llosgfynydd.</a:t>
            </a:r>
            <a:br>
              <a:rPr lang="cy" sz="2100" dirty="0">
                <a:latin typeface="Söhne Leicht" panose="020B0303030202060203" pitchFamily="34" charset="77"/>
                <a:cs typeface="Arial"/>
              </a:rPr>
            </a:br>
            <a:endParaRPr lang="cy" sz="2100" dirty="0">
              <a:latin typeface="Söhne Leicht" panose="020B0303030202060203" pitchFamily="34" charset="77"/>
              <a:cs typeface="Arial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  <a:cs typeface="Arial"/>
              </a:rPr>
              <a:t>Anadlwch allan yn araf a dod â'ch dwylo i lawr y naill ochr, yn union fel lafa yn llifo. </a:t>
            </a:r>
            <a:br>
              <a:rPr lang="cy" sz="2100" dirty="0">
                <a:latin typeface="Söhne Leicht" panose="020B0303030202060203" pitchFamily="34" charset="77"/>
                <a:cs typeface="Arial"/>
              </a:rPr>
            </a:br>
            <a:endParaRPr lang="cy" sz="2100" dirty="0">
              <a:latin typeface="Söhne Leicht" panose="020B0303030202060203" pitchFamily="34" charset="77"/>
              <a:cs typeface="Arial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100" dirty="0">
                <a:latin typeface="Söhne Leicht" panose="020B0303030202060203" pitchFamily="34" charset="77"/>
                <a:cs typeface="Arial"/>
              </a:rPr>
              <a:t>Ailadroddwch 5 gwaith, heb ruthro.</a:t>
            </a: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endParaRPr lang="en-GB" sz="2100" dirty="0">
              <a:latin typeface="Söhne Leicht" panose="020B0303030202060203" pitchFamily="34" charset="77"/>
              <a:cs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3400" y="457797"/>
            <a:ext cx="5348967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Anadlu </a:t>
            </a:r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llosgfynydd</a:t>
            </a:r>
            <a:endParaRPr lang="en-US" sz="4400" b="1" dirty="0">
              <a:solidFill>
                <a:srgbClr val="F63DB5"/>
              </a:solidFill>
              <a:latin typeface="Söhne Halbfett" panose="020B0303030202060203" pitchFamily="34" charset="77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7907" y="2711794"/>
            <a:ext cx="2949457" cy="2776074"/>
          </a:xfrm>
          <a:custGeom>
            <a:avLst/>
            <a:gdLst/>
            <a:ahLst/>
            <a:cxnLst/>
            <a:rect l="l" t="t" r="r" b="b"/>
            <a:pathLst>
              <a:path w="3554974" h="2776074">
                <a:moveTo>
                  <a:pt x="0" y="0"/>
                </a:moveTo>
                <a:lnTo>
                  <a:pt x="3554974" y="0"/>
                </a:lnTo>
                <a:lnTo>
                  <a:pt x="3554974" y="2776074"/>
                </a:lnTo>
                <a:lnTo>
                  <a:pt x="0" y="27760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13" b="-236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971577" y="831157"/>
            <a:ext cx="9906000" cy="1276704"/>
            <a:chOff x="0" y="0"/>
            <a:chExt cx="11129835" cy="1702272"/>
          </a:xfrm>
        </p:grpSpPr>
        <p:sp>
          <p:nvSpPr>
            <p:cNvPr id="7" name="Freeform 7"/>
            <p:cNvSpPr/>
            <p:nvPr/>
          </p:nvSpPr>
          <p:spPr>
            <a:xfrm>
              <a:off x="0" y="18029"/>
              <a:ext cx="7345281" cy="1684242"/>
            </a:xfrm>
            <a:custGeom>
              <a:avLst/>
              <a:gdLst/>
              <a:ahLst/>
              <a:cxnLst/>
              <a:rect l="l" t="t" r="r" b="b"/>
              <a:pathLst>
                <a:path w="7345281" h="1684242">
                  <a:moveTo>
                    <a:pt x="0" y="0"/>
                  </a:moveTo>
                  <a:lnTo>
                    <a:pt x="7345281" y="0"/>
                  </a:lnTo>
                  <a:lnTo>
                    <a:pt x="7345281" y="1684243"/>
                  </a:lnTo>
                  <a:lnTo>
                    <a:pt x="0" y="168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7327251" y="0"/>
              <a:ext cx="3802584" cy="1684242"/>
            </a:xfrm>
            <a:custGeom>
              <a:avLst/>
              <a:gdLst/>
              <a:ahLst/>
              <a:cxnLst/>
              <a:rect l="l" t="t" r="r" b="b"/>
              <a:pathLst>
                <a:path w="3802584" h="1684242">
                  <a:moveTo>
                    <a:pt x="0" y="0"/>
                  </a:moveTo>
                  <a:lnTo>
                    <a:pt x="3802584" y="0"/>
                  </a:lnTo>
                  <a:lnTo>
                    <a:pt x="3802584" y="1684242"/>
                  </a:lnTo>
                  <a:lnTo>
                    <a:pt x="0" y="1684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76377" y="1087476"/>
            <a:ext cx="9763222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Beth rydyn ni wedi'i ddysgu heddiw?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52800" y="2596870"/>
            <a:ext cx="822720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Allwch chi gofio rhai ffyrdd o gadw'n iach?</a:t>
            </a:r>
            <a:br>
              <a:rPr lang="cy" sz="2400" dirty="0">
                <a:latin typeface="Söhne Leicht" panose="020B0303030202060203" pitchFamily="34" charset="77"/>
              </a:rPr>
            </a:br>
            <a:endParaRPr lang="cy" sz="24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Sut mae ymarfer corff yn helpu ein cyrff?</a:t>
            </a:r>
            <a:br>
              <a:rPr lang="cy" sz="2400" dirty="0">
                <a:latin typeface="Söhne Leicht" panose="020B0303030202060203" pitchFamily="34" charset="77"/>
              </a:rPr>
            </a:br>
            <a:endParaRPr lang="cy" sz="24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Beth allwch chi ei gofio am ein hysgyfaint?</a:t>
            </a:r>
            <a:br>
              <a:rPr lang="cy" sz="2400" dirty="0">
                <a:latin typeface="Söhne Leicht" panose="020B0303030202060203" pitchFamily="34" charset="77"/>
              </a:rPr>
            </a:br>
            <a:endParaRPr lang="cy" sz="24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Sut allwn ni ofalu am ein hysgyfaint?</a:t>
            </a:r>
            <a:br>
              <a:rPr lang="cy" sz="2400" dirty="0">
                <a:latin typeface="Söhne Leicht" panose="020B0303030202060203" pitchFamily="34" charset="77"/>
              </a:rPr>
            </a:br>
            <a:endParaRPr lang="cy" sz="2400" dirty="0">
              <a:latin typeface="Söhne Leicht" panose="020B0303030202060203" pitchFamily="34" charset="77"/>
            </a:endParaRPr>
          </a:p>
          <a:p>
            <a:pPr marL="342900" indent="-342900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cy" sz="2400" dirty="0">
                <a:latin typeface="Söhne Leicht" panose="020B0303030202060203" pitchFamily="34" charset="77"/>
              </a:rPr>
              <a:t>Allwch chi gofio ymarfer anadlu a all eich helpu i deimlo'n dawel ac yn hapus?</a:t>
            </a:r>
            <a:endParaRPr lang="en-GB" sz="2400" dirty="0">
              <a:latin typeface="Söhne Leicht" panose="020B0303030202060203" pitchFamily="34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6543972" y="2368306"/>
            <a:ext cx="2828627" cy="572189"/>
          </a:xfrm>
          <a:custGeom>
            <a:avLst/>
            <a:gdLst/>
            <a:ahLst/>
            <a:cxnLst/>
            <a:rect l="l" t="t" r="r" b="b"/>
            <a:pathLst>
              <a:path w="2191153" h="572189">
                <a:moveTo>
                  <a:pt x="0" y="0"/>
                </a:moveTo>
                <a:lnTo>
                  <a:pt x="2191154" y="0"/>
                </a:lnTo>
                <a:lnTo>
                  <a:pt x="2191154" y="572189"/>
                </a:lnTo>
                <a:lnTo>
                  <a:pt x="0" y="572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160" b="-1778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9651146" y="1447800"/>
            <a:ext cx="2540851" cy="2413201"/>
          </a:xfrm>
          <a:custGeom>
            <a:avLst/>
            <a:gdLst/>
            <a:ahLst/>
            <a:cxnLst/>
            <a:rect l="l" t="t" r="r" b="b"/>
            <a:pathLst>
              <a:path w="2540851" h="2413201">
                <a:moveTo>
                  <a:pt x="0" y="0"/>
                </a:moveTo>
                <a:lnTo>
                  <a:pt x="2540851" y="0"/>
                </a:lnTo>
                <a:lnTo>
                  <a:pt x="2540851" y="2413201"/>
                </a:lnTo>
                <a:lnTo>
                  <a:pt x="0" y="2413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382" t="-18411" b="-215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85800" y="638102"/>
            <a:ext cx="8458200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latin typeface="Söhne Halbfett" panose="020B0303030202060203" pitchFamily="34" charset="77"/>
              </a:rPr>
              <a:t>Yn y </a:t>
            </a:r>
            <a:r>
              <a:rPr lang="en-US" sz="4400" b="1" dirty="0" err="1">
                <a:latin typeface="Söhne Halbfett" panose="020B0303030202060203" pitchFamily="34" charset="77"/>
              </a:rPr>
              <a:t>wers</a:t>
            </a:r>
            <a:r>
              <a:rPr lang="en-US" sz="4400" b="1" dirty="0">
                <a:latin typeface="Söhne Halbfett" panose="020B0303030202060203" pitchFamily="34" charset="77"/>
              </a:rPr>
              <a:t> hon, </a:t>
            </a:r>
            <a:r>
              <a:rPr lang="en-US" sz="4400" b="1" dirty="0" err="1">
                <a:solidFill>
                  <a:srgbClr val="F63DB5"/>
                </a:solidFill>
                <a:latin typeface="Söhne Halbfett" panose="020B0303030202060203" pitchFamily="34" charset="77"/>
              </a:rPr>
              <a:t>byddwn</a:t>
            </a:r>
            <a:r>
              <a:rPr lang="en-US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63DB5"/>
                </a:solidFill>
                <a:latin typeface="Söhne Halbfett" panose="020B0303030202060203" pitchFamily="34" charset="77"/>
              </a:rPr>
              <a:t>yn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4596" y="1870364"/>
            <a:ext cx="486879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latin typeface="Söhne Leicht" panose="020B0303030202060203" pitchFamily="34" charset="77"/>
              </a:rPr>
              <a:t>meddwl</a:t>
            </a:r>
            <a:r>
              <a:rPr lang="en-US" sz="2400" dirty="0">
                <a:latin typeface="Söhne Leicht" panose="020B0303030202060203" pitchFamily="34" charset="77"/>
              </a:rPr>
              <a:t> am </a:t>
            </a:r>
            <a:r>
              <a:rPr lang="en-US" sz="2400" dirty="0" err="1">
                <a:latin typeface="Söhne Leicht" panose="020B0303030202060203" pitchFamily="34" charset="77"/>
              </a:rPr>
              <a:t>sut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mae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ymarfer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corff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ein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helpu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i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gadw'n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iach</a:t>
            </a:r>
            <a:r>
              <a:rPr lang="en-US" sz="2400" dirty="0">
                <a:latin typeface="Söhne Leicht" panose="020B0303030202060203" pitchFamily="34" charset="77"/>
              </a:rPr>
              <a:t>.​</a:t>
            </a:r>
            <a:br>
              <a:rPr lang="en-US" sz="2400" dirty="0">
                <a:latin typeface="Söhne Leicht" panose="020B0303030202060203" pitchFamily="34" charset="77"/>
              </a:rPr>
            </a:br>
            <a:endParaRPr lang="en-US" sz="24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latin typeface="Söhne Leicht" panose="020B0303030202060203" pitchFamily="34" charset="77"/>
              </a:rPr>
              <a:t>dysgu</a:t>
            </a:r>
            <a:r>
              <a:rPr lang="en-US" sz="2400" dirty="0">
                <a:latin typeface="Söhne Leicht" panose="020B0303030202060203" pitchFamily="34" charset="77"/>
              </a:rPr>
              <a:t> am yr </a:t>
            </a:r>
            <a:r>
              <a:rPr lang="en-US" sz="2400" dirty="0" err="1">
                <a:latin typeface="Söhne Leicht" panose="020B0303030202060203" pitchFamily="34" charset="77"/>
              </a:rPr>
              <a:t>ysgyfaint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a’r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hyn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maen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nhw’n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ei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wneud</a:t>
            </a:r>
            <a:r>
              <a:rPr lang="en-US" sz="2400" dirty="0">
                <a:latin typeface="Söhne Leicht" panose="020B0303030202060203" pitchFamily="34" charset="77"/>
              </a:rPr>
              <a:t>.​</a:t>
            </a:r>
            <a:br>
              <a:rPr lang="en-US" sz="2400" dirty="0">
                <a:latin typeface="Söhne Leicht" panose="020B0303030202060203" pitchFamily="34" charset="77"/>
              </a:rPr>
            </a:br>
            <a:endParaRPr lang="en-US" sz="24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latin typeface="Söhne Leicht" panose="020B0303030202060203" pitchFamily="34" charset="77"/>
              </a:rPr>
              <a:t>dysgu</a:t>
            </a:r>
            <a:r>
              <a:rPr lang="en-US" sz="2400" dirty="0">
                <a:latin typeface="Söhne Leicht" panose="020B0303030202060203" pitchFamily="34" charset="77"/>
              </a:rPr>
              <a:t> am </a:t>
            </a:r>
            <a:r>
              <a:rPr lang="en-US" sz="2400" dirty="0" err="1">
                <a:latin typeface="Söhne Leicht" panose="020B0303030202060203" pitchFamily="34" charset="77"/>
              </a:rPr>
              <a:t>ffyrdd</a:t>
            </a:r>
            <a:r>
              <a:rPr lang="en-US" sz="2400" dirty="0">
                <a:latin typeface="Söhne Leicht" panose="020B0303030202060203" pitchFamily="34" charset="77"/>
              </a:rPr>
              <a:t> o </a:t>
            </a:r>
            <a:r>
              <a:rPr lang="en-US" sz="2400" dirty="0" err="1">
                <a:latin typeface="Söhne Leicht" panose="020B0303030202060203" pitchFamily="34" charset="77"/>
              </a:rPr>
              <a:t>ofalu</a:t>
            </a:r>
            <a:r>
              <a:rPr lang="en-US" sz="2400" dirty="0">
                <a:latin typeface="Söhne Leicht" panose="020B0303030202060203" pitchFamily="34" charset="77"/>
              </a:rPr>
              <a:t> am </a:t>
            </a:r>
            <a:r>
              <a:rPr lang="en-US" sz="2400" dirty="0" err="1">
                <a:latin typeface="Söhne Leicht" panose="020B0303030202060203" pitchFamily="34" charset="77"/>
              </a:rPr>
              <a:t>ein</a:t>
            </a:r>
            <a:r>
              <a:rPr lang="en-US" sz="2400" dirty="0">
                <a:latin typeface="Söhne Leicht" panose="020B0303030202060203" pitchFamily="34" charset="77"/>
              </a:rPr>
              <a:t> </a:t>
            </a:r>
            <a:r>
              <a:rPr lang="en-US" sz="2400" dirty="0" err="1">
                <a:latin typeface="Söhne Leicht" panose="020B0303030202060203" pitchFamily="34" charset="77"/>
              </a:rPr>
              <a:t>hysgyfaint</a:t>
            </a:r>
            <a:r>
              <a:rPr lang="en-US" sz="2400" dirty="0">
                <a:latin typeface="Söhne Leicht" panose="020B0303030202060203" pitchFamily="34" charset="77"/>
              </a:rPr>
              <a:t>.​</a:t>
            </a:r>
            <a:br>
              <a:rPr lang="en-US" sz="2400" dirty="0">
                <a:latin typeface="Söhne Leicht" panose="020B0303030202060203" pitchFamily="34" charset="77"/>
              </a:rPr>
            </a:br>
            <a:endParaRPr lang="en-US" sz="2400" dirty="0">
              <a:latin typeface="Söhne Leicht" panose="020B0303030202060203" pitchFamily="34" charset="77"/>
            </a:endParaRPr>
          </a:p>
          <a:p>
            <a:pPr marL="285750" indent="-285750" fontAlgn="base">
              <a:buClr>
                <a:srgbClr val="F63DB5"/>
              </a:buClr>
              <a:buFont typeface="Arial" panose="020B0604020202020204" pitchFamily="34" charset="0"/>
              <a:buChar char="•"/>
            </a:pPr>
            <a:r>
              <a:rPr lang="en-US" sz="2400" dirty="0" err="1">
                <a:latin typeface="Söhne Leicht" panose="020B0303030202060203" pitchFamily="34" charset="77"/>
              </a:rPr>
              <a:t>defnyddio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geirfa</a:t>
            </a:r>
            <a:r>
              <a:rPr lang="en-US" sz="2400" dirty="0">
                <a:latin typeface="Söhne Leicht" panose="020B0303030202060203" pitchFamily="34" charset="77"/>
              </a:rPr>
              <a:t> </a:t>
            </a:r>
            <a:r>
              <a:rPr lang="en-US" sz="2400" dirty="0" err="1">
                <a:latin typeface="Söhne Leicht" panose="020B0303030202060203" pitchFamily="34" charset="77"/>
              </a:rPr>
              <a:t>arbennig</a:t>
            </a:r>
            <a:r>
              <a:rPr lang="en-US" sz="2400" dirty="0">
                <a:latin typeface="Söhne Leicht" panose="020B0303030202060203" pitchFamily="34" charset="77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43973" y="2406789"/>
            <a:ext cx="2784581" cy="407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GB" sz="2500" b="1" dirty="0" err="1">
                <a:latin typeface="Söhne Halbfett" panose="020B0303030202060203" pitchFamily="34" charset="77"/>
              </a:rPr>
              <a:t>Geiriau</a:t>
            </a:r>
            <a:r>
              <a:rPr lang="en-GB" sz="2500" b="1" dirty="0">
                <a:latin typeface="Söhne Halbfett" panose="020B0303030202060203" pitchFamily="34" charset="77"/>
              </a:rPr>
              <a:t> </a:t>
            </a:r>
            <a:r>
              <a:rPr lang="en-GB" sz="2500" b="1" dirty="0" err="1">
                <a:latin typeface="Söhne Halbfett" panose="020B0303030202060203" pitchFamily="34" charset="77"/>
              </a:rPr>
              <a:t>allweddol</a:t>
            </a:r>
            <a:endParaRPr lang="en-US" sz="25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708648" y="3124200"/>
            <a:ext cx="4416552" cy="3231654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pPr fontAlgn="base"/>
            <a:r>
              <a:rPr lang="en-US" sz="2100" b="1" dirty="0">
                <a:latin typeface="Söhne Halbfett" panose="020B0303030202060203" pitchFamily="34" charset="77"/>
              </a:rPr>
              <a:t>y </a:t>
            </a:r>
            <a:r>
              <a:rPr lang="en-US" sz="2100" b="1" dirty="0" err="1">
                <a:latin typeface="Söhne Halbfett" panose="020B0303030202060203" pitchFamily="34" charset="77"/>
              </a:rPr>
              <a:t>galon</a:t>
            </a:r>
            <a:r>
              <a:rPr lang="en-US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GB" sz="2100" b="1" dirty="0" err="1">
                <a:latin typeface="Söhne Halbfett" panose="020B0303030202060203" pitchFamily="34" charset="77"/>
              </a:rPr>
              <a:t>cyhyrau</a:t>
            </a:r>
            <a:r>
              <a:rPr lang="en-GB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GB" sz="2100" b="1" dirty="0" err="1">
                <a:latin typeface="Söhne Halbfett" panose="020B0303030202060203" pitchFamily="34" charset="77"/>
              </a:rPr>
              <a:t>esgyrn</a:t>
            </a:r>
            <a:r>
              <a:rPr lang="en-GB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GB" sz="2100" b="1" dirty="0" err="1">
                <a:latin typeface="Söhne Halbfett" panose="020B0303030202060203" pitchFamily="34" charset="77"/>
              </a:rPr>
              <a:t>gwaed</a:t>
            </a:r>
            <a:r>
              <a:rPr lang="en-GB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US" sz="2100" b="1" dirty="0" err="1">
                <a:latin typeface="Söhne Halbfett" panose="020B0303030202060203" pitchFamily="34" charset="77"/>
              </a:rPr>
              <a:t>ymennydd</a:t>
            </a:r>
            <a:r>
              <a:rPr lang="en-US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GB" sz="2100" b="1" dirty="0" err="1">
                <a:latin typeface="Söhne Halbfett" panose="020B0303030202060203" pitchFamily="34" charset="77"/>
              </a:rPr>
              <a:t>ysgyfaint</a:t>
            </a:r>
            <a:r>
              <a:rPr lang="en-GB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US" sz="2100" b="1" dirty="0" err="1">
                <a:latin typeface="Söhne Halbfett" panose="020B0303030202060203" pitchFamily="34" charset="77"/>
              </a:rPr>
              <a:t>cawell</a:t>
            </a:r>
            <a:r>
              <a:rPr lang="en-US" sz="2100" b="1" dirty="0">
                <a:latin typeface="Söhne Halbfett" panose="020B0303030202060203" pitchFamily="34" charset="77"/>
              </a:rPr>
              <a:t> </a:t>
            </a:r>
            <a:r>
              <a:rPr lang="en-US" sz="2100" b="1" dirty="0" err="1">
                <a:latin typeface="Söhne Halbfett" panose="020B0303030202060203" pitchFamily="34" charset="77"/>
              </a:rPr>
              <a:t>asennau</a:t>
            </a:r>
            <a:r>
              <a:rPr lang="en-US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US" sz="2100" b="1" dirty="0" err="1">
                <a:latin typeface="Söhne Halbfett" panose="020B0303030202060203" pitchFamily="34" charset="77"/>
              </a:rPr>
              <a:t>anadlu</a:t>
            </a:r>
            <a:r>
              <a:rPr lang="en-US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US" sz="2100" b="1" dirty="0" err="1">
                <a:latin typeface="Söhne Halbfett" panose="020B0303030202060203" pitchFamily="34" charset="77"/>
              </a:rPr>
              <a:t>organau</a:t>
            </a:r>
            <a:r>
              <a:rPr lang="en-US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US" sz="2100" b="1" dirty="0" err="1">
                <a:latin typeface="Söhne Halbfett" panose="020B0303030202060203" pitchFamily="34" charset="77"/>
              </a:rPr>
              <a:t>mwcws</a:t>
            </a:r>
            <a:r>
              <a:rPr lang="en-US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US" sz="2100" b="1" dirty="0" err="1">
                <a:latin typeface="Söhne Halbfett" panose="020B0303030202060203" pitchFamily="34" charset="77"/>
              </a:rPr>
              <a:t>allan</a:t>
            </a:r>
            <a:r>
              <a:rPr lang="en-US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US" sz="2100" b="1" dirty="0">
                <a:latin typeface="Söhne Halbfett" panose="020B0303030202060203" pitchFamily="34" charset="77"/>
              </a:rPr>
              <a:t>air​</a:t>
            </a:r>
          </a:p>
          <a:p>
            <a:pPr fontAlgn="base"/>
            <a:r>
              <a:rPr lang="en-US" sz="2100" b="1" dirty="0" err="1">
                <a:latin typeface="Söhne Halbfett" panose="020B0303030202060203" pitchFamily="34" charset="77"/>
              </a:rPr>
              <a:t>anadlu</a:t>
            </a:r>
            <a:r>
              <a:rPr lang="en-US" sz="2100" b="1" dirty="0">
                <a:latin typeface="Söhne Halbfett" panose="020B0303030202060203" pitchFamily="34" charset="77"/>
              </a:rPr>
              <a:t> </a:t>
            </a:r>
            <a:r>
              <a:rPr lang="en-US" sz="2100" b="1" dirty="0" err="1">
                <a:latin typeface="Söhne Halbfett" panose="020B0303030202060203" pitchFamily="34" charset="77"/>
              </a:rPr>
              <a:t>mewn</a:t>
            </a:r>
            <a:r>
              <a:rPr lang="en-US" sz="2100" b="1" dirty="0">
                <a:latin typeface="Söhne Halbfett" panose="020B0303030202060203" pitchFamily="34" charset="77"/>
              </a:rPr>
              <a:t> ac </a:t>
            </a:r>
            <a:r>
              <a:rPr lang="en-US" sz="2100" b="1" dirty="0" err="1">
                <a:latin typeface="Söhne Halbfett" panose="020B0303030202060203" pitchFamily="34" charset="77"/>
              </a:rPr>
              <a:t>anadlu</a:t>
            </a:r>
            <a:r>
              <a:rPr lang="en-US" sz="2100" b="1" dirty="0">
                <a:latin typeface="Söhne Halbfett" panose="020B0303030202060203" pitchFamily="34" charset="77"/>
              </a:rPr>
              <a:t> </a:t>
            </a:r>
            <a:r>
              <a:rPr lang="en-US" sz="2100" b="1" dirty="0" err="1">
                <a:latin typeface="Söhne Halbfett" panose="020B0303030202060203" pitchFamily="34" charset="77"/>
              </a:rPr>
              <a:t>allan</a:t>
            </a:r>
            <a:endParaRPr lang="en-US" sz="2100" b="1" dirty="0">
              <a:latin typeface="Söhne Halbfett" panose="020B0303030202060203" pitchFamily="34" charset="77"/>
            </a:endParaRPr>
          </a:p>
          <a:p>
            <a:pPr fontAlgn="base"/>
            <a:r>
              <a:rPr lang="en-US" sz="2100" b="1" dirty="0" err="1">
                <a:latin typeface="Söhne Halbfett" panose="020B0303030202060203" pitchFamily="34" charset="77"/>
              </a:rPr>
              <a:t>ocsigen</a:t>
            </a:r>
            <a:r>
              <a:rPr lang="en-US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US" sz="2100" b="1" dirty="0">
                <a:latin typeface="Söhne Halbfett" panose="020B0303030202060203" pitchFamily="34" charset="77"/>
              </a:rPr>
              <a:t>carbon </a:t>
            </a:r>
            <a:r>
              <a:rPr lang="en-US" sz="2100" b="1" dirty="0" err="1">
                <a:latin typeface="Söhne Halbfett" panose="020B0303030202060203" pitchFamily="34" charset="77"/>
              </a:rPr>
              <a:t>deuocsid</a:t>
            </a:r>
            <a:r>
              <a:rPr lang="en-US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US" sz="2100" b="1" dirty="0">
                <a:latin typeface="Söhne Halbfett" panose="020B0303030202060203" pitchFamily="34" charset="77"/>
              </a:rPr>
              <a:t>iechyd a </a:t>
            </a:r>
            <a:r>
              <a:rPr lang="en-US" sz="2100" b="1" dirty="0" err="1">
                <a:latin typeface="Söhne Halbfett" panose="020B0303030202060203" pitchFamily="34" charset="77"/>
              </a:rPr>
              <a:t>lles</a:t>
            </a:r>
            <a:r>
              <a:rPr lang="en-US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US" sz="2100" b="1" dirty="0" err="1">
                <a:latin typeface="Söhne Halbfett" panose="020B0303030202060203" pitchFamily="34" charset="77"/>
              </a:rPr>
              <a:t>ymarfer</a:t>
            </a:r>
            <a:r>
              <a:rPr lang="en-US" sz="2100" b="1" dirty="0">
                <a:latin typeface="Söhne Halbfett" panose="020B0303030202060203" pitchFamily="34" charset="77"/>
              </a:rPr>
              <a:t> </a:t>
            </a:r>
            <a:r>
              <a:rPr lang="en-US" sz="2100" b="1" dirty="0" err="1">
                <a:latin typeface="Söhne Halbfett" panose="020B0303030202060203" pitchFamily="34" charset="77"/>
              </a:rPr>
              <a:t>corff</a:t>
            </a:r>
            <a:r>
              <a:rPr lang="en-US" sz="2100" b="1" dirty="0">
                <a:latin typeface="Söhne Halbfett" panose="020B0303030202060203" pitchFamily="34" charset="77"/>
              </a:rPr>
              <a:t>​</a:t>
            </a:r>
          </a:p>
          <a:p>
            <a:pPr fontAlgn="base"/>
            <a:r>
              <a:rPr lang="en-US" sz="2100" b="1" dirty="0" err="1">
                <a:latin typeface="Söhne Halbfett" panose="020B0303030202060203" pitchFamily="34" charset="77"/>
              </a:rPr>
              <a:t>llygredd</a:t>
            </a:r>
            <a:endParaRPr lang="en-US" sz="2100" b="1" dirty="0">
              <a:latin typeface="Söhne Halbfett" panose="020B0303030202060203" pitchFamily="34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74162" y="5618202"/>
            <a:ext cx="795165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-GB" dirty="0">
                <a:solidFill>
                  <a:schemeClr val="bg1"/>
                </a:solidFill>
                <a:latin typeface="Söhne Leicht" panose="020B0303030202060203" pitchFamily="34" charset="77"/>
              </a:rPr>
              <a:t>Anadlu yw anadlu, anadlu allan. </a:t>
            </a:r>
            <a:r>
              <a:rPr lang="cy-GB" dirty="0">
                <a:solidFill>
                  <a:srgbClr val="F63DB5"/>
                </a:solidFill>
                <a:latin typeface="Söhne Leicht" panose="020B0303030202060203" pitchFamily="34" charset="77"/>
              </a:rPr>
              <a:t>Anadlu yw bywyd. </a:t>
            </a:r>
          </a:p>
          <a:p>
            <a:r>
              <a:rPr lang="cy-GB" dirty="0">
                <a:solidFill>
                  <a:schemeClr val="bg1"/>
                </a:solidFill>
                <a:latin typeface="Söhne Leicht" panose="020B0303030202060203" pitchFamily="34" charset="77"/>
              </a:rPr>
              <a:t>Ni yw elusen iechyd yr ysgyfaint yn y DU, yn ymladd dros eich hawl i anadlu</a:t>
            </a:r>
          </a:p>
        </p:txBody>
      </p:sp>
      <p:pic>
        <p:nvPicPr>
          <p:cNvPr id="7" name="Picture 6" descr="A white text with a black background&#10;&#10;AI-generated content may be incorrect.">
            <a:extLst>
              <a:ext uri="{FF2B5EF4-FFF2-40B4-BE49-F238E27FC236}">
                <a16:creationId xmlns:a16="http://schemas.microsoft.com/office/drawing/2014/main" id="{43C09F3D-4A18-3F73-0ABF-043A1B2D6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9"/>
          <a:stretch>
            <a:fillRect/>
          </a:stretch>
        </p:blipFill>
        <p:spPr>
          <a:xfrm>
            <a:off x="8593736" y="3109364"/>
            <a:ext cx="717631" cy="2258735"/>
          </a:xfrm>
          <a:prstGeom prst="rect">
            <a:avLst/>
          </a:prstGeom>
        </p:spPr>
      </p:pic>
      <p:pic>
        <p:nvPicPr>
          <p:cNvPr id="8" name="Picture 7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0E94A2D-E7FD-3FDF-AADF-46AEB6F0D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/>
          <a:stretch>
            <a:fillRect/>
          </a:stretch>
        </p:blipFill>
        <p:spPr>
          <a:xfrm>
            <a:off x="211734" y="2880764"/>
            <a:ext cx="8382000" cy="25294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531876" flipH="1">
            <a:off x="196052" y="385523"/>
            <a:ext cx="5576907" cy="3304317"/>
          </a:xfrm>
          <a:custGeom>
            <a:avLst/>
            <a:gdLst/>
            <a:ahLst/>
            <a:cxnLst/>
            <a:rect l="l" t="t" r="r" b="b"/>
            <a:pathLst>
              <a:path w="5576907" h="3304317">
                <a:moveTo>
                  <a:pt x="5576907" y="0"/>
                </a:moveTo>
                <a:lnTo>
                  <a:pt x="0" y="0"/>
                </a:lnTo>
                <a:lnTo>
                  <a:pt x="0" y="3304318"/>
                </a:lnTo>
                <a:lnTo>
                  <a:pt x="5576907" y="3304318"/>
                </a:lnTo>
                <a:lnTo>
                  <a:pt x="557690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04314" y="3065380"/>
            <a:ext cx="6527639" cy="1811420"/>
          </a:xfrm>
          <a:custGeom>
            <a:avLst/>
            <a:gdLst/>
            <a:ahLst/>
            <a:cxnLst/>
            <a:rect l="l" t="t" r="r" b="b"/>
            <a:pathLst>
              <a:path w="6527639" h="1811420">
                <a:moveTo>
                  <a:pt x="0" y="0"/>
                </a:moveTo>
                <a:lnTo>
                  <a:pt x="6527639" y="0"/>
                </a:lnTo>
                <a:lnTo>
                  <a:pt x="6527639" y="1811420"/>
                </a:lnTo>
                <a:lnTo>
                  <a:pt x="0" y="1811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6934200" y="4312168"/>
            <a:ext cx="5454231" cy="3231632"/>
          </a:xfrm>
          <a:custGeom>
            <a:avLst/>
            <a:gdLst/>
            <a:ahLst/>
            <a:cxnLst/>
            <a:rect l="l" t="t" r="r" b="b"/>
            <a:pathLst>
              <a:path w="5454231" h="3231632">
                <a:moveTo>
                  <a:pt x="5454231" y="0"/>
                </a:moveTo>
                <a:lnTo>
                  <a:pt x="0" y="0"/>
                </a:lnTo>
                <a:lnTo>
                  <a:pt x="0" y="3231631"/>
                </a:lnTo>
                <a:lnTo>
                  <a:pt x="5454231" y="3231631"/>
                </a:lnTo>
                <a:lnTo>
                  <a:pt x="54542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587967" y="398008"/>
            <a:ext cx="5016066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Yn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ffit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ac </a:t>
            </a:r>
            <a:r>
              <a:rPr lang="en-US" sz="4400" b="1" dirty="0" err="1">
                <a:solidFill>
                  <a:srgbClr val="FFFFFF"/>
                </a:solidFill>
                <a:latin typeface="Söhne Halbfett" panose="020B0303030202060203" pitchFamily="34" charset="77"/>
              </a:rPr>
              <a:t>yn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rgbClr val="F63DB5"/>
                </a:solidFill>
                <a:latin typeface="Söhne Halbfett" panose="020B0303030202060203" pitchFamily="34" charset="77"/>
              </a:rPr>
              <a:t>iach</a:t>
            </a:r>
            <a:endParaRPr lang="en-US" sz="4400" b="1" dirty="0">
              <a:solidFill>
                <a:srgbClr val="F6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4283" y="2203886"/>
            <a:ext cx="4277317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700" dirty="0">
                <a:latin typeface="Söhne Leicht" panose="020B0303030202060203" pitchFamily="34" charset="77"/>
              </a:rPr>
              <a:t>Beth </a:t>
            </a:r>
            <a:r>
              <a:rPr lang="en-GB" sz="2700" dirty="0" err="1">
                <a:latin typeface="Söhne Leicht" panose="020B0303030202060203" pitchFamily="34" charset="77"/>
              </a:rPr>
              <a:t>ydych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chi'n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meddwl</a:t>
            </a:r>
            <a:r>
              <a:rPr lang="en-GB" sz="2700" dirty="0">
                <a:latin typeface="Söhne Leicht" panose="020B0303030202060203" pitchFamily="34" charset="77"/>
              </a:rPr>
              <a:t> </a:t>
            </a:r>
            <a:r>
              <a:rPr lang="en-GB" sz="2700" dirty="0" err="1">
                <a:latin typeface="Söhne Leicht" panose="020B0303030202060203" pitchFamily="34" charset="77"/>
              </a:rPr>
              <a:t>mae’n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ei</a:t>
            </a:r>
            <a:r>
              <a:rPr lang="en-GB" sz="2700" dirty="0">
                <a:latin typeface="Söhne Leicht" panose="020B0303030202060203" pitchFamily="34" charset="77"/>
              </a:rPr>
              <a:t> </a:t>
            </a:r>
            <a:r>
              <a:rPr lang="en-GB" sz="2700" dirty="0" err="1">
                <a:latin typeface="Söhne Leicht" panose="020B0303030202060203" pitchFamily="34" charset="77"/>
              </a:rPr>
              <a:t>olygu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i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fod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yn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solidFill>
                  <a:srgbClr val="FF3EB5"/>
                </a:solidFill>
                <a:latin typeface="Söhne Leicht" panose="020B0303030202060203" pitchFamily="34" charset="77"/>
              </a:rPr>
              <a:t>iach</a:t>
            </a:r>
            <a:r>
              <a:rPr lang="en-GB" sz="2700" dirty="0">
                <a:latin typeface="Söhne Leicht" panose="020B0303030202060203" pitchFamily="34" charset="77"/>
              </a:rPr>
              <a:t>?​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29542" y="3523668"/>
            <a:ext cx="5172371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700" dirty="0">
                <a:latin typeface="Söhne Leicht" panose="020B0303030202060203" pitchFamily="34" charset="77"/>
              </a:rPr>
              <a:t>Beth </a:t>
            </a:r>
            <a:r>
              <a:rPr lang="en-GB" sz="2700" dirty="0" err="1">
                <a:latin typeface="Söhne Leicht" panose="020B0303030202060203" pitchFamily="34" charset="77"/>
              </a:rPr>
              <a:t>yw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rhai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pethau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mae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pobl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yn</a:t>
            </a:r>
            <a:r>
              <a:rPr lang="en-GB" sz="2700" dirty="0">
                <a:latin typeface="Söhne Leicht" panose="020B0303030202060203" pitchFamily="34" charset="77"/>
              </a:rPr>
              <a:t> </a:t>
            </a:r>
            <a:r>
              <a:rPr lang="en-GB" sz="2700" dirty="0" err="1">
                <a:latin typeface="Söhne Leicht" panose="020B0303030202060203" pitchFamily="34" charset="77"/>
              </a:rPr>
              <a:t>eu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gwneud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i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latin typeface="Söhne Leicht" panose="020B0303030202060203" pitchFamily="34" charset="77"/>
              </a:rPr>
              <a:t>ofalu</a:t>
            </a:r>
            <a:r>
              <a:rPr lang="en-GB" sz="2700" dirty="0">
                <a:latin typeface="Söhne Leicht" panose="020B0303030202060203" pitchFamily="34" charset="77"/>
              </a:rPr>
              <a:t> am </a:t>
            </a:r>
            <a:r>
              <a:rPr lang="en-GB" sz="2700" dirty="0" err="1">
                <a:latin typeface="Söhne Leicht" panose="020B0303030202060203" pitchFamily="34" charset="77"/>
              </a:rPr>
              <a:t>eu</a:t>
            </a:r>
            <a:r>
              <a:rPr lang="en-GB" sz="2700" dirty="0">
                <a:latin typeface="Söhne Leicht" panose="020B0303030202060203" pitchFamily="34" charset="77"/>
              </a:rPr>
              <a:t> </a:t>
            </a:r>
            <a:r>
              <a:rPr lang="en-GB" sz="2700" dirty="0" err="1">
                <a:solidFill>
                  <a:srgbClr val="F63DB5"/>
                </a:solidFill>
                <a:latin typeface="Söhne Leicht" panose="020B0303030202060203" pitchFamily="34" charset="77"/>
              </a:rPr>
              <a:t>hiechyd</a:t>
            </a:r>
            <a:r>
              <a:rPr lang="en-GB" sz="2700" dirty="0">
                <a:latin typeface="Söhne Leicht" panose="020B0303030202060203" pitchFamily="34" charset="77"/>
              </a:rPr>
              <a:t>?​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27518" y="5025811"/>
            <a:ext cx="453588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700" dirty="0">
                <a:latin typeface="Söhne Leicht" panose="020B0303030202060203" pitchFamily="34" charset="77"/>
              </a:rPr>
              <a:t>Beth ydych chi'n ei wneud i fod yn </a:t>
            </a:r>
            <a:r>
              <a:rPr lang="cy" sz="2700" dirty="0">
                <a:solidFill>
                  <a:srgbClr val="FF3EB5"/>
                </a:solidFill>
                <a:latin typeface="Söhne Leicht" panose="020B0303030202060203" pitchFamily="34" charset="77"/>
              </a:rPr>
              <a:t>iach</a:t>
            </a:r>
            <a:r>
              <a:rPr lang="cy" sz="2700" dirty="0">
                <a:latin typeface="Söhne Leicht" panose="020B0303030202060203" pitchFamily="34" charset="77"/>
              </a:rPr>
              <a:t>?</a:t>
            </a:r>
          </a:p>
        </p:txBody>
      </p:sp>
      <p:pic>
        <p:nvPicPr>
          <p:cNvPr id="13" name="Picture 12" descr="A pink ribbon on a black background&#10;&#10;Description automatically generated">
            <a:extLst>
              <a:ext uri="{FF2B5EF4-FFF2-40B4-BE49-F238E27FC236}">
                <a16:creationId xmlns:a16="http://schemas.microsoft.com/office/drawing/2014/main" id="{B09B46FF-EDAE-D000-2362-AA0E223673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33400"/>
            <a:ext cx="1201880" cy="2545686"/>
          </a:xfrm>
          <a:prstGeom prst="rect">
            <a:avLst/>
          </a:prstGeom>
        </p:spPr>
      </p:pic>
      <p:pic>
        <p:nvPicPr>
          <p:cNvPr id="15" name="Picture 14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AC03E29F-F5FB-A5AA-F9C1-8707DBED03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24" y="3985956"/>
            <a:ext cx="1304326" cy="2514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3487400" cy="7158930"/>
            <a:chOff x="-511763" y="-118886"/>
            <a:chExt cx="5328356" cy="2828219"/>
          </a:xfrm>
        </p:grpSpPr>
        <p:sp>
          <p:nvSpPr>
            <p:cNvPr id="3" name="Freeform 3"/>
            <p:cNvSpPr/>
            <p:nvPr/>
          </p:nvSpPr>
          <p:spPr>
            <a:xfrm>
              <a:off x="-511763" y="-118886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1B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6096000" y="0"/>
                </a:moveTo>
                <a:lnTo>
                  <a:pt x="0" y="0"/>
                </a:lnTo>
                <a:lnTo>
                  <a:pt x="0" y="6858000"/>
                </a:lnTo>
                <a:lnTo>
                  <a:pt x="6096000" y="6858000"/>
                </a:lnTo>
                <a:lnTo>
                  <a:pt x="6096000" y="0"/>
                </a:lnTo>
                <a:close/>
              </a:path>
            </a:pathLst>
          </a:custGeom>
          <a:blipFill>
            <a:blip r:embed="rId2"/>
            <a:stretch>
              <a:fillRect l="-14371" t="-2540" r="-83807" b="-149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5800" y="660254"/>
            <a:ext cx="541020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113" indent="-11113"/>
            <a:r>
              <a:rPr lang="cy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Ymarfer corff </a:t>
            </a:r>
            <a:r>
              <a:rPr lang="cy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rhagorol</a:t>
            </a:r>
            <a:endParaRPr lang="en-US" sz="4400" b="1" dirty="0">
              <a:solidFill>
                <a:srgbClr val="FF3E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4002" y="2300580"/>
            <a:ext cx="4596110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Un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ffordd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bwysig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o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ofalu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am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ein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hiechyd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yw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ymarfer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corff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</a:t>
            </a:r>
          </a:p>
          <a:p>
            <a:endParaRPr lang="en-GB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Gadewch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chwarae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gêm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o charades!</a:t>
            </a:r>
          </a:p>
          <a:p>
            <a:endParaRPr lang="en-GB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Meddyliwch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am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ffordd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ymarfer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corff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neu am gamp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yna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feimio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i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eraill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ddyfalu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 Ni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chaniateir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unrhyw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siarad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na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synau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- dim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ond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Söhne Leicht" panose="020B0303030202060203" pitchFamily="34" charset="77"/>
              </a:rPr>
              <a:t>gweithredoedd</a:t>
            </a:r>
            <a:r>
              <a:rPr lang="en-GB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31505" y="0"/>
            <a:ext cx="5660495" cy="6858000"/>
          </a:xfrm>
          <a:custGeom>
            <a:avLst/>
            <a:gdLst/>
            <a:ahLst/>
            <a:cxnLst/>
            <a:rect l="l" t="t" r="r" b="b"/>
            <a:pathLst>
              <a:path w="5660495" h="6858000">
                <a:moveTo>
                  <a:pt x="0" y="0"/>
                </a:moveTo>
                <a:lnTo>
                  <a:pt x="5660495" y="0"/>
                </a:lnTo>
                <a:lnTo>
                  <a:pt x="56604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371" r="-19659" b="-221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5800" y="838200"/>
            <a:ext cx="4979651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 err="1">
                <a:solidFill>
                  <a:srgbClr val="F63DB5"/>
                </a:solidFill>
                <a:latin typeface="Söhne Halbfett" panose="020B0303030202060203" pitchFamily="34" charset="77"/>
              </a:rPr>
              <a:t>Symud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ein</a:t>
            </a:r>
            <a:r>
              <a:rPr lang="en-US" sz="4400" b="1" dirty="0">
                <a:solidFill>
                  <a:schemeClr val="bg1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öhne Halbfett" panose="020B0303030202060203" pitchFamily="34" charset="77"/>
              </a:rPr>
              <a:t>cyrff</a:t>
            </a:r>
            <a:endParaRPr lang="en-US" sz="4400" b="1" dirty="0">
              <a:solidFill>
                <a:schemeClr val="bg1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8457" y="1981200"/>
            <a:ext cx="4529369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cy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Rydym ni’n gallu symud ein cyrff yn weithgaredd corfforol.</a:t>
            </a:r>
          </a:p>
          <a:p>
            <a:endParaRPr lang="cy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Ydych chi'n gwybod beth sy'n digwydd i'n cyrff pan fyddwn yn gwneud gweithgaredd corfforol?</a:t>
            </a:r>
          </a:p>
          <a:p>
            <a:endParaRPr lang="cy" sz="24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400" dirty="0">
                <a:solidFill>
                  <a:schemeClr val="bg1"/>
                </a:solidFill>
                <a:latin typeface="Söhne Leicht" panose="020B0303030202060203" pitchFamily="34" charset="77"/>
              </a:rPr>
              <a:t>Allwch chi enwi rhai rhannau o'r corff sy'n dod yn gryfach ac yn iachach pan fyddwn yn ymarfer corff?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05286" y="0"/>
            <a:ext cx="5786714" cy="6858000"/>
          </a:xfrm>
          <a:custGeom>
            <a:avLst/>
            <a:gdLst/>
            <a:ahLst/>
            <a:cxnLst/>
            <a:rect l="l" t="t" r="r" b="b"/>
            <a:pathLst>
              <a:path w="5786714" h="6858000">
                <a:moveTo>
                  <a:pt x="0" y="0"/>
                </a:moveTo>
                <a:lnTo>
                  <a:pt x="5786714" y="0"/>
                </a:lnTo>
                <a:lnTo>
                  <a:pt x="578671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476" r="-402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5800" y="465892"/>
            <a:ext cx="57867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4400" b="1" dirty="0">
                <a:latin typeface="Söhne Halbfett" panose="020B0303030202060203" pitchFamily="34" charset="77"/>
              </a:rPr>
              <a:t>Yn iach ar y </a:t>
            </a:r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tu mewn</a:t>
            </a:r>
            <a:endParaRPr lang="en-US" sz="4400" b="1" dirty="0">
              <a:solidFill>
                <a:srgbClr val="F6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5800" y="1513462"/>
            <a:ext cx="5417389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200" dirty="0">
                <a:latin typeface="Söhne Leicht" panose="020B0303030202060203" pitchFamily="34" charset="77"/>
              </a:rPr>
              <a:t>Mae gweithgarwch corfforol yn helpu ein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hesgyrn</a:t>
            </a:r>
            <a:r>
              <a:rPr lang="cy" sz="2200" dirty="0">
                <a:latin typeface="Söhne Leicht" panose="020B0303030202060203" pitchFamily="34" charset="77"/>
              </a:rPr>
              <a:t> a'n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cyhyrau</a:t>
            </a:r>
            <a:r>
              <a:rPr lang="cy" sz="2200" dirty="0">
                <a:latin typeface="Söhne Leicht" panose="020B0303030202060203" pitchFamily="34" charset="77"/>
              </a:rPr>
              <a:t> i gryfhau.</a:t>
            </a:r>
          </a:p>
          <a:p>
            <a:endParaRPr lang="en-US" sz="2200" dirty="0">
              <a:latin typeface="Söhne Leicht" panose="020B0303030202060203" pitchFamily="34" charset="77"/>
            </a:endParaRPr>
          </a:p>
          <a:p>
            <a:r>
              <a:rPr lang="cy" sz="2200" dirty="0">
                <a:latin typeface="Söhne Leicht" panose="020B0303030202060203" pitchFamily="34" charset="77"/>
              </a:rPr>
              <a:t>Pan fyddwn ni'n ymarfer corff, mae ein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calon</a:t>
            </a:r>
            <a:r>
              <a:rPr lang="cy" sz="2200" dirty="0">
                <a:latin typeface="Söhne Leicht" panose="020B0303030202060203" pitchFamily="34" charset="77"/>
              </a:rPr>
              <a:t> yn curo'n gyflymach gan ei bod yn gweithio'n galed i bwmpio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gwaed</a:t>
            </a:r>
            <a:r>
              <a:rPr lang="cy" sz="2200" dirty="0">
                <a:latin typeface="Söhne Leicht" panose="020B0303030202060203" pitchFamily="34" charset="77"/>
              </a:rPr>
              <a:t> o amgylch ein cyrff — i'n cyhyrau a'n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hymennydd</a:t>
            </a:r>
            <a:r>
              <a:rPr lang="cy" sz="2200" dirty="0">
                <a:latin typeface="Söhne Leicht" panose="020B0303030202060203" pitchFamily="34" charset="77"/>
              </a:rPr>
              <a:t>.</a:t>
            </a:r>
          </a:p>
          <a:p>
            <a:endParaRPr lang="cy" sz="2200" dirty="0">
              <a:latin typeface="Söhne Leicht" panose="020B0303030202060203" pitchFamily="34" charset="77"/>
            </a:endParaRPr>
          </a:p>
          <a:p>
            <a:r>
              <a:rPr lang="cy" sz="2200" dirty="0">
                <a:latin typeface="Söhne Leicht" panose="020B0303030202060203" pitchFamily="34" charset="77"/>
              </a:rPr>
              <a:t>Mae ein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hanadlu</a:t>
            </a:r>
            <a:r>
              <a:rPr lang="cy" sz="2200" dirty="0">
                <a:latin typeface="Söhne Leicht" panose="020B0303030202060203" pitchFamily="34" charset="77"/>
              </a:rPr>
              <a:t> hefyd yn mynd yn gyflymach pan fyddwn yn ymarfer corff fel y gallwn gymryd mwy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ocsigen</a:t>
            </a:r>
            <a:r>
              <a:rPr lang="cy" sz="2200" dirty="0">
                <a:latin typeface="Söhne Leicht" panose="020B0303030202060203" pitchFamily="34" charset="77"/>
              </a:rPr>
              <a:t> i mewn. Mae hyn yn golygu bod ein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hysgyfaint</a:t>
            </a:r>
            <a:r>
              <a:rPr lang="cy" sz="2200" dirty="0">
                <a:latin typeface="Söhne Leicht" panose="020B0303030202060203" pitchFamily="34" charset="77"/>
              </a:rPr>
              <a:t> yn gweithio'n galetach, sy'n eu gwneud yn gryfach.</a:t>
            </a:r>
          </a:p>
          <a:p>
            <a:endParaRPr lang="en-GB" sz="2200" dirty="0">
              <a:latin typeface="Söhne Leicht" panose="020B0303030202060203" pitchFamily="34" charset="7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25665" y="0"/>
            <a:ext cx="4966335" cy="6858000"/>
          </a:xfrm>
          <a:custGeom>
            <a:avLst/>
            <a:gdLst/>
            <a:ahLst/>
            <a:cxnLst/>
            <a:rect l="l" t="t" r="r" b="b"/>
            <a:pathLst>
              <a:path w="4966335" h="6858000">
                <a:moveTo>
                  <a:pt x="0" y="0"/>
                </a:moveTo>
                <a:lnTo>
                  <a:pt x="4966335" y="0"/>
                </a:lnTo>
                <a:lnTo>
                  <a:pt x="496633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3" r="-1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803015" y="0"/>
            <a:ext cx="5388985" cy="6858000"/>
          </a:xfrm>
          <a:custGeom>
            <a:avLst/>
            <a:gdLst/>
            <a:ahLst/>
            <a:cxnLst/>
            <a:rect l="l" t="t" r="r" b="b"/>
            <a:pathLst>
              <a:path w="5388985" h="6858000">
                <a:moveTo>
                  <a:pt x="0" y="0"/>
                </a:moveTo>
                <a:lnTo>
                  <a:pt x="5388985" y="0"/>
                </a:lnTo>
                <a:lnTo>
                  <a:pt x="538898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259" t="-7475" r="-48457" b="-71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85800" y="572349"/>
            <a:ext cx="57912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4400" b="1" dirty="0">
                <a:solidFill>
                  <a:schemeClr val="bg1"/>
                </a:solidFill>
                <a:latin typeface="Söhne Halbfett" panose="020B0303030202060203" pitchFamily="34" charset="77"/>
                <a:cs typeface="Calibri Light"/>
              </a:rPr>
              <a:t>Gadewch i ni ddysgu am yr </a:t>
            </a:r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  <a:cs typeface="Calibri Light"/>
              </a:rPr>
              <a:t>ysgyfaint</a:t>
            </a:r>
            <a:endParaRPr lang="en-US" sz="4400" b="1" dirty="0">
              <a:solidFill>
                <a:srgbClr val="F6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5800" y="2226532"/>
            <a:ext cx="5791200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200" dirty="0">
                <a:solidFill>
                  <a:schemeClr val="bg1"/>
                </a:solidFill>
                <a:latin typeface="Söhne Leicht" panose="020B0303030202060203" pitchFamily="34" charset="77"/>
                <a:ea typeface="+mn-lt"/>
                <a:cs typeface="+mn-lt"/>
              </a:rPr>
              <a:t>Cymerwch anadl i mewn nawr, yna anadlwch allan yn araf. Yr enw ar hyn yw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  <a:ea typeface="+mn-lt"/>
                <a:cs typeface="+mn-lt"/>
              </a:rPr>
              <a:t>anadlu mewn</a:t>
            </a:r>
            <a:r>
              <a:rPr lang="cy" sz="2200" dirty="0">
                <a:solidFill>
                  <a:schemeClr val="bg1"/>
                </a:solidFill>
                <a:latin typeface="Söhne Leicht" panose="020B0303030202060203" pitchFamily="34" charset="77"/>
                <a:ea typeface="+mn-lt"/>
                <a:cs typeface="+mn-lt"/>
              </a:rPr>
              <a:t> ac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  <a:ea typeface="+mn-lt"/>
                <a:cs typeface="+mn-lt"/>
              </a:rPr>
              <a:t>anadlu </a:t>
            </a:r>
            <a:r>
              <a:rPr lang="en-gb" sz="2200" b="1" dirty="0" err="1">
                <a:solidFill>
                  <a:srgbClr val="F63DB5"/>
                </a:solidFill>
                <a:latin typeface="Söhne Halbfett" panose="020B0303030202060203" pitchFamily="34" charset="77"/>
                <a:ea typeface="+mn-lt"/>
                <a:cs typeface="+mn-lt"/>
              </a:rPr>
              <a:t>allan</a:t>
            </a:r>
            <a:r>
              <a:rPr lang="en-gb" sz="2200" b="1" dirty="0">
                <a:solidFill>
                  <a:srgbClr val="F63DB5"/>
                </a:solidFill>
                <a:latin typeface="Söhne Halbfett" panose="020B0303030202060203" pitchFamily="34" charset="77"/>
                <a:ea typeface="+mn-lt"/>
                <a:cs typeface="+mn-lt"/>
              </a:rPr>
              <a:t>.</a:t>
            </a:r>
            <a:endParaRPr lang="en-GB" sz="2200" b="1" dirty="0">
              <a:solidFill>
                <a:srgbClr val="F63DB5"/>
              </a:solidFill>
              <a:latin typeface="Söhne Halbfett" panose="020B0303030202060203" pitchFamily="34" charset="77"/>
              <a:ea typeface="+mn-lt"/>
              <a:cs typeface="+mn-lt"/>
            </a:endParaRPr>
          </a:p>
          <a:p>
            <a:endParaRPr lang="en-US" sz="2200" dirty="0">
              <a:solidFill>
                <a:schemeClr val="bg1"/>
              </a:solidFill>
              <a:latin typeface="Söhne Leicht" panose="020B0303030202060203" pitchFamily="34" charset="77"/>
              <a:cs typeface="Calibri" panose="020F0502020204030204"/>
            </a:endParaRPr>
          </a:p>
          <a:p>
            <a:r>
              <a:rPr lang="cy" sz="2200" dirty="0">
                <a:solidFill>
                  <a:schemeClr val="bg1"/>
                </a:solidFill>
                <a:latin typeface="Söhne Leicht" panose="020B0303030202060203" pitchFamily="34" charset="77"/>
                <a:ea typeface="+mn-lt"/>
                <a:cs typeface="+mn-lt"/>
              </a:rPr>
              <a:t>Mae aer yn teithio o'n trwyn a'n ceg trwy diwbiau i'r ysgyfaint. Rydym ni’n anadlu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  <a:ea typeface="+mn-lt"/>
                <a:cs typeface="+mn-lt"/>
              </a:rPr>
              <a:t>ocsigen</a:t>
            </a:r>
            <a:r>
              <a:rPr lang="cy" sz="2200" dirty="0">
                <a:solidFill>
                  <a:schemeClr val="bg1"/>
                </a:solidFill>
                <a:latin typeface="Söhne Leicht" panose="020B0303030202060203" pitchFamily="34" charset="77"/>
                <a:ea typeface="+mn-lt"/>
                <a:cs typeface="+mn-lt"/>
              </a:rPr>
              <a:t> mewn ac anadlu </a:t>
            </a:r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  <a:ea typeface="+mn-lt"/>
                <a:cs typeface="+mn-lt"/>
              </a:rPr>
              <a:t>carbon deuocsid</a:t>
            </a:r>
            <a:r>
              <a:rPr lang="cy" sz="2200" dirty="0">
                <a:solidFill>
                  <a:schemeClr val="bg1"/>
                </a:solidFill>
                <a:latin typeface="Söhne Leicht" panose="020B0303030202060203" pitchFamily="34" charset="77"/>
                <a:ea typeface="+mn-lt"/>
                <a:cs typeface="+mn-lt"/>
              </a:rPr>
              <a:t> allan.</a:t>
            </a:r>
          </a:p>
          <a:p>
            <a:endParaRPr lang="en-GB" sz="2200" dirty="0">
              <a:solidFill>
                <a:schemeClr val="bg1"/>
              </a:solidFill>
              <a:latin typeface="Söhne Leicht" panose="020B0303030202060203" pitchFamily="34" charset="77"/>
            </a:endParaRPr>
          </a:p>
          <a:p>
            <a:r>
              <a:rPr lang="cy" sz="2200" dirty="0">
                <a:solidFill>
                  <a:schemeClr val="bg1"/>
                </a:solidFill>
                <a:latin typeface="Söhne Leicht" panose="020B0303030202060203" pitchFamily="34" charset="77"/>
                <a:cs typeface="Calibri" panose="020F0502020204030204"/>
              </a:rPr>
              <a:t>Mae'r ysgyfaint yn ein brest ac yn cael eu diogelu gan ein cawell asennau. </a:t>
            </a:r>
          </a:p>
          <a:p>
            <a:endParaRPr lang="cy" sz="2200" dirty="0">
              <a:solidFill>
                <a:schemeClr val="bg1"/>
              </a:solidFill>
              <a:latin typeface="Söhne Leicht" panose="020B0303030202060203" pitchFamily="34" charset="77"/>
              <a:cs typeface="Calibri" panose="020F0502020204030204"/>
            </a:endParaRPr>
          </a:p>
          <a:p>
            <a:r>
              <a:rPr lang="cy" sz="2200" b="1" dirty="0">
                <a:solidFill>
                  <a:srgbClr val="F63DB5"/>
                </a:solidFill>
                <a:latin typeface="Söhne Halbfett" panose="020B0303030202060203" pitchFamily="34" charset="77"/>
                <a:cs typeface="Calibri" panose="020F0502020204030204"/>
              </a:rPr>
              <a:t>Allwch chi deimlo'ch cawell asennau?</a:t>
            </a:r>
          </a:p>
          <a:p>
            <a:endParaRPr lang="en-GB" sz="2200" dirty="0">
              <a:solidFill>
                <a:schemeClr val="bg1"/>
              </a:solidFill>
              <a:latin typeface="Söhne Leicht" panose="020B0303030202060203" pitchFamily="34" charset="77"/>
              <a:cs typeface="Calibri" panose="020F0502020204030204"/>
            </a:endParaRPr>
          </a:p>
          <a:p>
            <a:endParaRPr lang="en-GB" sz="2200" dirty="0">
              <a:solidFill>
                <a:schemeClr val="bg1"/>
              </a:solidFill>
              <a:latin typeface="Söhne Leicht" panose="020B0303030202060203" pitchFamily="34" charset="77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234532" y="2644437"/>
            <a:ext cx="2606040" cy="5486400"/>
          </a:xfrm>
          <a:custGeom>
            <a:avLst/>
            <a:gdLst/>
            <a:ahLst/>
            <a:cxnLst/>
            <a:rect l="l" t="t" r="r" b="b"/>
            <a:pathLst>
              <a:path w="2606040" h="5486400">
                <a:moveTo>
                  <a:pt x="0" y="0"/>
                </a:moveTo>
                <a:lnTo>
                  <a:pt x="2606040" y="0"/>
                </a:lnTo>
                <a:lnTo>
                  <a:pt x="260604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835696" y="396193"/>
            <a:ext cx="3701856" cy="8014843"/>
          </a:xfrm>
          <a:custGeom>
            <a:avLst/>
            <a:gdLst/>
            <a:ahLst/>
            <a:cxnLst/>
            <a:rect l="l" t="t" r="r" b="b"/>
            <a:pathLst>
              <a:path w="3701856" h="8014843">
                <a:moveTo>
                  <a:pt x="0" y="0"/>
                </a:moveTo>
                <a:lnTo>
                  <a:pt x="3701856" y="0"/>
                </a:lnTo>
                <a:lnTo>
                  <a:pt x="3701856" y="8014843"/>
                </a:lnTo>
                <a:lnTo>
                  <a:pt x="0" y="8014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334" r="-273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797" y="457200"/>
            <a:ext cx="571500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4400" b="1" dirty="0">
                <a:latin typeface="Söhne Halbfett" panose="020B0303030202060203" pitchFamily="34" charset="77"/>
              </a:rPr>
              <a:t>Ysgyfaint </a:t>
            </a:r>
            <a:r>
              <a:rPr lang="cy" sz="44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defnyddiol</a:t>
            </a:r>
            <a:endParaRPr lang="en-US" sz="4400" b="1" dirty="0">
              <a:solidFill>
                <a:srgbClr val="F63DB5"/>
              </a:solidFill>
              <a:latin typeface="Söhne Halbfett" panose="020B0303030202060203" pitchFamily="34" charset="77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08105" y="1552225"/>
            <a:ext cx="5159295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100" dirty="0">
                <a:latin typeface="Söhne Leicht" panose="020B0303030202060203" pitchFamily="34" charset="77"/>
              </a:rPr>
              <a:t>Mae ein hysgyfaint yn organau pwysig iawn. </a:t>
            </a:r>
          </a:p>
          <a:p>
            <a:endParaRPr lang="en-US" sz="2100" dirty="0">
              <a:latin typeface="Söhne Leicht" panose="020B0303030202060203" pitchFamily="34" charset="77"/>
            </a:endParaRPr>
          </a:p>
          <a:p>
            <a:r>
              <a:rPr lang="cy" sz="2100" dirty="0">
                <a:latin typeface="Söhne Leicht" panose="020B0303030202060203" pitchFamily="34" charset="77"/>
              </a:rPr>
              <a:t>Fel balwnau, maen nhw’n ehangu wrth iddynt lenwi ag aer i dynnu ocsigen i mewn. </a:t>
            </a:r>
          </a:p>
          <a:p>
            <a:endParaRPr lang="cy" sz="2100" dirty="0">
              <a:latin typeface="Söhne Leicht" panose="020B0303030202060203" pitchFamily="34" charset="77"/>
            </a:endParaRPr>
          </a:p>
          <a:p>
            <a:r>
              <a:rPr lang="cy" sz="2100" dirty="0">
                <a:latin typeface="Söhne Leicht" panose="020B0303030202060203" pitchFamily="34" charset="77"/>
              </a:rPr>
              <a:t>Maen nhw hefyd yn dal y pethau o'r awyr nad ydym ni eu heisiau yn ein cyrff. Mae gan bob un ohonom fwcws arbennig, </a:t>
            </a:r>
            <a:r>
              <a:rPr lang="cy" sz="21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gludiog</a:t>
            </a:r>
            <a:r>
              <a:rPr lang="cy" sz="2100" dirty="0">
                <a:latin typeface="Söhne Leicht" panose="020B0303030202060203" pitchFamily="34" charset="77"/>
              </a:rPr>
              <a:t> y tu mewn i'n hysgyfaint i ddal pethau fel </a:t>
            </a:r>
            <a:r>
              <a:rPr lang="cy" sz="21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bacteria</a:t>
            </a:r>
            <a:r>
              <a:rPr lang="cy" sz="2100" dirty="0">
                <a:latin typeface="Söhne Leicht" panose="020B0303030202060203" pitchFamily="34" charset="77"/>
              </a:rPr>
              <a:t> a </a:t>
            </a:r>
            <a:r>
              <a:rPr lang="cy" sz="2100" b="1" dirty="0">
                <a:solidFill>
                  <a:srgbClr val="F63DB5"/>
                </a:solidFill>
                <a:latin typeface="Söhne Halbfett" panose="020B0303030202060203" pitchFamily="34" charset="77"/>
              </a:rPr>
              <a:t>llygredd</a:t>
            </a:r>
            <a:r>
              <a:rPr lang="cy" sz="2100" dirty="0">
                <a:latin typeface="Söhne Leicht" panose="020B0303030202060203" pitchFamily="34" charset="77"/>
              </a:rPr>
              <a:t>.</a:t>
            </a:r>
          </a:p>
          <a:p>
            <a:endParaRPr lang="cy" sz="2100" dirty="0">
              <a:latin typeface="Söhne Leicht" panose="020B0303030202060203" pitchFamily="34" charset="77"/>
            </a:endParaRPr>
          </a:p>
          <a:p>
            <a:r>
              <a:rPr lang="cy" sz="2100" dirty="0">
                <a:latin typeface="Söhne Leicht" panose="020B0303030202060203" pitchFamily="34" charset="77"/>
              </a:rPr>
              <a:t>Mae'r mwcws, ynghyd â'r bacteria a'r llygredd, yn gadael ein cyrff pan fyddwn ni’n pesychu.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557" y="3226587"/>
            <a:ext cx="2869413" cy="286941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2"/>
              <a:stretch>
                <a:fillRect l="-25471" r="-254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149747" y="3226587"/>
            <a:ext cx="2869413" cy="286941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3"/>
              <a:stretch>
                <a:fillRect l="-15652" t="-73507" r="-12296" b="-183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75388" y="3226587"/>
            <a:ext cx="2869413" cy="286941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4"/>
              <a:stretch>
                <a:fillRect l="-5202" t="-2364" r="-93385" b="-804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01029" y="3226587"/>
            <a:ext cx="2869413" cy="286941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471" y="0"/>
                  </a:moveTo>
                  <a:lnTo>
                    <a:pt x="772329" y="0"/>
                  </a:lnTo>
                  <a:cubicBezTo>
                    <a:pt x="794680" y="0"/>
                    <a:pt x="812800" y="18120"/>
                    <a:pt x="812800" y="40471"/>
                  </a:cubicBezTo>
                  <a:lnTo>
                    <a:pt x="812800" y="772329"/>
                  </a:lnTo>
                  <a:cubicBezTo>
                    <a:pt x="812800" y="794680"/>
                    <a:pt x="794680" y="812800"/>
                    <a:pt x="772329" y="812800"/>
                  </a:cubicBezTo>
                  <a:lnTo>
                    <a:pt x="40471" y="812800"/>
                  </a:lnTo>
                  <a:cubicBezTo>
                    <a:pt x="18120" y="812800"/>
                    <a:pt x="0" y="794680"/>
                    <a:pt x="0" y="772329"/>
                  </a:cubicBezTo>
                  <a:lnTo>
                    <a:pt x="0" y="40471"/>
                  </a:lnTo>
                  <a:cubicBezTo>
                    <a:pt x="0" y="18120"/>
                    <a:pt x="18120" y="0"/>
                    <a:pt x="40471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6646" y="760706"/>
            <a:ext cx="7307881" cy="761843"/>
            <a:chOff x="0" y="0"/>
            <a:chExt cx="6641472" cy="1015791"/>
          </a:xfrm>
        </p:grpSpPr>
        <p:sp>
          <p:nvSpPr>
            <p:cNvPr id="14" name="Freeform 14"/>
            <p:cNvSpPr/>
            <p:nvPr/>
          </p:nvSpPr>
          <p:spPr>
            <a:xfrm>
              <a:off x="0" y="10759"/>
              <a:ext cx="4383126" cy="1005033"/>
            </a:xfrm>
            <a:custGeom>
              <a:avLst/>
              <a:gdLst/>
              <a:ahLst/>
              <a:cxnLst/>
              <a:rect l="l" t="t" r="r" b="b"/>
              <a:pathLst>
                <a:path w="4383126" h="1005033">
                  <a:moveTo>
                    <a:pt x="0" y="0"/>
                  </a:moveTo>
                  <a:lnTo>
                    <a:pt x="4383126" y="0"/>
                  </a:lnTo>
                  <a:lnTo>
                    <a:pt x="4383126" y="1005032"/>
                  </a:lnTo>
                  <a:lnTo>
                    <a:pt x="0" y="1005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372368" y="0"/>
              <a:ext cx="2269104" cy="1005033"/>
            </a:xfrm>
            <a:custGeom>
              <a:avLst/>
              <a:gdLst/>
              <a:ahLst/>
              <a:cxnLst/>
              <a:rect l="l" t="t" r="r" b="b"/>
              <a:pathLst>
                <a:path w="2269104" h="1005033">
                  <a:moveTo>
                    <a:pt x="0" y="0"/>
                  </a:moveTo>
                  <a:lnTo>
                    <a:pt x="2269104" y="0"/>
                  </a:lnTo>
                  <a:lnTo>
                    <a:pt x="2269104" y="1005033"/>
                  </a:lnTo>
                  <a:lnTo>
                    <a:pt x="0" y="1005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93118" y="808557"/>
            <a:ext cx="7307882" cy="653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6"/>
              </a:lnSpc>
            </a:pPr>
            <a:r>
              <a:rPr lang="cy" sz="4400" b="1" dirty="0">
                <a:latin typeface="Söhne Halbfett" panose="020B0303030202060203" pitchFamily="34" charset="77"/>
              </a:rPr>
              <a:t>Yr aer rydyn ni'n ei anadlu</a:t>
            </a:r>
            <a:endParaRPr lang="en-US" sz="4400" b="1" dirty="0">
              <a:solidFill>
                <a:srgbClr val="000000"/>
              </a:solidFill>
              <a:latin typeface="Söhne Halbfett" panose="020B0303030202060203" pitchFamily="34" charset="77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05984" y="1784040"/>
            <a:ext cx="107240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cy" sz="2400" dirty="0">
                <a:latin typeface="Söhne Leicht" panose="020B0303030202060203" pitchFamily="34" charset="77"/>
              </a:rPr>
              <a:t>Nid yw'r aer rydyn ni’n ei anadlu bob amser yn aer glân.  </a:t>
            </a:r>
          </a:p>
          <a:p>
            <a:endParaRPr lang="cy" sz="2400" dirty="0">
              <a:latin typeface="Söhne Leicht" panose="020B0303030202060203" pitchFamily="34" charset="77"/>
            </a:endParaRPr>
          </a:p>
          <a:p>
            <a:r>
              <a:rPr lang="cy" sz="2400" b="1" dirty="0">
                <a:latin typeface="Söhne Halbfett" panose="020B0303030202060203" pitchFamily="34" charset="77"/>
              </a:rPr>
              <a:t>Allwch chi feddwl am unrhyw beth a allai fod yn yr aer rydyn ni'n ei anadlu?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a0601e-ea40-49e7-9b69-b9cb6c325029">
      <Terms xmlns="http://schemas.microsoft.com/office/infopath/2007/PartnerControls"/>
    </lcf76f155ced4ddcb4097134ff3c332f>
    <TaxCatchAll xmlns="b6e71caf-0914-4e3d-bc49-5b23dba73ef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E5434FE24A9E499F8AE5E79820E15E" ma:contentTypeVersion="11" ma:contentTypeDescription="Create a new document." ma:contentTypeScope="" ma:versionID="40e0e6fee8f2c8a6d935b681b60225f0">
  <xsd:schema xmlns:xsd="http://www.w3.org/2001/XMLSchema" xmlns:xs="http://www.w3.org/2001/XMLSchema" xmlns:p="http://schemas.microsoft.com/office/2006/metadata/properties" xmlns:ns2="46a0601e-ea40-49e7-9b69-b9cb6c325029" xmlns:ns3="b6e71caf-0914-4e3d-bc49-5b23dba73efe" targetNamespace="http://schemas.microsoft.com/office/2006/metadata/properties" ma:root="true" ma:fieldsID="4e1a4f50ef76c01225c12f4b2791d07a" ns2:_="" ns3:_="">
    <xsd:import namespace="46a0601e-ea40-49e7-9b69-b9cb6c325029"/>
    <xsd:import namespace="b6e71caf-0914-4e3d-bc49-5b23dba73e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0601e-ea40-49e7-9b69-b9cb6c325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f085fcf-3737-4e34-9483-f90fca443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71caf-0914-4e3d-bc49-5b23dba73ef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588f453-3778-4a4c-87ba-2575e70ae265}" ma:internalName="TaxCatchAll" ma:showField="CatchAllData" ma:web="b6e71caf-0914-4e3d-bc49-5b23dba73e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BDAD96-B951-4312-93A5-FF6BD5A485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5E9CFD-808E-476C-90C3-5870773EF094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3.xml><?xml version="1.0" encoding="utf-8"?>
<ds:datastoreItem xmlns:ds="http://schemas.openxmlformats.org/officeDocument/2006/customXml" ds:itemID="{2F382A62-AE64-418F-8C42-CBEB5E527EE0}"/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1248</Words>
  <Application>Microsoft Macintosh PowerPoint</Application>
  <PresentationFormat>Widescreen</PresentationFormat>
  <Paragraphs>138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Söhne Halbfett</vt:lpstr>
      <vt:lpstr>Söhne Leicht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ALUK KS1 Healthy Me! Lesson Presentation</dc:title>
  <dc:creator>Faye Booth</dc:creator>
  <cp:lastModifiedBy>Lauren Cribben</cp:lastModifiedBy>
  <cp:revision>25</cp:revision>
  <dcterms:created xsi:type="dcterms:W3CDTF">2006-08-16T00:00:00Z</dcterms:created>
  <dcterms:modified xsi:type="dcterms:W3CDTF">2025-09-11T14:35:30Z</dcterms:modified>
  <dc:identifier>DAGE1v_YiVk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0x01010046E5434FE24A9E499F8AE5E79820E15E</vt:lpwstr>
  </property>
  <property fmtid="{D5CDD505-2E9C-101B-9397-08002B2CF9AE}" pid="3" name="MediaServiceImageTags">
    <vt:lpwstr/>
  </property>
</Properties>
</file>