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embeddedFontLst>
    <p:embeddedFont>
      <p:font typeface="Söhne 2" panose="020B0303030202060203" pitchFamily="34" charset="77"/>
      <p:regular r:id="rId21"/>
      <p:bold r:id="rId22"/>
    </p:embeddedFont>
    <p:embeddedFont>
      <p:font typeface="Söhne Halbfett" panose="020B0303030202060203" pitchFamily="34" charset="77"/>
      <p:regular r:id="rId23"/>
      <p:bold r:id="rId24"/>
    </p:embeddedFont>
    <p:embeddedFont>
      <p:font typeface="Söhne Leicht" panose="020B0303030202060203" pitchFamily="34" charset="77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607" autoAdjust="0"/>
  </p:normalViewPr>
  <p:slideViewPr>
    <p:cSldViewPr>
      <p:cViewPr>
        <p:scale>
          <a:sx n="78" d="100"/>
          <a:sy n="78" d="100"/>
        </p:scale>
        <p:origin x="456" y="680"/>
      </p:cViewPr>
      <p:guideLst>
        <p:guide orient="horz" pos="216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hmaandlung.org.uk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82636" y="362190"/>
            <a:ext cx="2681454" cy="2422242"/>
          </a:xfrm>
          <a:custGeom>
            <a:avLst/>
            <a:gdLst/>
            <a:ahLst/>
            <a:cxnLst/>
            <a:rect l="l" t="t" r="r" b="b"/>
            <a:pathLst>
              <a:path w="2681454" h="2422242">
                <a:moveTo>
                  <a:pt x="0" y="0"/>
                </a:moveTo>
                <a:lnTo>
                  <a:pt x="2681454" y="0"/>
                </a:lnTo>
                <a:lnTo>
                  <a:pt x="2681454" y="2422243"/>
                </a:lnTo>
                <a:lnTo>
                  <a:pt x="0" y="2422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61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135968-67C1-92AA-BEE0-68C30F248AB0}"/>
              </a:ext>
            </a:extLst>
          </p:cNvPr>
          <p:cNvGrpSpPr/>
          <p:nvPr/>
        </p:nvGrpSpPr>
        <p:grpSpPr>
          <a:xfrm>
            <a:off x="180840" y="1735062"/>
            <a:ext cx="10806970" cy="4589538"/>
            <a:chOff x="180840" y="1524000"/>
            <a:chExt cx="10806970" cy="4589538"/>
          </a:xfrm>
        </p:grpSpPr>
        <p:pic>
          <p:nvPicPr>
            <p:cNvPr id="8" name="Picture 7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80F7D6D7-AF6E-B3E0-7761-92C9C30D1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4" b="73295"/>
            <a:stretch>
              <a:fillRect/>
            </a:stretch>
          </p:blipFill>
          <p:spPr>
            <a:xfrm>
              <a:off x="180840" y="1524000"/>
              <a:ext cx="8272528" cy="1591733"/>
            </a:xfrm>
            <a:prstGeom prst="rect">
              <a:avLst/>
            </a:prstGeom>
          </p:spPr>
        </p:pic>
        <p:pic>
          <p:nvPicPr>
            <p:cNvPr id="9" name="Picture 8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1525A4C4-3DE1-9A1D-0E71-64EF7E8D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7" t="8203" r="14420" b="73295"/>
            <a:stretch>
              <a:fillRect/>
            </a:stretch>
          </p:blipFill>
          <p:spPr>
            <a:xfrm>
              <a:off x="338889" y="3115733"/>
              <a:ext cx="2132008" cy="935491"/>
            </a:xfrm>
            <a:prstGeom prst="rect">
              <a:avLst/>
            </a:prstGeom>
          </p:spPr>
        </p:pic>
        <p:pic>
          <p:nvPicPr>
            <p:cNvPr id="10" name="Picture 9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318CB40F-4C67-150A-CD2A-FBAA0C200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" t="24837" r="41221" b="48458"/>
            <a:stretch>
              <a:fillRect/>
            </a:stretch>
          </p:blipFill>
          <p:spPr>
            <a:xfrm>
              <a:off x="2628946" y="2946401"/>
              <a:ext cx="7382267" cy="1591733"/>
            </a:xfrm>
            <a:prstGeom prst="rect">
              <a:avLst/>
            </a:prstGeom>
          </p:spPr>
        </p:pic>
        <p:pic>
          <p:nvPicPr>
            <p:cNvPr id="11" name="Picture 10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E4CCCFDE-BDD1-0A16-9BAF-61FAE01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94" t="26210" r="5572" b="47085"/>
            <a:stretch>
              <a:fillRect/>
            </a:stretch>
          </p:blipFill>
          <p:spPr>
            <a:xfrm>
              <a:off x="235353" y="4521805"/>
              <a:ext cx="4563824" cy="15917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000"/>
                </a:prstClr>
              </a:outerShdw>
            </a:effectLst>
          </p:spPr>
        </p:pic>
        <p:pic>
          <p:nvPicPr>
            <p:cNvPr id="12" name="Picture 11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9B0E291C-3BD1-73ED-30F2-CAF72202D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" t="52695" r="53259" b="23296"/>
            <a:stretch>
              <a:fillRect/>
            </a:stretch>
          </p:blipFill>
          <p:spPr>
            <a:xfrm>
              <a:off x="5034530" y="4677045"/>
              <a:ext cx="5953280" cy="143105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000"/>
                </a:prst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8348" y="442041"/>
            <a:ext cx="10927866" cy="1390019"/>
          </a:xfrm>
          <a:custGeom>
            <a:avLst/>
            <a:gdLst/>
            <a:ahLst/>
            <a:cxnLst/>
            <a:rect l="l" t="t" r="r" b="b"/>
            <a:pathLst>
              <a:path w="7439556" h="1691820">
                <a:moveTo>
                  <a:pt x="0" y="0"/>
                </a:moveTo>
                <a:lnTo>
                  <a:pt x="7439556" y="0"/>
                </a:lnTo>
                <a:lnTo>
                  <a:pt x="7439556" y="1691820"/>
                </a:lnTo>
                <a:lnTo>
                  <a:pt x="0" y="1691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681" b="-212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569294" y="2082683"/>
            <a:ext cx="1936906" cy="3734144"/>
          </a:xfrm>
          <a:custGeom>
            <a:avLst/>
            <a:gdLst/>
            <a:ahLst/>
            <a:cxnLst/>
            <a:rect l="l" t="t" r="r" b="b"/>
            <a:pathLst>
              <a:path w="1936906" h="3734144">
                <a:moveTo>
                  <a:pt x="0" y="0"/>
                </a:moveTo>
                <a:lnTo>
                  <a:pt x="1936906" y="0"/>
                </a:lnTo>
                <a:lnTo>
                  <a:pt x="1936906" y="3734144"/>
                </a:lnTo>
                <a:lnTo>
                  <a:pt x="0" y="373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62000" y="775059"/>
            <a:ext cx="10927866" cy="72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Felly </a:t>
            </a:r>
            <a:r>
              <a:rPr lang="en-US" sz="4400" b="1" dirty="0" err="1">
                <a:latin typeface="Söhne Halbfett" panose="020B0303030202060203" pitchFamily="34" charset="77"/>
              </a:rPr>
              <a:t>beth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allwn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ni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ei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wneud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ei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gylch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2940546"/>
            <a:ext cx="883522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2100" dirty="0">
                <a:latin typeface="Söhne Leicht" panose="020B0303030202060203" pitchFamily="34" charset="77"/>
              </a:rPr>
              <a:t>Pe </a:t>
            </a:r>
            <a:r>
              <a:rPr lang="en-US" sz="2100" dirty="0" err="1">
                <a:latin typeface="Söhne Leicht" panose="020B0303030202060203" pitchFamily="34" charset="77"/>
              </a:rPr>
              <a:t>baech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chi’n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cyrraedd</a:t>
            </a:r>
            <a:r>
              <a:rPr lang="en-US" sz="2100" dirty="0">
                <a:latin typeface="Söhne Leicht" panose="020B0303030202060203" pitchFamily="34" charset="77"/>
              </a:rPr>
              <a:t> yr </a:t>
            </a:r>
            <a:r>
              <a:rPr lang="en-US" sz="2100" dirty="0" err="1">
                <a:latin typeface="Söhne Leicht" panose="020B0303030202060203" pitchFamily="34" charset="77"/>
              </a:rPr>
              <a:t>ysgol</a:t>
            </a:r>
            <a:r>
              <a:rPr lang="en-US" sz="2100" dirty="0">
                <a:latin typeface="Söhne Leicht" panose="020B0303030202060203" pitchFamily="34" charset="77"/>
              </a:rPr>
              <a:t> am 8:30am ac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gadael</a:t>
            </a:r>
            <a:r>
              <a:rPr lang="en-US" sz="2100" dirty="0">
                <a:latin typeface="Söhne Leicht" panose="020B0303030202060203" pitchFamily="34" charset="77"/>
              </a:rPr>
              <a:t> am </a:t>
            </a:r>
            <a:r>
              <a:rPr lang="en-US" sz="2100" dirty="0" err="1">
                <a:latin typeface="Söhne Leicht" panose="020B0303030202060203" pitchFamily="34" charset="77"/>
              </a:rPr>
              <a:t>adref</a:t>
            </a:r>
            <a:r>
              <a:rPr lang="en-US" sz="2100" dirty="0">
                <a:latin typeface="Söhne Leicht" panose="020B0303030202060203" pitchFamily="34" charset="77"/>
              </a:rPr>
              <a:t> am 3:30pm, faint o </a:t>
            </a:r>
            <a:r>
              <a:rPr lang="en-US" sz="2100" dirty="0" err="1">
                <a:latin typeface="Söhne Leicht" panose="020B0303030202060203" pitchFamily="34" charset="77"/>
              </a:rPr>
              <a:t>anadliadau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ydych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meddwl</a:t>
            </a:r>
            <a:r>
              <a:rPr lang="en-US" sz="2100" dirty="0">
                <a:latin typeface="Söhne Leicht" panose="020B0303030202060203" pitchFamily="34" charset="77"/>
              </a:rPr>
              <a:t> y </a:t>
            </a:r>
            <a:r>
              <a:rPr lang="en-US" sz="2100" dirty="0" err="1">
                <a:latin typeface="Söhne Leicht" panose="020B0303030202060203" pitchFamily="34" charset="77"/>
              </a:rPr>
              <a:t>byddech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eu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cymryd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ystod</a:t>
            </a:r>
            <a:r>
              <a:rPr lang="en-US" sz="2100" dirty="0">
                <a:latin typeface="Söhne Leicht" panose="020B0303030202060203" pitchFamily="34" charset="77"/>
              </a:rPr>
              <a:t> yr </a:t>
            </a:r>
            <a:r>
              <a:rPr lang="en-US" sz="2100" dirty="0" err="1">
                <a:latin typeface="Söhne Leicht" panose="020B0303030202060203" pitchFamily="34" charset="77"/>
              </a:rPr>
              <a:t>amser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hwnnw</a:t>
            </a:r>
            <a:r>
              <a:rPr lang="en-US" sz="2100" dirty="0">
                <a:latin typeface="Söhne Leicht" panose="020B0303030202060203" pitchFamily="34" charset="77"/>
              </a:rPr>
              <a:t>?​</a:t>
            </a:r>
          </a:p>
          <a:p>
            <a:pPr fontAlgn="base"/>
            <a:endParaRPr lang="en-US" sz="21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latin typeface="Söhne Leicht" panose="020B0303030202060203" pitchFamily="34" charset="77"/>
              </a:rPr>
              <a:t>Codwch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eich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llaw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os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ydych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meddwl</a:t>
            </a:r>
            <a:r>
              <a:rPr lang="en-US" sz="2100" dirty="0">
                <a:latin typeface="Söhne Leicht" panose="020B0303030202060203" pitchFamily="34" charset="77"/>
              </a:rPr>
              <a:t> y </a:t>
            </a:r>
            <a:r>
              <a:rPr lang="en-US" sz="2100" dirty="0" err="1">
                <a:latin typeface="Söhne Leicht" panose="020B0303030202060203" pitchFamily="34" charset="77"/>
              </a:rPr>
              <a:t>byddai'n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tua</a:t>
            </a:r>
            <a:r>
              <a:rPr lang="en-US" sz="2100" dirty="0">
                <a:latin typeface="Söhne Leicht" panose="020B0303030202060203" pitchFamily="34" charset="77"/>
              </a:rPr>
              <a:t> 3,000.​</a:t>
            </a: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latin typeface="Söhne Leicht" panose="020B0303030202060203" pitchFamily="34" charset="77"/>
              </a:rPr>
              <a:t>Codwch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eich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llaw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os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ydych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meddwl</a:t>
            </a:r>
            <a:r>
              <a:rPr lang="en-US" sz="2100" dirty="0">
                <a:latin typeface="Söhne Leicht" panose="020B0303030202060203" pitchFamily="34" charset="77"/>
              </a:rPr>
              <a:t> y </a:t>
            </a:r>
            <a:r>
              <a:rPr lang="en-US" sz="2100" dirty="0" err="1">
                <a:latin typeface="Söhne Leicht" panose="020B0303030202060203" pitchFamily="34" charset="77"/>
              </a:rPr>
              <a:t>byddai'n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tua</a:t>
            </a:r>
            <a:r>
              <a:rPr lang="en-US" sz="2100" dirty="0">
                <a:latin typeface="Söhne Leicht" panose="020B0303030202060203" pitchFamily="34" charset="77"/>
              </a:rPr>
              <a:t> 20,000.​</a:t>
            </a: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latin typeface="Söhne Leicht" panose="020B0303030202060203" pitchFamily="34" charset="77"/>
              </a:rPr>
              <a:t>Codwch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eich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llaw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os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ydych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meddwl</a:t>
            </a:r>
            <a:r>
              <a:rPr lang="en-US" sz="2100" dirty="0">
                <a:latin typeface="Söhne Leicht" panose="020B0303030202060203" pitchFamily="34" charset="77"/>
              </a:rPr>
              <a:t> y </a:t>
            </a:r>
            <a:r>
              <a:rPr lang="en-US" sz="2100" dirty="0" err="1">
                <a:latin typeface="Söhne Leicht" panose="020B0303030202060203" pitchFamily="34" charset="77"/>
              </a:rPr>
              <a:t>byddai'n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tua</a:t>
            </a:r>
            <a:r>
              <a:rPr lang="en-US" sz="2100" dirty="0">
                <a:latin typeface="Söhne Leicht" panose="020B0303030202060203" pitchFamily="34" charset="77"/>
              </a:rPr>
              <a:t> 6,000.​</a:t>
            </a:r>
          </a:p>
          <a:p>
            <a:pPr fontAlgn="base"/>
            <a:r>
              <a:rPr lang="en-US" sz="2100" dirty="0">
                <a:latin typeface="Söhne Leicht" panose="020B0303030202060203" pitchFamily="34" charset="77"/>
              </a:rPr>
              <a:t>​</a:t>
            </a:r>
          </a:p>
          <a:p>
            <a:pPr fontAlgn="base"/>
            <a:r>
              <a:rPr lang="en-US" sz="2100" dirty="0" err="1">
                <a:latin typeface="Söhne Leicht" panose="020B0303030202060203" pitchFamily="34" charset="77"/>
              </a:rPr>
              <a:t>Mae'r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rhai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ohonoch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sydd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â'ch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dwylo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dal </a:t>
            </a:r>
            <a:r>
              <a:rPr lang="en-US" sz="2100" dirty="0" err="1">
                <a:latin typeface="Söhne Leicht" panose="020B0303030202060203" pitchFamily="34" charset="77"/>
              </a:rPr>
              <a:t>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fyny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gywir</a:t>
            </a:r>
            <a:r>
              <a:rPr lang="en-US" sz="2100" dirty="0">
                <a:latin typeface="Söhne Leicht" panose="020B0303030202060203" pitchFamily="34" charset="77"/>
              </a:rPr>
              <a:t>, </a:t>
            </a:r>
            <a:r>
              <a:rPr lang="en-US" sz="2100" dirty="0" err="1">
                <a:latin typeface="Söhne Leicht" panose="020B0303030202060203" pitchFamily="34" charset="77"/>
              </a:rPr>
              <a:t>rydyn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ni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gyd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cymryd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tua</a:t>
            </a:r>
            <a:r>
              <a:rPr lang="en-US" sz="2100" dirty="0">
                <a:latin typeface="Söhne Leicht" panose="020B0303030202060203" pitchFamily="34" charset="77"/>
              </a:rPr>
              <a:t> 6,000 o </a:t>
            </a:r>
            <a:r>
              <a:rPr lang="en-US" sz="2100" dirty="0" err="1">
                <a:latin typeface="Söhne Leicht" panose="020B0303030202060203" pitchFamily="34" charset="77"/>
              </a:rPr>
              <a:t>anadliadau</a:t>
            </a:r>
            <a:r>
              <a:rPr lang="en-US" sz="2100" dirty="0">
                <a:latin typeface="Söhne Leicht" panose="020B0303030202060203" pitchFamily="34" charset="77"/>
              </a:rPr>
              <a:t> bob </a:t>
            </a:r>
            <a:r>
              <a:rPr lang="en-US" sz="2100" dirty="0" err="1">
                <a:latin typeface="Söhne Leicht" panose="020B0303030202060203" pitchFamily="34" charset="77"/>
              </a:rPr>
              <a:t>dydd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rydyn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ni'n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ei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dreulio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yr </a:t>
            </a:r>
            <a:r>
              <a:rPr lang="en-US" sz="2100" dirty="0" err="1">
                <a:latin typeface="Söhne Leicht" panose="020B0303030202060203" pitchFamily="34" charset="77"/>
              </a:rPr>
              <a:t>ysgol</a:t>
            </a:r>
            <a:r>
              <a:rPr lang="en-US" sz="2100" dirty="0">
                <a:latin typeface="Söhne Leicht" panose="020B0303030202060203" pitchFamily="34" charset="77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000" y="2290851"/>
            <a:ext cx="5504659" cy="356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4"/>
              </a:lnSpc>
              <a:spcBef>
                <a:spcPct val="0"/>
              </a:spcBef>
            </a:pPr>
            <a:r>
              <a:rPr lang="en-US" sz="2100" b="1" dirty="0" err="1">
                <a:latin typeface="Söhne Halbfett" panose="020B0303030202060203" pitchFamily="34" charset="77"/>
              </a:rPr>
              <a:t>Allwn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ni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ddim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roi'r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gorau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i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anadlu</a:t>
            </a:r>
            <a:r>
              <a:rPr lang="en-US" sz="2100" b="1" dirty="0">
                <a:latin typeface="Söhne Halbfett" panose="020B0303030202060203" pitchFamily="34" charset="77"/>
              </a:rPr>
              <a:t>, </a:t>
            </a:r>
            <a:r>
              <a:rPr lang="en-US" sz="2100" b="1" dirty="0" err="1">
                <a:latin typeface="Söhne Halbfett" panose="020B0303030202060203" pitchFamily="34" charset="77"/>
              </a:rPr>
              <a:t>allwn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ni</a:t>
            </a:r>
            <a:r>
              <a:rPr lang="en-US" sz="2100" b="1" dirty="0">
                <a:latin typeface="Söhne Halbfett" panose="020B0303030202060203" pitchFamily="34" charset="77"/>
              </a:rPr>
              <a:t>?​</a:t>
            </a:r>
            <a:endParaRPr lang="en-US" sz="21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816" y="318547"/>
            <a:ext cx="5815723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Pam y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gallai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ansawdd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yr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aer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yr </a:t>
            </a:r>
            <a:r>
              <a:rPr lang="en-US" sz="39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ysgolion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a'r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cyffiniau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fod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arbennig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o </a:t>
            </a:r>
            <a:r>
              <a:rPr lang="en-US" sz="39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bwysig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2980015"/>
            <a:ext cx="6401615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Mae </a:t>
            </a:r>
            <a:r>
              <a:rPr lang="en-US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gan</a:t>
            </a:r>
            <a:r>
              <a:rPr lang="en-US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1.1 </a:t>
            </a:r>
            <a:r>
              <a:rPr lang="en-US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miliwn</a:t>
            </a:r>
            <a:r>
              <a:rPr lang="en-US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dirty="0">
                <a:latin typeface="Söhne Leicht" panose="020B0303030202060203" pitchFamily="34" charset="77"/>
              </a:rPr>
              <a:t>o </a:t>
            </a:r>
            <a:r>
              <a:rPr lang="en-US" dirty="0" err="1">
                <a:latin typeface="Söhne Leicht" panose="020B0303030202060203" pitchFamily="34" charset="77"/>
              </a:rPr>
              <a:t>blant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y DU asthma; </a:t>
            </a:r>
            <a:r>
              <a:rPr lang="en-US" dirty="0" err="1">
                <a:latin typeface="Söhne Leicht" panose="020B0303030202060203" pitchFamily="34" charset="77"/>
              </a:rPr>
              <a:t>mewn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gwirionedd</a:t>
            </a:r>
            <a:r>
              <a:rPr lang="en-US" dirty="0">
                <a:latin typeface="Söhne Leicht" panose="020B0303030202060203" pitchFamily="34" charset="77"/>
              </a:rPr>
              <a:t>, </a:t>
            </a:r>
            <a:r>
              <a:rPr lang="en-US" dirty="0" err="1">
                <a:latin typeface="Söhne Leicht" panose="020B0303030202060203" pitchFamily="34" charset="77"/>
              </a:rPr>
              <a:t>dyma'r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cyflwr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hirdymor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mwyaf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cyffredin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ymhlith</a:t>
            </a:r>
            <a:r>
              <a:rPr lang="en-US" dirty="0">
                <a:latin typeface="Söhne Leicht" panose="020B0303030202060203" pitchFamily="34" charset="77"/>
              </a:rPr>
              <a:t> plant.​</a:t>
            </a:r>
          </a:p>
          <a:p>
            <a:pPr fontAlgn="base"/>
            <a:r>
              <a:rPr lang="en-GB" dirty="0">
                <a:latin typeface="Söhne Leicht" panose="020B0303030202060203" pitchFamily="34" charset="77"/>
              </a:rPr>
              <a:t>​</a:t>
            </a:r>
          </a:p>
          <a:p>
            <a:pPr fontAlgn="base"/>
            <a:r>
              <a:rPr lang="en-US" dirty="0">
                <a:latin typeface="Söhne Leicht" panose="020B0303030202060203" pitchFamily="34" charset="77"/>
              </a:rPr>
              <a:t>Mae plant a </a:t>
            </a:r>
            <a:r>
              <a:rPr lang="en-US" dirty="0" err="1">
                <a:latin typeface="Söhne Leicht" panose="020B0303030202060203" pitchFamily="34" charset="77"/>
              </a:rPr>
              <a:t>phobl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ifanc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hefyd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fwy</a:t>
            </a:r>
            <a:r>
              <a:rPr lang="en-US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agored</a:t>
            </a:r>
            <a:r>
              <a:rPr lang="en-US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lygredd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aer</a:t>
            </a:r>
            <a:r>
              <a:rPr lang="en-US" dirty="0">
                <a:latin typeface="Söhne Leicht" panose="020B0303030202060203" pitchFamily="34" charset="77"/>
              </a:rPr>
              <a:t>.​</a:t>
            </a:r>
          </a:p>
          <a:p>
            <a:pPr fontAlgn="base"/>
            <a:endParaRPr lang="en-US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Leicht" panose="020B0303030202060203" pitchFamily="34" charset="77"/>
              </a:rPr>
              <a:t>Mae </a:t>
            </a:r>
            <a:r>
              <a:rPr lang="en-US" dirty="0" err="1">
                <a:latin typeface="Söhne Leicht" panose="020B0303030202060203" pitchFamily="34" charset="77"/>
              </a:rPr>
              <a:t>eich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llwybrau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anadlu</a:t>
            </a:r>
            <a:r>
              <a:rPr lang="en-US" dirty="0">
                <a:latin typeface="Söhne Leicht" panose="020B0303030202060203" pitchFamily="34" charset="77"/>
              </a:rPr>
              <a:t> a </a:t>
            </a:r>
            <a:r>
              <a:rPr lang="en-US" dirty="0" err="1">
                <a:latin typeface="Söhne Leicht" panose="020B0303030202060203" pitchFamily="34" charset="77"/>
              </a:rPr>
              <a:t>systemau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anadlu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dal </a:t>
            </a:r>
            <a:r>
              <a:rPr lang="en-US" dirty="0" err="1">
                <a:latin typeface="Söhne Leicht" panose="020B0303030202060203" pitchFamily="34" charset="77"/>
              </a:rPr>
              <a:t>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ddatblygu</a:t>
            </a:r>
            <a:r>
              <a:rPr lang="en-US" dirty="0">
                <a:latin typeface="Söhne Leicht" panose="020B0303030202060203" pitchFamily="34" charset="77"/>
              </a:rPr>
              <a:t> ac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fwy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agored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lygredd</a:t>
            </a:r>
            <a:r>
              <a:rPr lang="en-US" dirty="0">
                <a:latin typeface="Söhne Leicht" panose="020B0303030202060203" pitchFamily="34" charset="77"/>
              </a:rPr>
              <a:t>.​</a:t>
            </a:r>
          </a:p>
          <a:p>
            <a:pPr fontAlgn="base">
              <a:buClr>
                <a:srgbClr val="FF3EB5"/>
              </a:buClr>
            </a:pPr>
            <a:endParaRPr lang="en-US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Leicht" panose="020B0303030202060203" pitchFamily="34" charset="77"/>
              </a:rPr>
              <a:t>Mae plant </a:t>
            </a:r>
            <a:r>
              <a:rPr lang="en-US" dirty="0" err="1">
                <a:latin typeface="Söhne Leicht" panose="020B0303030202060203" pitchFamily="34" charset="77"/>
              </a:rPr>
              <a:t>iau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aml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agosach</a:t>
            </a:r>
            <a:r>
              <a:rPr lang="en-US" dirty="0">
                <a:latin typeface="Söhne Leicht" panose="020B0303030202060203" pitchFamily="34" charset="77"/>
              </a:rPr>
              <a:t> at y </a:t>
            </a:r>
            <a:r>
              <a:rPr lang="en-US" dirty="0" err="1">
                <a:latin typeface="Söhne Leicht" panose="020B0303030202060203" pitchFamily="34" charset="77"/>
              </a:rPr>
              <a:t>ddaear</a:t>
            </a:r>
            <a:r>
              <a:rPr lang="en-US" dirty="0">
                <a:latin typeface="Söhne Leicht" panose="020B0303030202060203" pitchFamily="34" charset="77"/>
              </a:rPr>
              <a:t> ac </a:t>
            </a:r>
            <a:r>
              <a:rPr lang="en-US" dirty="0" err="1">
                <a:latin typeface="Söhne Leicht" panose="020B0303030202060203" pitchFamily="34" charset="77"/>
              </a:rPr>
              <a:t>felly'n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agosach</a:t>
            </a:r>
            <a:r>
              <a:rPr lang="en-US" dirty="0">
                <a:latin typeface="Söhne Leicht" panose="020B0303030202060203" pitchFamily="34" charset="77"/>
              </a:rPr>
              <a:t> at </a:t>
            </a:r>
            <a:r>
              <a:rPr lang="en-US" dirty="0" err="1">
                <a:latin typeface="Söhne Leicht" panose="020B0303030202060203" pitchFamily="34" charset="77"/>
              </a:rPr>
              <a:t>lygru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pibellau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gwacáu</a:t>
            </a:r>
            <a:r>
              <a:rPr lang="en-US" dirty="0">
                <a:latin typeface="Söhne Leicht" panose="020B0303030202060203" pitchFamily="34" charset="77"/>
              </a:rPr>
              <a:t>.​</a:t>
            </a:r>
          </a:p>
          <a:p>
            <a:pPr fontAlgn="base">
              <a:buClr>
                <a:srgbClr val="FF3EB5"/>
              </a:buClr>
            </a:pPr>
            <a:endParaRPr lang="en-US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öhne Leicht" panose="020B0303030202060203" pitchFamily="34" charset="77"/>
              </a:rPr>
              <a:t>Rydych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chi’n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aml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yn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fwy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egnïol</a:t>
            </a:r>
            <a:r>
              <a:rPr lang="en-US" dirty="0">
                <a:latin typeface="Söhne Leicht" panose="020B0303030202060203" pitchFamily="34" charset="77"/>
              </a:rPr>
              <a:t> nag </a:t>
            </a:r>
            <a:r>
              <a:rPr lang="en-US" dirty="0" err="1">
                <a:latin typeface="Söhne Leicht" panose="020B0303030202060203" pitchFamily="34" charset="77"/>
              </a:rPr>
              <a:t>oedolion</a:t>
            </a:r>
            <a:r>
              <a:rPr lang="en-US" dirty="0">
                <a:latin typeface="Söhne Leicht" panose="020B0303030202060203" pitchFamily="34" charset="77"/>
              </a:rPr>
              <a:t>, </a:t>
            </a:r>
            <a:r>
              <a:rPr lang="en-US" dirty="0" err="1">
                <a:latin typeface="Söhne Leicht" panose="020B0303030202060203" pitchFamily="34" charset="77"/>
              </a:rPr>
              <a:t>sy'n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arwain</a:t>
            </a:r>
            <a:r>
              <a:rPr lang="en-US" dirty="0">
                <a:latin typeface="Söhne Leicht" panose="020B0303030202060203" pitchFamily="34" charset="77"/>
              </a:rPr>
              <a:t> at </a:t>
            </a:r>
            <a:r>
              <a:rPr lang="en-US" dirty="0" err="1">
                <a:latin typeface="Söhne Leicht" panose="020B0303030202060203" pitchFamily="34" charset="77"/>
              </a:rPr>
              <a:t>anadlu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cyflym</a:t>
            </a:r>
            <a:r>
              <a:rPr lang="en-US" dirty="0">
                <a:latin typeface="Söhne Leicht" panose="020B0303030202060203" pitchFamily="34" charset="77"/>
              </a:rPr>
              <a:t> a </a:t>
            </a:r>
            <a:r>
              <a:rPr lang="en-US" dirty="0" err="1">
                <a:latin typeface="Söhne Leicht" panose="020B0303030202060203" pitchFamily="34" charset="77"/>
              </a:rPr>
              <a:t>chymeriant</a:t>
            </a:r>
            <a:r>
              <a:rPr lang="en-US" dirty="0">
                <a:latin typeface="Söhne Leicht" panose="020B0303030202060203" pitchFamily="34" charset="77"/>
              </a:rPr>
              <a:t> o </a:t>
            </a:r>
            <a:r>
              <a:rPr lang="en-US" dirty="0" err="1">
                <a:latin typeface="Söhne Leicht" panose="020B0303030202060203" pitchFamily="34" charset="77"/>
              </a:rPr>
              <a:t>fwy</a:t>
            </a:r>
            <a:r>
              <a:rPr lang="en-US" dirty="0">
                <a:latin typeface="Söhne Leicht" panose="020B0303030202060203" pitchFamily="34" charset="77"/>
              </a:rPr>
              <a:t> o </a:t>
            </a:r>
            <a:r>
              <a:rPr lang="en-US" dirty="0" err="1">
                <a:latin typeface="Söhne Leicht" panose="020B0303030202060203" pitchFamily="34" charset="77"/>
              </a:rPr>
              <a:t>aer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llygredig</a:t>
            </a:r>
            <a:r>
              <a:rPr lang="en-US" dirty="0">
                <a:latin typeface="Söhne Leicht" panose="020B0303030202060203" pitchFamily="34" charset="77"/>
              </a:rPr>
              <a:t>.​</a:t>
            </a:r>
          </a:p>
          <a:p>
            <a:pPr fontAlgn="base"/>
            <a:endParaRPr lang="en-US" dirty="0">
              <a:latin typeface="Söhne Leicht" panose="020B0303030202060203" pitchFamily="34" charset="77"/>
            </a:endParaRPr>
          </a:p>
        </p:txBody>
      </p:sp>
      <p:pic>
        <p:nvPicPr>
          <p:cNvPr id="11" name="Picture 10" descr="A collage of people in sports uniforms&#10;&#10;Description automatically generated">
            <a:extLst>
              <a:ext uri="{FF2B5EF4-FFF2-40B4-BE49-F238E27FC236}">
                <a16:creationId xmlns:a16="http://schemas.microsoft.com/office/drawing/2014/main" id="{EECD0437-39D4-996C-7A5D-0E783EF8A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53265" r="25980" b="68"/>
          <a:stretch/>
        </p:blipFill>
        <p:spPr>
          <a:xfrm>
            <a:off x="6935015" y="0"/>
            <a:ext cx="5409385" cy="69303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826" y="2758415"/>
            <a:ext cx="908854" cy="3227685"/>
          </a:xfrm>
          <a:custGeom>
            <a:avLst/>
            <a:gdLst/>
            <a:ahLst/>
            <a:cxnLst/>
            <a:rect l="l" t="t" r="r" b="b"/>
            <a:pathLst>
              <a:path w="908854" h="3227685">
                <a:moveTo>
                  <a:pt x="0" y="0"/>
                </a:moveTo>
                <a:lnTo>
                  <a:pt x="908854" y="0"/>
                </a:lnTo>
                <a:lnTo>
                  <a:pt x="908854" y="3227685"/>
                </a:lnTo>
                <a:lnTo>
                  <a:pt x="0" y="3227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38901" y="2729406"/>
            <a:ext cx="992435" cy="3285702"/>
          </a:xfrm>
          <a:custGeom>
            <a:avLst/>
            <a:gdLst/>
            <a:ahLst/>
            <a:cxnLst/>
            <a:rect l="l" t="t" r="r" b="b"/>
            <a:pathLst>
              <a:path w="992435" h="3285702">
                <a:moveTo>
                  <a:pt x="0" y="0"/>
                </a:moveTo>
                <a:lnTo>
                  <a:pt x="992435" y="0"/>
                </a:lnTo>
                <a:lnTo>
                  <a:pt x="992435" y="3285702"/>
                </a:lnTo>
                <a:lnTo>
                  <a:pt x="0" y="328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81000" y="381985"/>
            <a:ext cx="1124135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Dyma pam yr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ydym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ni’n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cymryd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camau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i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fesur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ansawdd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yr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yr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ydym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oll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ei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anadlu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yr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ysgol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6ED76-C940-583E-55E1-CF6FD184D161}"/>
              </a:ext>
            </a:extLst>
          </p:cNvPr>
          <p:cNvSpPr txBox="1"/>
          <p:nvPr/>
        </p:nvSpPr>
        <p:spPr>
          <a:xfrm>
            <a:off x="1632802" y="2729406"/>
            <a:ext cx="8926392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Drwy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osod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monitorau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ansawdd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aer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a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ddarperir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Asthma + Lung UK,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byddwn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gallu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darganfod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pa mor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llygredig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yw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haer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union.​</a:t>
            </a:r>
            <a:b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</a:br>
            <a:endParaRPr lang="en-US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Byddwn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deall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well y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peryglon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yr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ydym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hwynebu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. Yna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gallwn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ddefnyddio'r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wybodaeth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hon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ddylanwadu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camau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nesaf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  <a:b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</a:br>
            <a:endParaRPr lang="en-US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Gallai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olygu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codi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ymwybyddiaeth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o'r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broblem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gyda'r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gymuned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ehangach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</a:p>
          <a:p>
            <a:pPr fontAlgn="base">
              <a:buClr>
                <a:srgbClr val="FF3EB5"/>
              </a:buClr>
            </a:pPr>
            <a:endParaRPr lang="en-US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Drwy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ddeall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difrifoldeb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llygredd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aer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lleol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byddwn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mewn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sefyllfa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well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fynnu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newid</a:t>
            </a:r>
            <a:r>
              <a:rPr lang="en-US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000" y="298283"/>
            <a:ext cx="11506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latin typeface="Söhne Halbfett" panose="020B0303030202060203" pitchFamily="34" charset="77"/>
              </a:rPr>
              <a:t>Felly </a:t>
            </a:r>
            <a:r>
              <a:rPr lang="en-US" sz="3600" b="1" dirty="0" err="1">
                <a:latin typeface="Söhne Halbfett" panose="020B0303030202060203" pitchFamily="34" charset="77"/>
              </a:rPr>
              <a:t>os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ydych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chi'n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gweld</a:t>
            </a:r>
            <a:r>
              <a:rPr lang="en-US" sz="3600" b="1" dirty="0">
                <a:latin typeface="Söhne Halbfett" panose="020B0303030202060203" pitchFamily="34" charset="77"/>
              </a:rPr>
              <a:t> y </a:t>
            </a:r>
            <a:r>
              <a:rPr lang="en-US" sz="3600" b="1" dirty="0" err="1">
                <a:latin typeface="Söhne Halbfett" panose="020B0303030202060203" pitchFamily="34" charset="77"/>
              </a:rPr>
              <a:t>rhain</a:t>
            </a:r>
            <a:r>
              <a:rPr lang="en-US" sz="3600" b="1" dirty="0">
                <a:latin typeface="Söhne Halbfett" panose="020B0303030202060203" pitchFamily="34" charset="77"/>
              </a:rPr>
              <a:t> o </a:t>
            </a:r>
            <a:r>
              <a:rPr lang="en-US" sz="3600" b="1" dirty="0" err="1">
                <a:latin typeface="Söhne Halbfett" panose="020B0303030202060203" pitchFamily="34" charset="77"/>
              </a:rPr>
              <a:t>amgylch</a:t>
            </a:r>
            <a:r>
              <a:rPr lang="en-US" sz="3600" b="1" dirty="0">
                <a:latin typeface="Söhne Halbfett" panose="020B0303030202060203" pitchFamily="34" charset="77"/>
              </a:rPr>
              <a:t> yr </a:t>
            </a:r>
            <a:r>
              <a:rPr lang="en-US" sz="3600" b="1" dirty="0" err="1">
                <a:latin typeface="Söhne Halbfett" panose="020B0303030202060203" pitchFamily="34" charset="77"/>
              </a:rPr>
              <a:t>ysgol</a:t>
            </a:r>
            <a:r>
              <a:rPr lang="en-US" sz="3600" b="1" dirty="0">
                <a:latin typeface="Söhne Halbfett" panose="020B0303030202060203" pitchFamily="34" charset="77"/>
              </a:rPr>
              <a:t>, </a:t>
            </a:r>
            <a:r>
              <a:rPr lang="en-US" sz="3600" b="1" dirty="0" err="1">
                <a:latin typeface="Söhne Halbfett" panose="020B0303030202060203" pitchFamily="34" charset="77"/>
              </a:rPr>
              <a:t>rydych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chi'n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gwybod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beth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ydyn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nhw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a'u</a:t>
            </a:r>
            <a:r>
              <a:rPr lang="en-US" sz="3600" b="1" dirty="0">
                <a:latin typeface="Söhne Halbfett" panose="020B0303030202060203" pitchFamily="34" charset="77"/>
              </a:rPr>
              <a:t> bod </a:t>
            </a:r>
            <a:r>
              <a:rPr lang="en-US" sz="3600" b="1" dirty="0" err="1">
                <a:latin typeface="Söhne Halbfett" panose="020B0303030202060203" pitchFamily="34" charset="77"/>
              </a:rPr>
              <a:t>nhw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yma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i'n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helpu</a:t>
            </a: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ni</a:t>
            </a:r>
            <a:r>
              <a:rPr lang="en-US" sz="3600" b="1" dirty="0">
                <a:latin typeface="Söhne Halbfett" panose="020B0303030202060203" pitchFamily="34" charset="77"/>
              </a:rPr>
              <a:t>.​</a:t>
            </a:r>
            <a:endParaRPr lang="en-US" sz="3600" b="1" dirty="0">
              <a:solidFill>
                <a:srgbClr val="141419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B834EA2C-F076-7B49-BF1C-B376F41EF016}"/>
              </a:ext>
            </a:extLst>
          </p:cNvPr>
          <p:cNvGrpSpPr/>
          <p:nvPr/>
        </p:nvGrpSpPr>
        <p:grpSpPr>
          <a:xfrm>
            <a:off x="1730359" y="2086315"/>
            <a:ext cx="3861169" cy="4695485"/>
            <a:chOff x="0" y="0"/>
            <a:chExt cx="890132" cy="108247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93E5E99-8296-A8B5-6462-92FAF999526A}"/>
                </a:ext>
              </a:extLst>
            </p:cNvPr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t="-4557" b="-4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855794-F6B5-BC50-F9E4-BB0AE8ECB3C4}"/>
              </a:ext>
            </a:extLst>
          </p:cNvPr>
          <p:cNvGrpSpPr/>
          <p:nvPr/>
        </p:nvGrpSpPr>
        <p:grpSpPr>
          <a:xfrm>
            <a:off x="6600472" y="2086315"/>
            <a:ext cx="3861169" cy="4695485"/>
            <a:chOff x="0" y="0"/>
            <a:chExt cx="890132" cy="108247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126D77-EAFA-8E2A-A505-B4FEF08131AF}"/>
                </a:ext>
              </a:extLst>
            </p:cNvPr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3"/>
              <a:stretch>
                <a:fillRect t="-4557" b="-4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000" y="455715"/>
            <a:ext cx="5456215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Mae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pob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anadl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bwysig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​</a:t>
            </a:r>
            <a:endParaRPr lang="en-US" sz="44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1000" y="2057400"/>
            <a:ext cx="5815723" cy="440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/>
            <a:r>
              <a:rPr lang="en-US" sz="2200" dirty="0">
                <a:latin typeface="Söhne Leicht" panose="020B0303030202060203" pitchFamily="34" charset="77"/>
              </a:rPr>
              <a:t>Heddiw, </a:t>
            </a:r>
            <a:r>
              <a:rPr lang="en-US" sz="2200" dirty="0" err="1">
                <a:latin typeface="Söhne Leicht" panose="020B0303030202060203" pitchFamily="34" charset="77"/>
              </a:rPr>
              <a:t>bydd</a:t>
            </a:r>
            <a:r>
              <a:rPr lang="en-US" sz="2200" dirty="0">
                <a:latin typeface="Söhne Leicht" panose="020B0303030202060203" pitchFamily="34" charset="77"/>
              </a:rPr>
              <a:t> un o bob pump o </a:t>
            </a:r>
            <a:r>
              <a:rPr lang="en-US" sz="2200" dirty="0" err="1">
                <a:latin typeface="Söhne Leicht" panose="020B0303030202060203" pitchFamily="34" charset="77"/>
              </a:rPr>
              <a:t>bobl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y DU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datblygu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cyflwr</a:t>
            </a:r>
            <a:r>
              <a:rPr lang="en-US" sz="2200" dirty="0">
                <a:latin typeface="Söhne Leicht" panose="020B0303030202060203" pitchFamily="34" charset="77"/>
              </a:rPr>
              <a:t> yr </a:t>
            </a:r>
            <a:r>
              <a:rPr lang="en-US" sz="2200" dirty="0" err="1">
                <a:latin typeface="Söhne Leicht" panose="020B0303030202060203" pitchFamily="34" charset="77"/>
              </a:rPr>
              <a:t>ysgyfaint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ystod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eu</a:t>
            </a:r>
            <a:r>
              <a:rPr lang="en-US" sz="2200" dirty="0">
                <a:latin typeface="Söhne Leicht" panose="020B0303030202060203" pitchFamily="34" charset="77"/>
              </a:rPr>
              <a:t> hoes.​</a:t>
            </a:r>
          </a:p>
          <a:p>
            <a:pPr fontAlgn="base"/>
            <a:endParaRPr lang="en-US" sz="2200" dirty="0">
              <a:latin typeface="Söhne Leicht" panose="020B0303030202060203" pitchFamily="34" charset="77"/>
            </a:endParaRPr>
          </a:p>
          <a:p>
            <a:pPr fontAlgn="base"/>
            <a:r>
              <a:rPr lang="en-US" sz="2200" dirty="0" err="1">
                <a:latin typeface="Söhne Leicht" panose="020B0303030202060203" pitchFamily="34" charset="77"/>
              </a:rPr>
              <a:t>Ar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hyn</a:t>
            </a:r>
            <a:r>
              <a:rPr lang="en-US" sz="2200" dirty="0">
                <a:latin typeface="Söhne Leicht" panose="020B0303030202060203" pitchFamily="34" charset="77"/>
              </a:rPr>
              <a:t> o </a:t>
            </a:r>
            <a:r>
              <a:rPr lang="en-US" sz="2200" dirty="0" err="1">
                <a:latin typeface="Söhne Leicht" panose="020B0303030202060203" pitchFamily="34" charset="77"/>
              </a:rPr>
              <a:t>bryd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mae</a:t>
            </a:r>
            <a:r>
              <a:rPr lang="en-US" sz="2200" dirty="0">
                <a:latin typeface="Söhne Leicht" panose="020B0303030202060203" pitchFamily="34" charset="77"/>
              </a:rPr>
              <a:t> 5.4 </a:t>
            </a:r>
            <a:r>
              <a:rPr lang="en-US" sz="2200" dirty="0" err="1">
                <a:latin typeface="Söhne Leicht" panose="020B0303030202060203" pitchFamily="34" charset="77"/>
              </a:rPr>
              <a:t>miliwn</a:t>
            </a:r>
            <a:r>
              <a:rPr lang="en-US" sz="2200" dirty="0">
                <a:latin typeface="Söhne Leicht" panose="020B0303030202060203" pitchFamily="34" charset="77"/>
              </a:rPr>
              <a:t> o </a:t>
            </a:r>
            <a:r>
              <a:rPr lang="en-US" sz="2200" dirty="0" err="1">
                <a:latin typeface="Söhne Leicht" panose="020B0303030202060203" pitchFamily="34" charset="77"/>
              </a:rPr>
              <a:t>bobl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byw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y DU </a:t>
            </a:r>
            <a:r>
              <a:rPr lang="en-US" sz="2200" dirty="0" err="1">
                <a:latin typeface="Söhne Leicht" panose="020B0303030202060203" pitchFamily="34" charset="77"/>
              </a:rPr>
              <a:t>gydag</a:t>
            </a:r>
            <a:r>
              <a:rPr lang="en-US" sz="2200" dirty="0">
                <a:latin typeface="Söhne Leicht" panose="020B0303030202060203" pitchFamily="34" charset="77"/>
              </a:rPr>
              <a:t> asthma.​</a:t>
            </a:r>
          </a:p>
          <a:p>
            <a:pPr fontAlgn="base"/>
            <a:r>
              <a:rPr lang="en-US" sz="2200" dirty="0">
                <a:latin typeface="Söhne Leicht" panose="020B0303030202060203" pitchFamily="34" charset="77"/>
              </a:rPr>
              <a:t>​</a:t>
            </a:r>
          </a:p>
          <a:p>
            <a:pPr fontAlgn="base"/>
            <a:r>
              <a:rPr lang="en-US" sz="2200" dirty="0" err="1">
                <a:latin typeface="Söhne Leicht" panose="020B0303030202060203" pitchFamily="34" charset="77"/>
              </a:rPr>
              <a:t>Os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allwn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ni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gael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gwell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dealltwriaeth</a:t>
            </a:r>
            <a:r>
              <a:rPr lang="en-US" sz="2200" dirty="0">
                <a:latin typeface="Söhne Leicht" panose="020B0303030202060203" pitchFamily="34" charset="77"/>
              </a:rPr>
              <a:t> o </a:t>
            </a:r>
            <a:r>
              <a:rPr lang="en-US" sz="2200" dirty="0" err="1">
                <a:latin typeface="Söhne Leicht" panose="020B0303030202060203" pitchFamily="34" charset="77"/>
              </a:rPr>
              <a:t>lygredd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aer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heddiw</a:t>
            </a:r>
            <a:r>
              <a:rPr lang="en-US" sz="2200" dirty="0">
                <a:latin typeface="Söhne Leicht" panose="020B0303030202060203" pitchFamily="34" charset="77"/>
              </a:rPr>
              <a:t>, </a:t>
            </a:r>
            <a:r>
              <a:rPr lang="en-US" sz="2200" dirty="0" err="1">
                <a:latin typeface="Söhne Leicht" panose="020B0303030202060203" pitchFamily="34" charset="77"/>
              </a:rPr>
              <a:t>bydd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ein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helpu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amddiffyn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pobl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rhag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ei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beryglon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yfory</a:t>
            </a:r>
            <a:r>
              <a:rPr lang="en-US" sz="2200" dirty="0">
                <a:latin typeface="Söhne Leicht" panose="020B0303030202060203" pitchFamily="34" charset="77"/>
              </a:rPr>
              <a:t>. Fel </a:t>
            </a:r>
            <a:r>
              <a:rPr lang="en-US" sz="2200" dirty="0" err="1">
                <a:latin typeface="Söhne Leicht" panose="020B0303030202060203" pitchFamily="34" charset="77"/>
              </a:rPr>
              <a:t>hynny</a:t>
            </a:r>
            <a:r>
              <a:rPr lang="en-US" sz="2200" dirty="0">
                <a:latin typeface="Söhne Leicht" panose="020B0303030202060203" pitchFamily="34" charset="77"/>
              </a:rPr>
              <a:t>, </a:t>
            </a:r>
            <a:r>
              <a:rPr lang="en-US" sz="2200" dirty="0" err="1">
                <a:latin typeface="Söhne Leicht" panose="020B0303030202060203" pitchFamily="34" charset="77"/>
              </a:rPr>
              <a:t>gallwn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ni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gyd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fyw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mewn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byd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lle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mae</a:t>
            </a:r>
            <a:r>
              <a:rPr lang="en-US" sz="2200" dirty="0">
                <a:latin typeface="Söhne Leicht" panose="020B0303030202060203" pitchFamily="34" charset="77"/>
              </a:rPr>
              <a:t> iechyd da yr </a:t>
            </a:r>
            <a:r>
              <a:rPr lang="en-US" sz="2200" dirty="0" err="1">
                <a:latin typeface="Söhne Leicht" panose="020B0303030202060203" pitchFamily="34" charset="77"/>
              </a:rPr>
              <a:t>ysgyfaint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a'r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gallu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anadlu'n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rhydd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hawl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sylfaenol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sy'n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cael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ei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fwynhau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gan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bawb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</p:txBody>
      </p:sp>
      <p:pic>
        <p:nvPicPr>
          <p:cNvPr id="1026" name="Picture 2" descr="A child wearing a head scarf and holding a bottle with a drink&#10;&#10;Description automatically generated">
            <a:extLst>
              <a:ext uri="{FF2B5EF4-FFF2-40B4-BE49-F238E27FC236}">
                <a16:creationId xmlns:a16="http://schemas.microsoft.com/office/drawing/2014/main" id="{3D0D97CC-D330-60A8-7858-277C14973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r="15585"/>
          <a:stretch/>
        </p:blipFill>
        <p:spPr bwMode="auto">
          <a:xfrm>
            <a:off x="6629397" y="0"/>
            <a:ext cx="556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15091" y="1692292"/>
            <a:ext cx="6983707" cy="4479908"/>
          </a:xfrm>
          <a:custGeom>
            <a:avLst/>
            <a:gdLst/>
            <a:ahLst/>
            <a:cxnLst/>
            <a:rect l="l" t="t" r="r" b="b"/>
            <a:pathLst>
              <a:path w="6295356" h="3900966">
                <a:moveTo>
                  <a:pt x="0" y="0"/>
                </a:moveTo>
                <a:lnTo>
                  <a:pt x="6295356" y="0"/>
                </a:lnTo>
                <a:lnTo>
                  <a:pt x="6295356" y="3900966"/>
                </a:lnTo>
                <a:lnTo>
                  <a:pt x="0" y="390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39" r="-7262" b="-59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81001" y="646168"/>
            <a:ext cx="9372600" cy="74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GB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Elusen</a:t>
            </a:r>
            <a:r>
              <a:rPr lang="en-GB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iechyd yr </a:t>
            </a:r>
            <a:r>
              <a:rPr lang="en-GB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ysgyfaint</a:t>
            </a:r>
            <a:r>
              <a:rPr lang="en-GB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4400" b="1" dirty="0" err="1">
                <a:latin typeface="Söhne Halbfett" panose="020B0303030202060203" pitchFamily="34" charset="77"/>
              </a:rPr>
              <a:t>yn</a:t>
            </a:r>
            <a:r>
              <a:rPr lang="en-GB" sz="4400" b="1" dirty="0">
                <a:latin typeface="Söhne Halbfett" panose="020B0303030202060203" pitchFamily="34" charset="77"/>
              </a:rPr>
              <a:t> y DU​</a:t>
            </a:r>
            <a:endParaRPr lang="en-US" sz="4400" b="1" dirty="0"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5491" y="1692292"/>
            <a:ext cx="412640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2400" dirty="0" err="1">
                <a:latin typeface="Söhne Leicht" panose="020B0303030202060203" pitchFamily="34" charset="77"/>
              </a:rPr>
              <a:t>Targed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Asthma + Lung UK </a:t>
            </a:r>
            <a:r>
              <a:rPr lang="en-US" sz="2400" dirty="0" err="1">
                <a:latin typeface="Söhne Leicht" panose="020B0303030202060203" pitchFamily="34" charset="77"/>
              </a:rPr>
              <a:t>yw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lleihau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nifer</a:t>
            </a:r>
            <a:r>
              <a:rPr lang="en-US" sz="2400" dirty="0">
                <a:latin typeface="Söhne Leicht" panose="020B0303030202060203" pitchFamily="34" charset="77"/>
              </a:rPr>
              <a:t> y </a:t>
            </a:r>
            <a:r>
              <a:rPr lang="en-US" sz="2400" dirty="0" err="1">
                <a:latin typeface="Söhne Leicht" panose="020B0303030202060203" pitchFamily="34" charset="77"/>
              </a:rPr>
              <a:t>marwolaethau</a:t>
            </a:r>
            <a:r>
              <a:rPr lang="en-US" sz="2400" dirty="0">
                <a:latin typeface="Söhne Leicht" panose="020B0303030202060203" pitchFamily="34" charset="77"/>
              </a:rPr>
              <a:t> a </a:t>
            </a:r>
            <a:r>
              <a:rPr lang="en-US" sz="2400" dirty="0" err="1">
                <a:latin typeface="Söhne Leicht" panose="020B0303030202060203" pitchFamily="34" charset="77"/>
              </a:rPr>
              <a:t>achosir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gan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gyflyrau'r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ysgyfaint</a:t>
            </a:r>
            <a:r>
              <a:rPr lang="en-US" sz="2400" dirty="0">
                <a:latin typeface="Söhne Leicht" panose="020B0303030202060203" pitchFamily="34" charset="77"/>
              </a:rPr>
              <a:t> o 20% </a:t>
            </a:r>
            <a:r>
              <a:rPr lang="en-US" sz="2400" dirty="0" err="1">
                <a:latin typeface="Söhne Leicht" panose="020B0303030202060203" pitchFamily="34" charset="77"/>
              </a:rPr>
              <a:t>erbyn</a:t>
            </a:r>
            <a:r>
              <a:rPr lang="en-US" sz="2400" dirty="0">
                <a:latin typeface="Söhne Leicht" panose="020B0303030202060203" pitchFamily="34" charset="77"/>
              </a:rPr>
              <a:t> y </a:t>
            </a:r>
            <a:r>
              <a:rPr lang="en-US" sz="2400" dirty="0" err="1">
                <a:latin typeface="Söhne Leicht" panose="020B0303030202060203" pitchFamily="34" charset="77"/>
              </a:rPr>
              <a:t>flwyddyn</a:t>
            </a:r>
            <a:r>
              <a:rPr lang="en-US" sz="2400" dirty="0">
                <a:latin typeface="Söhne Leicht" panose="020B0303030202060203" pitchFamily="34" charset="77"/>
              </a:rPr>
              <a:t> 2027. ​</a:t>
            </a:r>
          </a:p>
          <a:p>
            <a:pPr fontAlgn="base"/>
            <a:endParaRPr lang="en-US" sz="2400" dirty="0">
              <a:latin typeface="Söhne Leicht" panose="020B0303030202060203" pitchFamily="34" charset="77"/>
            </a:endParaRPr>
          </a:p>
          <a:p>
            <a:pPr fontAlgn="base"/>
            <a:r>
              <a:rPr lang="en-GB" sz="2400" dirty="0" err="1">
                <a:latin typeface="Söhne Leicht" panose="020B0303030202060203" pitchFamily="34" charset="77"/>
              </a:rPr>
              <a:t>Gallwch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gael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rhagor</a:t>
            </a:r>
            <a:r>
              <a:rPr lang="en-GB" sz="2400" dirty="0"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latin typeface="Söhne Leicht" panose="020B0303030202060203" pitchFamily="34" charset="77"/>
              </a:rPr>
              <a:t>wybodaeth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drwy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fynd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u="sng" dirty="0">
                <a:solidFill>
                  <a:srgbClr val="FF3EB5"/>
                </a:solidFill>
                <a:latin typeface="Söhne Leicht" panose="020B030303020206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www.asthmaandlung.org.</a:t>
            </a:r>
            <a:r>
              <a:rPr lang="en-GB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uk</a:t>
            </a:r>
            <a:r>
              <a:rPr lang="en-GB" sz="2400" dirty="0">
                <a:latin typeface="Söhne Leicht" panose="020B0303030202060203" pitchFamily="34" charset="77"/>
              </a:rPr>
              <a:t> neu </a:t>
            </a:r>
            <a:r>
              <a:rPr lang="en-GB" sz="2400" dirty="0" err="1">
                <a:latin typeface="Söhne Leicht" panose="020B0303030202060203" pitchFamily="34" charset="77"/>
              </a:rPr>
              <a:t>chwilio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#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fightingforbreath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gyfryngau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cymdeithasol</a:t>
            </a:r>
            <a:r>
              <a:rPr lang="en-GB" sz="2400" dirty="0">
                <a:latin typeface="Söhne Leicht" panose="020B0303030202060203" pitchFamily="34" charset="77"/>
              </a:rPr>
              <a:t>.​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82636" y="362190"/>
            <a:ext cx="2681454" cy="2422242"/>
          </a:xfrm>
          <a:custGeom>
            <a:avLst/>
            <a:gdLst/>
            <a:ahLst/>
            <a:cxnLst/>
            <a:rect l="l" t="t" r="r" b="b"/>
            <a:pathLst>
              <a:path w="2681454" h="2422242">
                <a:moveTo>
                  <a:pt x="0" y="0"/>
                </a:moveTo>
                <a:lnTo>
                  <a:pt x="2681454" y="0"/>
                </a:lnTo>
                <a:lnTo>
                  <a:pt x="2681454" y="2422243"/>
                </a:lnTo>
                <a:lnTo>
                  <a:pt x="0" y="2422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6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77767-4507-8904-0DE4-8A9F8AB4D7CF}"/>
              </a:ext>
            </a:extLst>
          </p:cNvPr>
          <p:cNvSpPr txBox="1"/>
          <p:nvPr/>
        </p:nvSpPr>
        <p:spPr>
          <a:xfrm>
            <a:off x="5867400" y="6154524"/>
            <a:ext cx="6172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Rydym yn credu bod pob anadl yn bwysig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9A12A5-E3F7-7641-676F-00FFE46865F1}"/>
              </a:ext>
            </a:extLst>
          </p:cNvPr>
          <p:cNvGrpSpPr/>
          <p:nvPr/>
        </p:nvGrpSpPr>
        <p:grpSpPr>
          <a:xfrm>
            <a:off x="180840" y="1524000"/>
            <a:ext cx="10806970" cy="4589538"/>
            <a:chOff x="180840" y="1524000"/>
            <a:chExt cx="10806970" cy="4589538"/>
          </a:xfrm>
        </p:grpSpPr>
        <p:pic>
          <p:nvPicPr>
            <p:cNvPr id="9" name="Picture 8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86869B43-4C9E-2F9D-FE20-598E1C9A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4" b="73295"/>
            <a:stretch>
              <a:fillRect/>
            </a:stretch>
          </p:blipFill>
          <p:spPr>
            <a:xfrm>
              <a:off x="180840" y="1524000"/>
              <a:ext cx="8272528" cy="1591733"/>
            </a:xfrm>
            <a:prstGeom prst="rect">
              <a:avLst/>
            </a:prstGeom>
          </p:spPr>
        </p:pic>
        <p:pic>
          <p:nvPicPr>
            <p:cNvPr id="10" name="Picture 9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D8F305AA-5AF3-85A3-AD97-D396BB390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7" t="8203" r="14420" b="73295"/>
            <a:stretch>
              <a:fillRect/>
            </a:stretch>
          </p:blipFill>
          <p:spPr>
            <a:xfrm>
              <a:off x="338889" y="3115733"/>
              <a:ext cx="2132008" cy="935491"/>
            </a:xfrm>
            <a:prstGeom prst="rect">
              <a:avLst/>
            </a:prstGeom>
          </p:spPr>
        </p:pic>
        <p:pic>
          <p:nvPicPr>
            <p:cNvPr id="11" name="Picture 10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AB614628-38C1-F738-0965-AA20B002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" t="24837" r="41221" b="48458"/>
            <a:stretch>
              <a:fillRect/>
            </a:stretch>
          </p:blipFill>
          <p:spPr>
            <a:xfrm>
              <a:off x="2628946" y="2946401"/>
              <a:ext cx="7382267" cy="1591733"/>
            </a:xfrm>
            <a:prstGeom prst="rect">
              <a:avLst/>
            </a:prstGeom>
          </p:spPr>
        </p:pic>
        <p:pic>
          <p:nvPicPr>
            <p:cNvPr id="12" name="Picture 11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2CF751DE-431D-DF6C-28BF-AA4EE6DB1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94" t="26210" r="5572" b="47085"/>
            <a:stretch>
              <a:fillRect/>
            </a:stretch>
          </p:blipFill>
          <p:spPr>
            <a:xfrm>
              <a:off x="235353" y="4521805"/>
              <a:ext cx="4563824" cy="15917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000"/>
                </a:prstClr>
              </a:outerShdw>
            </a:effectLst>
          </p:spPr>
        </p:pic>
        <p:pic>
          <p:nvPicPr>
            <p:cNvPr id="13" name="Picture 12" descr="A black background with pink and white text&#10;&#10;AI-generated content may be incorrect.">
              <a:extLst>
                <a:ext uri="{FF2B5EF4-FFF2-40B4-BE49-F238E27FC236}">
                  <a16:creationId xmlns:a16="http://schemas.microsoft.com/office/drawing/2014/main" id="{C66CF48A-01CB-1424-3DC5-B210683E0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" t="52695" r="53259" b="23296"/>
            <a:stretch>
              <a:fillRect/>
            </a:stretch>
          </p:blipFill>
          <p:spPr>
            <a:xfrm>
              <a:off x="5034530" y="4677045"/>
              <a:ext cx="5953280" cy="143105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000"/>
                </a:prstClr>
              </a:outerShdw>
            </a:effec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417" y="-2030274"/>
            <a:ext cx="6702211" cy="7771713"/>
          </a:xfrm>
          <a:custGeom>
            <a:avLst/>
            <a:gdLst/>
            <a:ahLst/>
            <a:cxnLst/>
            <a:rect l="l" t="t" r="r" b="b"/>
            <a:pathLst>
              <a:path w="6702211" h="7771713">
                <a:moveTo>
                  <a:pt x="0" y="0"/>
                </a:moveTo>
                <a:lnTo>
                  <a:pt x="6702211" y="0"/>
                </a:lnTo>
                <a:lnTo>
                  <a:pt x="6702211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0620361" y="53613"/>
            <a:ext cx="1571639" cy="1721029"/>
          </a:xfrm>
          <a:custGeom>
            <a:avLst/>
            <a:gdLst/>
            <a:ahLst/>
            <a:cxnLst/>
            <a:rect l="l" t="t" r="r" b="b"/>
            <a:pathLst>
              <a:path w="1571639" h="1721029">
                <a:moveTo>
                  <a:pt x="0" y="0"/>
                </a:moveTo>
                <a:lnTo>
                  <a:pt x="1571639" y="0"/>
                </a:lnTo>
                <a:lnTo>
                  <a:pt x="1571639" y="1721029"/>
                </a:lnTo>
                <a:lnTo>
                  <a:pt x="0" y="1721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6633" y="3544033"/>
            <a:ext cx="3123727" cy="2743200"/>
          </a:xfrm>
          <a:custGeom>
            <a:avLst/>
            <a:gdLst/>
            <a:ahLst/>
            <a:cxnLst/>
            <a:rect l="l" t="t" r="r" b="b"/>
            <a:pathLst>
              <a:path w="3123727" h="2743200">
                <a:moveTo>
                  <a:pt x="0" y="0"/>
                </a:moveTo>
                <a:lnTo>
                  <a:pt x="3123727" y="0"/>
                </a:lnTo>
                <a:lnTo>
                  <a:pt x="3123727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63000" y="20574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9442" y="2152710"/>
            <a:ext cx="2782646" cy="2782646"/>
          </a:xfrm>
          <a:custGeom>
            <a:avLst/>
            <a:gdLst/>
            <a:ahLst/>
            <a:cxnLst/>
            <a:rect l="l" t="t" r="r" b="b"/>
            <a:pathLst>
              <a:path w="2782646" h="2782646">
                <a:moveTo>
                  <a:pt x="0" y="0"/>
                </a:moveTo>
                <a:lnTo>
                  <a:pt x="2782646" y="0"/>
                </a:lnTo>
                <a:lnTo>
                  <a:pt x="2782646" y="2782646"/>
                </a:lnTo>
                <a:lnTo>
                  <a:pt x="0" y="27826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72088" y="3429000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3166753" h="2743200">
                <a:moveTo>
                  <a:pt x="0" y="0"/>
                </a:moveTo>
                <a:lnTo>
                  <a:pt x="3166753" y="0"/>
                </a:lnTo>
                <a:lnTo>
                  <a:pt x="3166753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1001" y="1368877"/>
            <a:ext cx="8939580" cy="832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Meddyliwch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sut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y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gallai'r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arwyddion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hyn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ddylanwadu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ar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eich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ymddygiad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1000" y="524273"/>
            <a:ext cx="1017084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Beth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yw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pwrpas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arwyddion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fel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y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rhain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796" y="-21605"/>
            <a:ext cx="5657204" cy="6879605"/>
            <a:chOff x="0" y="0"/>
            <a:chExt cx="890132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129408" r="-38614" b="-481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5303" y="381000"/>
            <a:ext cx="5456215" cy="12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Gall y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byd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fod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lle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peryglus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1843119"/>
            <a:ext cx="5815723" cy="467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000000"/>
                </a:solidFill>
                <a:latin typeface="Söhne 2"/>
              </a:rPr>
              <a:t>Wrth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fwy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bywydau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rydym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ni’n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wynebu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peryglon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posibl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gyson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.​</a:t>
            </a: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rhai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peryglon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amlwg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rydym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ni’n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cael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rhybuddio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amdanynt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aml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.​</a:t>
            </a: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arwyddion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fel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y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rhai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rydym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newydd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edrych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arnynt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wedi'u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cynllunio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sicrhau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bod y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peryglon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hynny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ar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flaen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y gad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meddyliau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.​</a:t>
            </a: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Maen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nhw’n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dylanwadu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arnom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gymryd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rhagofalon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fel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nad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yw'r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perygl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mor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fawr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. ​</a:t>
            </a: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000000"/>
                </a:solidFill>
                <a:latin typeface="Söhne 2"/>
              </a:rPr>
              <a:t>Fodd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bynnag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mae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peryglon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eraill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gwbl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anweledig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nid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yw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llawer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bobl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sylweddoli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bod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hyd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oed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bodoli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.​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796" y="-21605"/>
            <a:ext cx="5657204" cy="6879605"/>
            <a:chOff x="0" y="0"/>
            <a:chExt cx="890132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41177" r="-41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816" y="490004"/>
            <a:ext cx="5456215" cy="12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Perygl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marwol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llygredd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814" y="3064495"/>
            <a:ext cx="5815723" cy="355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 err="1">
                <a:latin typeface="Söhne Leicht" panose="020B0303030202060203" pitchFamily="34" charset="77"/>
              </a:rPr>
              <a:t>Efallai</a:t>
            </a:r>
            <a:r>
              <a:rPr lang="en-US" sz="2100" dirty="0">
                <a:latin typeface="Söhne Leicht" panose="020B0303030202060203" pitchFamily="34" charset="77"/>
              </a:rPr>
              <a:t> y </a:t>
            </a:r>
            <a:r>
              <a:rPr lang="en-US" sz="2100" dirty="0" err="1">
                <a:latin typeface="Söhne Leicht" panose="020B0303030202060203" pitchFamily="34" charset="77"/>
              </a:rPr>
              <a:t>byddwch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chi'n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synnu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ddysgu</a:t>
            </a:r>
            <a:r>
              <a:rPr lang="en-US" sz="2100" dirty="0">
                <a:latin typeface="Söhne Leicht" panose="020B0303030202060203" pitchFamily="34" charset="77"/>
              </a:rPr>
              <a:t>, </a:t>
            </a:r>
            <a:r>
              <a:rPr lang="en-US" sz="2100" dirty="0" err="1">
                <a:latin typeface="Söhne Leicht" panose="020B0303030202060203" pitchFamily="34" charset="77"/>
              </a:rPr>
              <a:t>ar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hyn</a:t>
            </a:r>
            <a:r>
              <a:rPr lang="en-US" sz="2100" dirty="0">
                <a:latin typeface="Söhne Leicht" panose="020B0303030202060203" pitchFamily="34" charset="77"/>
              </a:rPr>
              <a:t> o </a:t>
            </a:r>
            <a:r>
              <a:rPr lang="en-US" sz="2100" dirty="0" err="1">
                <a:latin typeface="Söhne Leicht" panose="020B0303030202060203" pitchFamily="34" charset="77"/>
              </a:rPr>
              <a:t>bryd</a:t>
            </a:r>
            <a:r>
              <a:rPr lang="en-US" sz="2100" dirty="0">
                <a:latin typeface="Söhne Leicht" panose="020B0303030202060203" pitchFamily="34" charset="77"/>
              </a:rPr>
              <a:t>, bod 99% o </a:t>
            </a:r>
            <a:r>
              <a:rPr lang="en-US" sz="2100" dirty="0" err="1">
                <a:latin typeface="Söhne Leicht" panose="020B0303030202060203" pitchFamily="34" charset="77"/>
              </a:rPr>
              <a:t>bobl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anadlu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aer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sy'n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cael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ei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ddosbarthu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fel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aer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sy’n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anniogel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i</a:t>
            </a:r>
            <a:r>
              <a:rPr lang="en-US" sz="2100" dirty="0">
                <a:latin typeface="Söhne Leicht" panose="020B0303030202060203" pitchFamily="34" charset="77"/>
              </a:rPr>
              <a:t> iechyd </a:t>
            </a:r>
            <a:r>
              <a:rPr lang="en-US" sz="2100" dirty="0" err="1">
                <a:latin typeface="Söhne Leicht" panose="020B0303030202060203" pitchFamily="34" charset="77"/>
              </a:rPr>
              <a:t>pobl</a:t>
            </a:r>
            <a:r>
              <a:rPr lang="en-US" sz="2100" dirty="0">
                <a:latin typeface="Söhne Leicht" panose="020B0303030202060203" pitchFamily="34" charset="77"/>
              </a:rPr>
              <a:t>.​</a:t>
            </a:r>
            <a:br>
              <a:rPr lang="en-US" sz="2100" dirty="0">
                <a:latin typeface="Söhne Leicht" panose="020B0303030202060203" pitchFamily="34" charset="77"/>
              </a:rPr>
            </a:br>
            <a:endParaRPr lang="en-US" sz="21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Söhne Leicht" panose="020B0303030202060203" pitchFamily="34" charset="77"/>
              </a:rPr>
              <a:t>Mae </a:t>
            </a:r>
            <a:r>
              <a:rPr lang="en-US" sz="2100" dirty="0" err="1">
                <a:latin typeface="Söhne Leicht" panose="020B0303030202060203" pitchFamily="34" charset="77"/>
              </a:rPr>
              <a:t>anadlu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aer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gwenwynig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cyfrannu</a:t>
            </a:r>
            <a:r>
              <a:rPr lang="en-US" sz="2100" dirty="0">
                <a:latin typeface="Söhne Leicht" panose="020B0303030202060203" pitchFamily="34" charset="77"/>
              </a:rPr>
              <a:t> at </a:t>
            </a:r>
            <a:r>
              <a:rPr lang="en-US" sz="2100" dirty="0" err="1">
                <a:latin typeface="Söhne Leicht" panose="020B0303030202060203" pitchFamily="34" charset="77"/>
              </a:rPr>
              <a:t>farwolaeth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gynnar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hyd</a:t>
            </a:r>
            <a:r>
              <a:rPr lang="en-US" sz="2100" dirty="0">
                <a:latin typeface="Söhne Leicht" panose="020B0303030202060203" pitchFamily="34" charset="77"/>
              </a:rPr>
              <a:t> at 43,000 o </a:t>
            </a:r>
            <a:r>
              <a:rPr lang="en-US" sz="2100" dirty="0" err="1">
                <a:latin typeface="Söhne Leicht" panose="020B0303030202060203" pitchFamily="34" charset="77"/>
              </a:rPr>
              <a:t>bobl</a:t>
            </a:r>
            <a:r>
              <a:rPr lang="en-US" sz="2100" dirty="0">
                <a:latin typeface="Söhne Leicht" panose="020B0303030202060203" pitchFamily="34" charset="77"/>
              </a:rPr>
              <a:t> bob </a:t>
            </a:r>
            <a:r>
              <a:rPr lang="en-US" sz="2100" dirty="0" err="1">
                <a:latin typeface="Söhne Leicht" panose="020B0303030202060203" pitchFamily="34" charset="77"/>
              </a:rPr>
              <a:t>blwyddyn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y DU </a:t>
            </a:r>
            <a:r>
              <a:rPr lang="en-US" sz="2100" dirty="0" err="1">
                <a:latin typeface="Söhne Leicht" panose="020B0303030202060203" pitchFamily="34" charset="77"/>
              </a:rPr>
              <a:t>yn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unig</a:t>
            </a:r>
            <a:r>
              <a:rPr lang="en-US" sz="2100" dirty="0">
                <a:latin typeface="Söhne Leicht" panose="020B0303030202060203" pitchFamily="34" charset="77"/>
              </a:rPr>
              <a:t>. ​</a:t>
            </a:r>
            <a:br>
              <a:rPr lang="en-US" sz="2100" dirty="0">
                <a:latin typeface="Söhne Leicht" panose="020B0303030202060203" pitchFamily="34" charset="77"/>
              </a:rPr>
            </a:br>
            <a:endParaRPr lang="en-US" sz="21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Söhne Leicht" panose="020B0303030202060203" pitchFamily="34" charset="77"/>
              </a:rPr>
              <a:t>Yn </a:t>
            </a:r>
            <a:r>
              <a:rPr lang="en-US" sz="2100" dirty="0" err="1">
                <a:latin typeface="Söhne Leicht" panose="020B0303030202060203" pitchFamily="34" charset="77"/>
              </a:rPr>
              <a:t>fyd-eang</a:t>
            </a:r>
            <a:r>
              <a:rPr lang="en-US" sz="2100" dirty="0">
                <a:latin typeface="Söhne Leicht" panose="020B0303030202060203" pitchFamily="34" charset="77"/>
              </a:rPr>
              <a:t>, </a:t>
            </a:r>
            <a:r>
              <a:rPr lang="en-US" sz="2100" dirty="0" err="1">
                <a:latin typeface="Söhne Leicht" panose="020B0303030202060203" pitchFamily="34" charset="77"/>
              </a:rPr>
              <a:t>mae'n</a:t>
            </a:r>
            <a:r>
              <a:rPr lang="en-US" sz="2100" dirty="0">
                <a:latin typeface="Söhne Leicht" panose="020B0303030202060203" pitchFamily="34" charset="77"/>
              </a:rPr>
              <a:t> </a:t>
            </a:r>
            <a:r>
              <a:rPr lang="en-US" sz="2100" dirty="0" err="1">
                <a:latin typeface="Söhne Leicht" panose="020B0303030202060203" pitchFamily="34" charset="77"/>
              </a:rPr>
              <a:t>achosi</a:t>
            </a:r>
            <a:r>
              <a:rPr lang="en-US" sz="2100" dirty="0">
                <a:latin typeface="Söhne Leicht" panose="020B0303030202060203" pitchFamily="34" charset="77"/>
              </a:rPr>
              <a:t> 4.2 </a:t>
            </a:r>
            <a:r>
              <a:rPr lang="en-US" sz="2100" dirty="0" err="1">
                <a:latin typeface="Söhne Leicht" panose="020B0303030202060203" pitchFamily="34" charset="77"/>
              </a:rPr>
              <a:t>miliwn</a:t>
            </a:r>
            <a:r>
              <a:rPr lang="en-US" sz="2100" dirty="0">
                <a:latin typeface="Söhne Leicht" panose="020B0303030202060203" pitchFamily="34" charset="77"/>
              </a:rPr>
              <a:t> o </a:t>
            </a:r>
            <a:r>
              <a:rPr lang="en-US" sz="2100" dirty="0" err="1">
                <a:latin typeface="Söhne Leicht" panose="020B0303030202060203" pitchFamily="34" charset="77"/>
              </a:rPr>
              <a:t>farwolaethau</a:t>
            </a:r>
            <a:r>
              <a:rPr lang="en-US" sz="2100" dirty="0">
                <a:latin typeface="Söhne Leicht" panose="020B0303030202060203" pitchFamily="34" charset="77"/>
              </a:rPr>
              <a:t> bob </a:t>
            </a:r>
            <a:r>
              <a:rPr lang="en-US" sz="2100" dirty="0" err="1">
                <a:latin typeface="Söhne Leicht" panose="020B0303030202060203" pitchFamily="34" charset="77"/>
              </a:rPr>
              <a:t>blwyddyn</a:t>
            </a:r>
            <a:r>
              <a:rPr lang="en-US" sz="2100" dirty="0">
                <a:latin typeface="Söhne Leicht" panose="020B0303030202060203" pitchFamily="34" charset="77"/>
              </a:rPr>
              <a:t>. 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814" y="2179479"/>
            <a:ext cx="5714184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Llygredd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yw'r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un </a:t>
            </a: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bygythiad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amgylcheddol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mwyaf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i</a:t>
            </a: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iechyd.​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796" y="-21605"/>
            <a:ext cx="5657204" cy="6879605"/>
            <a:chOff x="0" y="0"/>
            <a:chExt cx="890132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41177" r="-41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59537" y="185916"/>
            <a:ext cx="5815723" cy="12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Beth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sydd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ein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aer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sy'n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ei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wneud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mor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beryglus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816" y="2126301"/>
            <a:ext cx="5815723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Söhne Leicht" panose="020B0303030202060203" pitchFamily="34" charset="77"/>
              </a:rPr>
              <a:t>Yr </a:t>
            </a:r>
            <a:r>
              <a:rPr lang="en-US" sz="1900" dirty="0" err="1">
                <a:latin typeface="Söhne Leicht" panose="020B0303030202060203" pitchFamily="34" charset="77"/>
              </a:rPr>
              <a:t>enw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ar</a:t>
            </a:r>
            <a:r>
              <a:rPr lang="en-US" sz="1900" dirty="0">
                <a:latin typeface="Söhne Leicht" panose="020B0303030202060203" pitchFamily="34" charset="77"/>
              </a:rPr>
              <a:t> un </a:t>
            </a:r>
            <a:r>
              <a:rPr lang="en-US" sz="1900" dirty="0" err="1">
                <a:latin typeface="Söhne Leicht" panose="020B0303030202060203" pitchFamily="34" charset="77"/>
              </a:rPr>
              <a:t>o'r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mathau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mwyaf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peryglus</a:t>
            </a:r>
            <a:r>
              <a:rPr lang="en-US" sz="1900" dirty="0">
                <a:latin typeface="Söhne Leicht" panose="020B0303030202060203" pitchFamily="34" charset="77"/>
              </a:rPr>
              <a:t> o </a:t>
            </a:r>
            <a:r>
              <a:rPr lang="en-US" sz="1900" dirty="0" err="1">
                <a:latin typeface="Söhne Leicht" panose="020B0303030202060203" pitchFamily="34" charset="77"/>
              </a:rPr>
              <a:t>lygredd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aer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yw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gronynnau</a:t>
            </a:r>
            <a:r>
              <a:rPr lang="en-US" sz="1900" dirty="0">
                <a:latin typeface="Söhne Leicht" panose="020B0303030202060203" pitchFamily="34" charset="77"/>
              </a:rPr>
              <a:t>.​</a:t>
            </a:r>
            <a:br>
              <a:rPr lang="en-US" sz="1900" dirty="0">
                <a:latin typeface="Söhne Leicht" panose="020B0303030202060203" pitchFamily="34" charset="77"/>
              </a:rPr>
            </a:br>
            <a:endParaRPr lang="en-US" sz="19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 err="1">
                <a:latin typeface="Söhne Leicht" panose="020B0303030202060203" pitchFamily="34" charset="77"/>
              </a:rPr>
              <a:t>Mae'r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rhain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yn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ronynnau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microsgopig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sy'n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arnofio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yn</a:t>
            </a:r>
            <a:r>
              <a:rPr lang="en-US" sz="1900" dirty="0">
                <a:latin typeface="Söhne Leicht" panose="020B0303030202060203" pitchFamily="34" charset="77"/>
              </a:rPr>
              <a:t> yr </a:t>
            </a:r>
            <a:r>
              <a:rPr lang="en-US" sz="1900" dirty="0" err="1">
                <a:latin typeface="Söhne Leicht" panose="020B0303030202060203" pitchFamily="34" charset="77"/>
              </a:rPr>
              <a:t>awyr</a:t>
            </a:r>
            <a:r>
              <a:rPr lang="en-US" sz="1900" dirty="0">
                <a:latin typeface="Söhne Leicht" panose="020B0303030202060203" pitchFamily="34" charset="77"/>
              </a:rPr>
              <a:t>.​</a:t>
            </a:r>
            <a:br>
              <a:rPr lang="en-US" sz="1900" dirty="0">
                <a:latin typeface="Söhne Leicht" panose="020B0303030202060203" pitchFamily="34" charset="77"/>
              </a:rPr>
            </a:br>
            <a:endParaRPr lang="en-US" sz="19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 err="1">
                <a:latin typeface="Söhne Leicht" panose="020B0303030202060203" pitchFamily="34" charset="77"/>
              </a:rPr>
              <a:t>Ydych</a:t>
            </a:r>
            <a:r>
              <a:rPr lang="en-US" sz="1900" dirty="0">
                <a:latin typeface="Söhne Leicht" panose="020B0303030202060203" pitchFamily="34" charset="77"/>
              </a:rPr>
              <a:t> chi </a:t>
            </a:r>
            <a:r>
              <a:rPr lang="en-US" sz="1900" dirty="0" err="1">
                <a:latin typeface="Söhne Leicht" panose="020B0303030202060203" pitchFamily="34" charset="77"/>
              </a:rPr>
              <a:t>erioed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wedi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gweld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nwy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yn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dod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allan</a:t>
            </a:r>
            <a:r>
              <a:rPr lang="en-US" sz="1900" dirty="0">
                <a:latin typeface="Söhne Leicht" panose="020B0303030202060203" pitchFamily="34" charset="77"/>
              </a:rPr>
              <a:t> o </a:t>
            </a:r>
            <a:r>
              <a:rPr lang="en-US" sz="1900" dirty="0" err="1">
                <a:latin typeface="Söhne Leicht" panose="020B0303030202060203" pitchFamily="34" charset="77"/>
              </a:rPr>
              <a:t>bibell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gwacáu</a:t>
            </a:r>
            <a:r>
              <a:rPr lang="en-US" sz="1900" dirty="0">
                <a:latin typeface="Söhne Leicht" panose="020B0303030202060203" pitchFamily="34" charset="77"/>
              </a:rPr>
              <a:t> neu </a:t>
            </a:r>
            <a:r>
              <a:rPr lang="en-US" sz="1900" dirty="0" err="1">
                <a:latin typeface="Söhne Leicht" panose="020B0303030202060203" pitchFamily="34" charset="77"/>
              </a:rPr>
              <a:t>fwg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yn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codi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i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fyny</a:t>
            </a:r>
            <a:r>
              <a:rPr lang="en-US" sz="1900" dirty="0">
                <a:latin typeface="Söhne Leicht" panose="020B0303030202060203" pitchFamily="34" charset="77"/>
              </a:rPr>
              <a:t> o </a:t>
            </a:r>
            <a:r>
              <a:rPr lang="en-US" sz="1900" dirty="0" err="1">
                <a:latin typeface="Söhne Leicht" panose="020B0303030202060203" pitchFamily="34" charset="77"/>
              </a:rPr>
              <a:t>dân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pren</a:t>
            </a:r>
            <a:r>
              <a:rPr lang="en-US" sz="1900" dirty="0">
                <a:latin typeface="Söhne Leicht" panose="020B0303030202060203" pitchFamily="34" charset="77"/>
              </a:rPr>
              <a:t>?​</a:t>
            </a:r>
            <a:br>
              <a:rPr lang="en-US" sz="1900" dirty="0">
                <a:latin typeface="Söhne Leicht" panose="020B0303030202060203" pitchFamily="34" charset="77"/>
              </a:rPr>
            </a:br>
            <a:endParaRPr lang="en-US" sz="19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Söhne Leicht" panose="020B0303030202060203" pitchFamily="34" charset="77"/>
              </a:rPr>
              <a:t>Mae </a:t>
            </a:r>
            <a:r>
              <a:rPr lang="en-US" sz="1900" dirty="0" err="1">
                <a:latin typeface="Söhne Leicht" panose="020B0303030202060203" pitchFamily="34" charset="77"/>
              </a:rPr>
              <a:t>llawer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o'r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hyn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rydych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chi'n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ei</a:t>
            </a:r>
            <a:r>
              <a:rPr lang="en-US" sz="1900" dirty="0">
                <a:latin typeface="Söhne Leicht" panose="020B0303030202060203" pitchFamily="34" charset="77"/>
              </a:rPr>
              <a:t> weld </a:t>
            </a:r>
            <a:r>
              <a:rPr lang="en-US" sz="1900" dirty="0" err="1">
                <a:latin typeface="Söhne Leicht" panose="020B0303030202060203" pitchFamily="34" charset="77"/>
              </a:rPr>
              <a:t>yn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fath</a:t>
            </a:r>
            <a:r>
              <a:rPr lang="en-US" sz="1900" dirty="0">
                <a:latin typeface="Söhne Leicht" panose="020B0303030202060203" pitchFamily="34" charset="77"/>
              </a:rPr>
              <a:t> o </a:t>
            </a:r>
            <a:r>
              <a:rPr lang="en-US" sz="1900" dirty="0" err="1">
                <a:latin typeface="Söhne Leicht" panose="020B0303030202060203" pitchFamily="34" charset="77"/>
              </a:rPr>
              <a:t>ronynnau</a:t>
            </a:r>
            <a:r>
              <a:rPr lang="en-US" sz="1900" dirty="0">
                <a:latin typeface="Söhne Leicht" panose="020B0303030202060203" pitchFamily="34" charset="77"/>
              </a:rPr>
              <a:t>. ​</a:t>
            </a:r>
          </a:p>
          <a:p>
            <a:pPr fontAlgn="base">
              <a:buClr>
                <a:srgbClr val="FF3EB5"/>
              </a:buClr>
            </a:pPr>
            <a:endParaRPr lang="en-US" sz="19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Söhne Leicht" panose="020B0303030202060203" pitchFamily="34" charset="77"/>
              </a:rPr>
              <a:t>Mae </a:t>
            </a:r>
            <a:r>
              <a:rPr lang="en-US" sz="1900" dirty="0" err="1">
                <a:latin typeface="Söhne Leicht" panose="020B0303030202060203" pitchFamily="34" charset="77"/>
              </a:rPr>
              <a:t>rhai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gronynnau</a:t>
            </a:r>
            <a:r>
              <a:rPr lang="en-US" sz="1900" dirty="0">
                <a:latin typeface="Söhne Leicht" panose="020B0303030202060203" pitchFamily="34" charset="77"/>
              </a:rPr>
              <a:t> mor </a:t>
            </a:r>
            <a:r>
              <a:rPr lang="en-US" sz="1900" dirty="0" err="1">
                <a:latin typeface="Söhne Leicht" panose="020B0303030202060203" pitchFamily="34" charset="77"/>
              </a:rPr>
              <a:t>fach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fel</a:t>
            </a:r>
            <a:r>
              <a:rPr lang="en-US" sz="1900" dirty="0">
                <a:latin typeface="Söhne Leicht" panose="020B0303030202060203" pitchFamily="34" charset="77"/>
              </a:rPr>
              <a:t> y gallant </a:t>
            </a:r>
            <a:r>
              <a:rPr lang="en-US" sz="1900" dirty="0" err="1">
                <a:latin typeface="Söhne Leicht" panose="020B0303030202060203" pitchFamily="34" charset="77"/>
              </a:rPr>
              <a:t>fynd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trwy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ein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croen</a:t>
            </a:r>
            <a:r>
              <a:rPr lang="en-US" sz="1900" dirty="0">
                <a:latin typeface="Söhne Leicht" panose="020B0303030202060203" pitchFamily="34" charset="77"/>
              </a:rPr>
              <a:t> neu </a:t>
            </a:r>
            <a:r>
              <a:rPr lang="en-US" sz="1900" dirty="0" err="1">
                <a:latin typeface="Söhne Leicht" panose="020B0303030202060203" pitchFamily="34" charset="77"/>
              </a:rPr>
              <a:t>fynd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i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mewn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i'n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llif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gwaed</a:t>
            </a:r>
            <a:r>
              <a:rPr lang="en-US" sz="1900" dirty="0">
                <a:latin typeface="Söhne Leicht" panose="020B0303030202060203" pitchFamily="34" charset="77"/>
              </a:rPr>
              <a:t> pan </a:t>
            </a:r>
            <a:r>
              <a:rPr lang="en-US" sz="1900" dirty="0" err="1">
                <a:latin typeface="Söhne Leicht" panose="020B0303030202060203" pitchFamily="34" charset="77"/>
              </a:rPr>
              <a:t>fyddwn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ni’n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eu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hanadlu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i'n</a:t>
            </a:r>
            <a:r>
              <a:rPr lang="en-US" sz="1900" dirty="0">
                <a:latin typeface="Söhne Leicht" panose="020B0303030202060203" pitchFamily="34" charset="77"/>
              </a:rPr>
              <a:t> </a:t>
            </a:r>
            <a:r>
              <a:rPr lang="en-US" sz="1900" dirty="0" err="1">
                <a:latin typeface="Söhne Leicht" panose="020B0303030202060203" pitchFamily="34" charset="77"/>
              </a:rPr>
              <a:t>hysgyfaint</a:t>
            </a:r>
            <a:r>
              <a:rPr lang="en-US" sz="1900" dirty="0">
                <a:latin typeface="Söhne Leicht" panose="020B0303030202060203" pitchFamily="34" charset="77"/>
              </a:rPr>
              <a:t>. 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816" y="1600200"/>
            <a:ext cx="2510582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Gronynnau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​</a:t>
            </a:r>
            <a:endParaRPr lang="en-US" sz="2000" b="1" dirty="0">
              <a:solidFill>
                <a:srgbClr val="FF3EB5"/>
              </a:solidFill>
              <a:latin typeface="Söhne Halbfett" panose="020B0303030202060203" pitchFamily="34" charset="77"/>
              <a:ea typeface="Söhne 1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53198" y="0"/>
            <a:ext cx="5638805" cy="6879605"/>
            <a:chOff x="160136" y="0"/>
            <a:chExt cx="887237" cy="1082470"/>
          </a:xfrm>
        </p:grpSpPr>
        <p:sp>
          <p:nvSpPr>
            <p:cNvPr id="6" name="Freeform 6"/>
            <p:cNvSpPr/>
            <p:nvPr/>
          </p:nvSpPr>
          <p:spPr>
            <a:xfrm>
              <a:off x="160136" y="0"/>
              <a:ext cx="887237" cy="1082470"/>
            </a:xfrm>
            <a:custGeom>
              <a:avLst/>
              <a:gdLst/>
              <a:ahLst/>
              <a:cxnLst/>
              <a:rect l="l" t="t" r="r" b="b"/>
              <a:pathLst>
                <a:path w="1135248" h="1082470">
                  <a:moveTo>
                    <a:pt x="0" y="0"/>
                  </a:moveTo>
                  <a:lnTo>
                    <a:pt x="1135248" y="0"/>
                  </a:lnTo>
                  <a:lnTo>
                    <a:pt x="1135248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64483" r="-563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1089" y="401291"/>
            <a:ext cx="6132106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100" b="1" dirty="0">
                <a:latin typeface="Söhne Halbfett" panose="020B0303030202060203" pitchFamily="34" charset="77"/>
              </a:rPr>
              <a:t>Beth </a:t>
            </a:r>
            <a:r>
              <a:rPr lang="en-US" sz="4100" b="1" dirty="0" err="1">
                <a:latin typeface="Söhne Halbfett" panose="020B0303030202060203" pitchFamily="34" charset="77"/>
              </a:rPr>
              <a:t>sydd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yn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ein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aer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sy'n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ei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wneud</a:t>
            </a:r>
            <a:r>
              <a:rPr lang="en-US" sz="4100" b="1" dirty="0">
                <a:latin typeface="Söhne Halbfett" panose="020B0303030202060203" pitchFamily="34" charset="77"/>
              </a:rPr>
              <a:t> mor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beryglus</a:t>
            </a:r>
            <a:r>
              <a:rPr lang="en-US" sz="4100" b="1" dirty="0">
                <a:latin typeface="Söhne Halbfett" panose="020B0303030202060203" pitchFamily="34" charset="77"/>
              </a:rPr>
              <a:t>?​</a:t>
            </a:r>
            <a:endParaRPr lang="en-US" sz="41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1089" y="2681411"/>
            <a:ext cx="563880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öhne Leicht" panose="020B0303030202060203" pitchFamily="34" charset="77"/>
              </a:rPr>
              <a:t>Mae </a:t>
            </a:r>
            <a:r>
              <a:rPr lang="en-US" sz="2400" dirty="0" err="1">
                <a:latin typeface="Söhne Leicht" panose="020B0303030202060203" pitchFamily="34" charset="77"/>
              </a:rPr>
              <a:t>hyn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greu</a:t>
            </a:r>
            <a:r>
              <a:rPr lang="en-US" sz="2400" dirty="0">
                <a:latin typeface="Söhne Leicht" panose="020B0303030202060203" pitchFamily="34" charset="77"/>
              </a:rPr>
              <a:t> pan </a:t>
            </a:r>
            <a:r>
              <a:rPr lang="en-US" sz="2400" dirty="0" err="1">
                <a:latin typeface="Söhne Leicht" panose="020B0303030202060203" pitchFamily="34" charset="77"/>
              </a:rPr>
              <a:t>fydd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cemegau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sy'n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rhyddhau</a:t>
            </a:r>
            <a:r>
              <a:rPr lang="en-US" sz="2400" dirty="0">
                <a:latin typeface="Söhne Leicht" panose="020B0303030202060203" pitchFamily="34" charset="77"/>
              </a:rPr>
              <a:t> o </a:t>
            </a:r>
            <a:r>
              <a:rPr lang="en-US" sz="2400" dirty="0" err="1">
                <a:latin typeface="Söhne Leicht" panose="020B0303030202060203" pitchFamily="34" charset="77"/>
              </a:rPr>
              <a:t>danau</a:t>
            </a:r>
            <a:r>
              <a:rPr lang="en-US" sz="2400" dirty="0">
                <a:latin typeface="Söhne Leicht" panose="020B0303030202060203" pitchFamily="34" charset="77"/>
              </a:rPr>
              <a:t>, </a:t>
            </a:r>
            <a:r>
              <a:rPr lang="en-US" sz="2400" dirty="0" err="1">
                <a:latin typeface="Söhne Leicht" panose="020B0303030202060203" pitchFamily="34" charset="77"/>
              </a:rPr>
              <a:t>ffatrïoedd</a:t>
            </a:r>
            <a:r>
              <a:rPr lang="en-US" sz="2400" dirty="0">
                <a:latin typeface="Söhne Leicht" panose="020B0303030202060203" pitchFamily="34" charset="77"/>
              </a:rPr>
              <a:t> a </a:t>
            </a:r>
            <a:r>
              <a:rPr lang="en-US" sz="2400" dirty="0" err="1">
                <a:latin typeface="Söhne Leicht" panose="020B0303030202060203" pitchFamily="34" charset="77"/>
              </a:rPr>
              <a:t>cheir</a:t>
            </a:r>
            <a:r>
              <a:rPr lang="en-US" sz="2400" dirty="0">
                <a:latin typeface="Söhne Leicht" panose="020B0303030202060203" pitchFamily="34" charset="77"/>
              </a:rPr>
              <a:t> petrol a diesel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adweithio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gyda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golau</a:t>
            </a:r>
            <a:r>
              <a:rPr lang="en-US" sz="2400" dirty="0">
                <a:latin typeface="Söhne Leicht" panose="020B0303030202060203" pitchFamily="34" charset="77"/>
              </a:rPr>
              <a:t> haul.​</a:t>
            </a:r>
            <a:br>
              <a:rPr lang="en-US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Mae'r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adwaith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ffotocemegol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hwn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creu</a:t>
            </a:r>
            <a:r>
              <a:rPr lang="en-US" sz="2400" dirty="0">
                <a:latin typeface="Söhne Leicht" panose="020B0303030202060203" pitchFamily="34" charset="77"/>
              </a:rPr>
              <a:t> math o </a:t>
            </a:r>
            <a:r>
              <a:rPr lang="en-US" sz="2400" dirty="0" err="1">
                <a:latin typeface="Söhne Leicht" panose="020B0303030202060203" pitchFamily="34" charset="77"/>
              </a:rPr>
              <a:t>lygredd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gronynnol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sydd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weithiau'n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alw'n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fwg</a:t>
            </a:r>
            <a:r>
              <a:rPr lang="en-US" sz="2400" dirty="0">
                <a:latin typeface="Söhne Leicht" panose="020B0303030202060203" pitchFamily="34" charset="77"/>
              </a:rPr>
              <a:t>.​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1089" y="2119292"/>
            <a:ext cx="2713583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Osôn</a:t>
            </a:r>
            <a:r>
              <a:rPr lang="en-US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lefel</a:t>
            </a:r>
            <a:r>
              <a:rPr lang="en-US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y </a:t>
            </a:r>
            <a:r>
              <a:rPr lang="en-US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ddaear</a:t>
            </a:r>
            <a:r>
              <a:rPr lang="en-US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53192" y="-21605"/>
            <a:ext cx="5638808" cy="6879605"/>
            <a:chOff x="130602" y="0"/>
            <a:chExt cx="887237" cy="1082470"/>
          </a:xfrm>
        </p:grpSpPr>
        <p:sp>
          <p:nvSpPr>
            <p:cNvPr id="6" name="Freeform 6"/>
            <p:cNvSpPr/>
            <p:nvPr/>
          </p:nvSpPr>
          <p:spPr>
            <a:xfrm>
              <a:off x="130602" y="0"/>
              <a:ext cx="887237" cy="1082470"/>
            </a:xfrm>
            <a:custGeom>
              <a:avLst/>
              <a:gdLst/>
              <a:ahLst/>
              <a:cxnLst/>
              <a:rect l="l" t="t" r="r" b="b"/>
              <a:pathLst>
                <a:path w="1017839" h="1082470">
                  <a:moveTo>
                    <a:pt x="0" y="0"/>
                  </a:moveTo>
                  <a:lnTo>
                    <a:pt x="1017839" y="0"/>
                  </a:lnTo>
                  <a:lnTo>
                    <a:pt x="1017839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92667" r="-23975" b="-331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8724" y="417749"/>
            <a:ext cx="5955875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100" b="1" dirty="0">
                <a:latin typeface="Söhne Halbfett" panose="020B0303030202060203" pitchFamily="34" charset="77"/>
              </a:rPr>
              <a:t>Beth </a:t>
            </a:r>
            <a:r>
              <a:rPr lang="en-US" sz="4100" b="1" dirty="0" err="1">
                <a:latin typeface="Söhne Halbfett" panose="020B0303030202060203" pitchFamily="34" charset="77"/>
              </a:rPr>
              <a:t>sydd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yn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ein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aer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sy'n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ei</a:t>
            </a:r>
            <a:r>
              <a:rPr lang="en-US" sz="4100" b="1" dirty="0"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latin typeface="Söhne Halbfett" panose="020B0303030202060203" pitchFamily="34" charset="77"/>
              </a:rPr>
              <a:t>wneud</a:t>
            </a:r>
            <a:r>
              <a:rPr lang="en-US" sz="4100" b="1" dirty="0">
                <a:latin typeface="Söhne Halbfett" panose="020B0303030202060203" pitchFamily="34" charset="77"/>
              </a:rPr>
              <a:t> mor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beryglus</a:t>
            </a:r>
            <a:r>
              <a:rPr lang="en-US" sz="4100" b="1" dirty="0">
                <a:latin typeface="Söhne Halbfett" panose="020B0303030202060203" pitchFamily="34" charset="77"/>
              </a:rPr>
              <a:t>?​</a:t>
            </a:r>
            <a:endParaRPr lang="en-US" sz="41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8725" y="2651769"/>
            <a:ext cx="595587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Mae'r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nwy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hwn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greu</a:t>
            </a:r>
            <a:r>
              <a:rPr lang="en-US" sz="2400" dirty="0">
                <a:latin typeface="Söhne Leicht" panose="020B0303030202060203" pitchFamily="34" charset="77"/>
              </a:rPr>
              <a:t> pan </a:t>
            </a:r>
            <a:r>
              <a:rPr lang="en-US" sz="2400" dirty="0" err="1">
                <a:latin typeface="Söhne Leicht" panose="020B0303030202060203" pitchFamily="34" charset="77"/>
              </a:rPr>
              <a:t>fydd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tanwydd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ffosil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eu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llosgi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dymheredd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uchel</a:t>
            </a:r>
            <a:r>
              <a:rPr lang="en-US" sz="2400" dirty="0">
                <a:latin typeface="Söhne Leicht" panose="020B0303030202060203" pitchFamily="34" charset="77"/>
              </a:rPr>
              <a:t>.​</a:t>
            </a:r>
            <a:br>
              <a:rPr lang="en-US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Mae'n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gyfrannwr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mawr</a:t>
            </a:r>
            <a:r>
              <a:rPr lang="en-US" sz="2400" dirty="0">
                <a:latin typeface="Söhne Leicht" panose="020B0303030202060203" pitchFamily="34" charset="77"/>
              </a:rPr>
              <a:t> at </a:t>
            </a:r>
            <a:r>
              <a:rPr lang="en-US" sz="2400" dirty="0" err="1">
                <a:latin typeface="Söhne Leicht" panose="020B0303030202060203" pitchFamily="34" charset="77"/>
              </a:rPr>
              <a:t>osôn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lefel</a:t>
            </a:r>
            <a:r>
              <a:rPr lang="en-US" sz="2400" dirty="0">
                <a:latin typeface="Söhne Leicht" panose="020B0303030202060203" pitchFamily="34" charset="77"/>
              </a:rPr>
              <a:t> y </a:t>
            </a:r>
            <a:r>
              <a:rPr lang="en-US" sz="2400" dirty="0" err="1">
                <a:latin typeface="Söhne Leicht" panose="020B0303030202060203" pitchFamily="34" charset="77"/>
              </a:rPr>
              <a:t>ddaear</a:t>
            </a:r>
            <a:r>
              <a:rPr lang="en-US" sz="2400" dirty="0">
                <a:latin typeface="Söhne Leicht" panose="020B0303030202060203" pitchFamily="34" charset="77"/>
              </a:rPr>
              <a:t>. ​</a:t>
            </a:r>
            <a:br>
              <a:rPr lang="en-US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öhne Leicht" panose="020B0303030202060203" pitchFamily="34" charset="77"/>
              </a:rPr>
              <a:t>Mae </a:t>
            </a:r>
            <a:r>
              <a:rPr lang="en-US" sz="2400" dirty="0" err="1">
                <a:latin typeface="Söhne Leicht" panose="020B0303030202060203" pitchFamily="34" charset="77"/>
              </a:rPr>
              <a:t>llywodraeth</a:t>
            </a:r>
            <a:r>
              <a:rPr lang="en-US" sz="2400" dirty="0">
                <a:latin typeface="Söhne Leicht" panose="020B0303030202060203" pitchFamily="34" charset="77"/>
              </a:rPr>
              <a:t> y DU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amcangyfrif</a:t>
            </a:r>
            <a:r>
              <a:rPr lang="en-US" sz="2400" dirty="0">
                <a:latin typeface="Söhne Leicht" panose="020B0303030202060203" pitchFamily="34" charset="77"/>
              </a:rPr>
              <a:t> bod </a:t>
            </a:r>
            <a:r>
              <a:rPr lang="en-US" sz="2400" dirty="0" err="1">
                <a:latin typeface="Söhne Leicht" panose="020B0303030202060203" pitchFamily="34" charset="77"/>
              </a:rPr>
              <a:t>dros</a:t>
            </a:r>
            <a:r>
              <a:rPr lang="en-US" sz="2400" dirty="0">
                <a:latin typeface="Söhne Leicht" panose="020B0303030202060203" pitchFamily="34" charset="77"/>
              </a:rPr>
              <a:t> 80% </a:t>
            </a:r>
            <a:r>
              <a:rPr lang="en-US" sz="2400" dirty="0" err="1">
                <a:latin typeface="Söhne Leicht" panose="020B0303030202060203" pitchFamily="34" charset="77"/>
              </a:rPr>
              <a:t>o'r</a:t>
            </a:r>
            <a:r>
              <a:rPr lang="en-US" sz="2400" dirty="0">
                <a:latin typeface="Söhne Leicht" panose="020B0303030202060203" pitchFamily="34" charset="77"/>
              </a:rPr>
              <a:t> nitrogen </a:t>
            </a:r>
            <a:r>
              <a:rPr lang="en-US" sz="2400" dirty="0" err="1">
                <a:latin typeface="Söhne Leicht" panose="020B0303030202060203" pitchFamily="34" charset="77"/>
              </a:rPr>
              <a:t>deuocsid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haer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cael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achosi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gan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draffig</a:t>
            </a:r>
            <a:r>
              <a:rPr lang="en-US" sz="2400" dirty="0">
                <a:latin typeface="Söhne Leicht" panose="020B0303030202060203" pitchFamily="34" charset="77"/>
              </a:rPr>
              <a:t>.​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724" y="2045996"/>
            <a:ext cx="2984075" cy="396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Nitrogen </a:t>
            </a:r>
            <a:r>
              <a:rPr lang="en-US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deuocsid</a:t>
            </a:r>
            <a:r>
              <a:rPr lang="en-US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​</a:t>
            </a:r>
            <a:endParaRPr lang="en-US" sz="28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52120" y="2385896"/>
            <a:ext cx="4868345" cy="2951434"/>
          </a:xfrm>
          <a:custGeom>
            <a:avLst/>
            <a:gdLst/>
            <a:ahLst/>
            <a:cxnLst/>
            <a:rect l="l" t="t" r="r" b="b"/>
            <a:pathLst>
              <a:path w="4868345" h="2951434">
                <a:moveTo>
                  <a:pt x="0" y="0"/>
                </a:moveTo>
                <a:lnTo>
                  <a:pt x="4868344" y="0"/>
                </a:lnTo>
                <a:lnTo>
                  <a:pt x="4868344" y="2951434"/>
                </a:lnTo>
                <a:lnTo>
                  <a:pt x="0" y="2951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99270" y="3586092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3489" y="277257"/>
            <a:ext cx="11738507" cy="71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Sut </a:t>
            </a:r>
            <a:r>
              <a:rPr lang="en-US" sz="41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mae'r</a:t>
            </a:r>
            <a:r>
              <a:rPr lang="en-US" sz="4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llygryddion</a:t>
            </a:r>
            <a:r>
              <a:rPr lang="en-US" sz="4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hyn</a:t>
            </a:r>
            <a:r>
              <a:rPr lang="en-US" sz="4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yn</a:t>
            </a:r>
            <a:r>
              <a:rPr lang="en-US" sz="4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effeithio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arnom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ni</a:t>
            </a:r>
            <a:r>
              <a:rPr lang="en-US" sz="4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65376" y="3237763"/>
            <a:ext cx="313493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dirty="0">
                <a:latin typeface="Söhne Leicht" panose="020B0303030202060203" pitchFamily="34" charset="77"/>
              </a:rPr>
              <a:t>Dim </a:t>
            </a:r>
            <a:r>
              <a:rPr lang="en-US" sz="2000" dirty="0" err="1">
                <a:latin typeface="Söhne Leicht" panose="020B0303030202060203" pitchFamily="34" charset="77"/>
              </a:rPr>
              <a:t>ond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rhai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o'r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prif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gyflyrau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sy'n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cael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eu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hachosi</a:t>
            </a:r>
            <a:r>
              <a:rPr lang="en-US" sz="2000" dirty="0">
                <a:latin typeface="Söhne Leicht" panose="020B0303030202060203" pitchFamily="34" charset="77"/>
              </a:rPr>
              <a:t> neu </a:t>
            </a:r>
            <a:r>
              <a:rPr lang="en-US" sz="2000" dirty="0" err="1">
                <a:latin typeface="Söhne Leicht" panose="020B0303030202060203" pitchFamily="34" charset="77"/>
              </a:rPr>
              <a:t>eu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gwneud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waeth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gan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aer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gwenwynig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yw'r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rhain</a:t>
            </a:r>
            <a:r>
              <a:rPr lang="en-US" sz="2000" dirty="0">
                <a:latin typeface="Söhne Leicht" panose="020B0303030202060203" pitchFamily="34" charset="77"/>
              </a:rPr>
              <a:t>:​</a:t>
            </a:r>
            <a:endParaRPr lang="en-US" sz="2400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3874" y="2362200"/>
            <a:ext cx="306948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Clefydau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cardiofasgwlaidd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1839" y="1628149"/>
            <a:ext cx="1105835" cy="30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</a:pPr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Canser</a:t>
            </a:r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99481" y="5932679"/>
            <a:ext cx="288965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Clefydau’r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crone​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47726" y="1906056"/>
            <a:ext cx="317421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Anhwylderau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niwro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4831" y="3751336"/>
            <a:ext cx="19632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Anhwylderau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gastroberfeddol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9021" y="4385066"/>
            <a:ext cx="1708020" cy="30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</a:pP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Asthma</a:t>
            </a:r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79822" y="6245423"/>
            <a:ext cx="170802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Clefydau’r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afu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69960" y="5659794"/>
            <a:ext cx="283575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Clefydau’r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arennau</a:t>
            </a:r>
            <a:r>
              <a:rPr lang="en-US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7" name="Freeform 17"/>
          <p:cNvSpPr/>
          <p:nvPr/>
        </p:nvSpPr>
        <p:spPr>
          <a:xfrm rot="-3212761">
            <a:off x="7738936" y="2106822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719918">
            <a:off x="4919934" y="1979643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4579783">
            <a:off x="6449044" y="5234285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611909">
            <a:off x="8152796" y="4812043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8100000">
            <a:off x="3304441" y="2614254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432113">
            <a:off x="2765670" y="3970937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7958625">
            <a:off x="3856602" y="5076980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53490" y="1141488"/>
            <a:ext cx="9899079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3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Mae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amlygiad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hirdymor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i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lygredd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yn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cael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effaith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ddinistriol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ar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ein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hiechyd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.​</a:t>
            </a:r>
            <a:endParaRPr lang="en-US" sz="24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3490" y="291223"/>
            <a:ext cx="11276552" cy="712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Sut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mae'r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llygryddion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hyn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effeithio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arnom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1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ni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6" name="Freeform 6"/>
          <p:cNvSpPr/>
          <p:nvPr/>
        </p:nvSpPr>
        <p:spPr>
          <a:xfrm>
            <a:off x="3652120" y="2385896"/>
            <a:ext cx="4868345" cy="2951434"/>
          </a:xfrm>
          <a:custGeom>
            <a:avLst/>
            <a:gdLst/>
            <a:ahLst/>
            <a:cxnLst/>
            <a:rect l="l" t="t" r="r" b="b"/>
            <a:pathLst>
              <a:path w="4868345" h="2951434">
                <a:moveTo>
                  <a:pt x="0" y="0"/>
                </a:moveTo>
                <a:lnTo>
                  <a:pt x="4868344" y="0"/>
                </a:lnTo>
                <a:lnTo>
                  <a:pt x="4868344" y="2951434"/>
                </a:lnTo>
                <a:lnTo>
                  <a:pt x="0" y="2951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53736" y="3724578"/>
            <a:ext cx="18651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dirty="0" err="1">
                <a:latin typeface="Söhne Leicht" panose="020B0303030202060203" pitchFamily="34" charset="77"/>
              </a:rPr>
              <a:t>Mae’r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rhain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cynnwys</a:t>
            </a:r>
            <a:r>
              <a:rPr lang="en-US" sz="2000" dirty="0">
                <a:latin typeface="Söhne Leicht" panose="020B0303030202060203" pitchFamily="34" charset="77"/>
              </a:rPr>
              <a:t>:​</a:t>
            </a:r>
            <a:endParaRPr lang="en-US" sz="2400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  <p:sp>
        <p:nvSpPr>
          <p:cNvPr id="8" name="Freeform 8"/>
          <p:cNvSpPr/>
          <p:nvPr/>
        </p:nvSpPr>
        <p:spPr>
          <a:xfrm rot="-1824954">
            <a:off x="7924251" y="2338489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290279">
            <a:off x="5267372" y="5219280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611909">
            <a:off x="8396213" y="4687783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417361">
            <a:off x="3855954" y="2403455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502754">
            <a:off x="3099751" y="4564811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61958" y="1148472"/>
            <a:ext cx="9094068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3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Gall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hyd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yn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oed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amlygiad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tymor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byr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i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lygredd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gael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effeithiau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niweidiol</a:t>
            </a: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.​</a:t>
            </a:r>
            <a:endParaRPr lang="en-US" sz="24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57848" y="2224273"/>
            <a:ext cx="221500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latin typeface="Söhne Leicht" panose="020B0303030202060203" pitchFamily="34" charset="77"/>
              </a:rPr>
              <a:t>Anhawster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anadlu</a:t>
            </a:r>
            <a:r>
              <a:rPr lang="en-US" sz="2000" dirty="0"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59543" y="2209414"/>
            <a:ext cx="141877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latin typeface="Söhne Leicht" panose="020B0303030202060203" pitchFamily="34" charset="77"/>
              </a:rPr>
              <a:t>Dolur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gwddf</a:t>
            </a:r>
            <a:r>
              <a:rPr lang="en-US" sz="2000" dirty="0">
                <a:latin typeface="Söhne Leicht" panose="020B0303030202060203" pitchFamily="34" charset="77"/>
              </a:rPr>
              <a:t>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71632" y="6259000"/>
            <a:ext cx="305164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latin typeface="Söhne Leicht" panose="020B0303030202060203" pitchFamily="34" charset="77"/>
              </a:rPr>
              <a:t>Broncitis</a:t>
            </a:r>
            <a:r>
              <a:rPr lang="en-US" sz="2000" dirty="0">
                <a:latin typeface="Söhne Leicht" panose="020B0303030202060203" pitchFamily="34" charset="77"/>
              </a:rPr>
              <a:t> 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4808" y="5380600"/>
            <a:ext cx="297645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US" sz="2000" dirty="0" err="1">
                <a:latin typeface="Söhne Leicht" panose="020B0303030202060203" pitchFamily="34" charset="77"/>
              </a:rPr>
              <a:t>Sbarduno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pyliau</a:t>
            </a:r>
            <a:r>
              <a:rPr lang="en-US" sz="2000" dirty="0">
                <a:latin typeface="Söhne Leicht" panose="020B0303030202060203" pitchFamily="34" charset="77"/>
              </a:rPr>
              <a:t> o asthma​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47654" y="5560093"/>
            <a:ext cx="1309092" cy="31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  <a:spcBef>
                <a:spcPct val="0"/>
              </a:spcBef>
            </a:pPr>
            <a:r>
              <a:rPr lang="en-US" sz="2000" dirty="0" err="1">
                <a:latin typeface="Söhne Leicht" panose="020B0303030202060203" pitchFamily="34" charset="77"/>
              </a:rPr>
              <a:t>Niwmonia</a:t>
            </a:r>
            <a:r>
              <a:rPr lang="en-US" sz="2000" dirty="0">
                <a:latin typeface="Söhne Leicht" panose="020B0303030202060203" pitchFamily="34" charset="77"/>
              </a:rPr>
              <a:t>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0601e-ea40-49e7-9b69-b9cb6c325029">
      <Terms xmlns="http://schemas.microsoft.com/office/infopath/2007/PartnerControls"/>
    </lcf76f155ced4ddcb4097134ff3c332f>
    <TaxCatchAll xmlns="b6e71caf-0914-4e3d-bc49-5b23dba73ef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5434FE24A9E499F8AE5E79820E15E" ma:contentTypeVersion="11" ma:contentTypeDescription="Create a new document." ma:contentTypeScope="" ma:versionID="40e0e6fee8f2c8a6d935b681b60225f0">
  <xsd:schema xmlns:xsd="http://www.w3.org/2001/XMLSchema" xmlns:xs="http://www.w3.org/2001/XMLSchema" xmlns:p="http://schemas.microsoft.com/office/2006/metadata/properties" xmlns:ns2="46a0601e-ea40-49e7-9b69-b9cb6c325029" xmlns:ns3="b6e71caf-0914-4e3d-bc49-5b23dba73efe" targetNamespace="http://schemas.microsoft.com/office/2006/metadata/properties" ma:root="true" ma:fieldsID="4e1a4f50ef76c01225c12f4b2791d07a" ns2:_="" ns3:_="">
    <xsd:import namespace="46a0601e-ea40-49e7-9b69-b9cb6c325029"/>
    <xsd:import namespace="b6e71caf-0914-4e3d-bc49-5b23dba73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0601e-ea40-49e7-9b69-b9cb6c325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1caf-0914-4e3d-bc49-5b23dba73e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88f453-3778-4a4c-87ba-2575e70ae265}" ma:internalName="TaxCatchAll" ma:showField="CatchAllData" ma:web="b6e71caf-0914-4e3d-bc49-5b23dba73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A3E2DA-0568-4892-BC55-0E4E9575F011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BE22E9C2-60FF-48E4-88E1-F816637F0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38F685-CE85-4130-8A1E-B1E899B5A227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1056</Words>
  <Application>Microsoft Macintosh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Söhne Halbfett</vt:lpstr>
      <vt:lpstr>Söhne Leicht</vt:lpstr>
      <vt:lpstr>Söhne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- Air Quality Assembly Presentation</dc:title>
  <dc:creator>Faye Booth</dc:creator>
  <cp:lastModifiedBy>Lauren Cribben</cp:lastModifiedBy>
  <cp:revision>16</cp:revision>
  <dcterms:created xsi:type="dcterms:W3CDTF">2006-08-16T00:00:00Z</dcterms:created>
  <dcterms:modified xsi:type="dcterms:W3CDTF">2025-09-19T09:57:59Z</dcterms:modified>
  <dc:identifier>DAGFmGPXI0Q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0x01010046E5434FE24A9E499F8AE5E79820E15E</vt:lpwstr>
  </property>
  <property fmtid="{D5CDD505-2E9C-101B-9397-08002B2CF9AE}" pid="3" name="MediaServiceImageTags">
    <vt:lpwstr/>
  </property>
</Properties>
</file>