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58000" cy="9144000"/>
  <p:embeddedFontLst>
    <p:embeddedFont>
      <p:font typeface="Söhne 2" panose="020B0303030202060203" pitchFamily="34" charset="77"/>
      <p:regular r:id="rId27"/>
      <p:bold r:id="rId28"/>
    </p:embeddedFont>
    <p:embeddedFont>
      <p:font typeface="Söhne Halbfett" panose="020B0303030202060203" pitchFamily="34" charset="77"/>
      <p:regular r:id="rId29"/>
      <p:bold r:id="rId30"/>
    </p:embeddedFont>
    <p:embeddedFont>
      <p:font typeface="Söhne Leicht" panose="020B0303030202060203" pitchFamily="34" charset="77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4" autoAdjust="0"/>
  </p:normalViewPr>
  <p:slideViewPr>
    <p:cSldViewPr>
      <p:cViewPr varScale="1">
        <p:scale>
          <a:sx n="102" d="100"/>
          <a:sy n="102" d="100"/>
        </p:scale>
        <p:origin x="760" y="176"/>
      </p:cViewPr>
      <p:guideLst>
        <p:guide orient="horz" pos="2160"/>
        <p:guide pos="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37AB-80E0-E948-A651-73475ABB5EEC}" type="datetimeFigureOut">
              <a:rPr lang="en-US" smtClean="0"/>
              <a:t>9/17/25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2587F-B20E-F549-BDEB-19A1DED39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75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2587F-B20E-F549-BDEB-19A1DED39A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1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3417" y="-2030274"/>
            <a:ext cx="6702211" cy="7771713"/>
          </a:xfrm>
          <a:custGeom>
            <a:avLst/>
            <a:gdLst/>
            <a:ahLst/>
            <a:cxnLst/>
            <a:rect l="l" t="t" r="r" b="b"/>
            <a:pathLst>
              <a:path w="6702211" h="7771713">
                <a:moveTo>
                  <a:pt x="0" y="0"/>
                </a:moveTo>
                <a:lnTo>
                  <a:pt x="6702211" y="0"/>
                </a:lnTo>
                <a:lnTo>
                  <a:pt x="6702211" y="7771712"/>
                </a:lnTo>
                <a:lnTo>
                  <a:pt x="0" y="7771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60F58243-1D9A-5647-9139-233F685A6E0E}"/>
              </a:ext>
            </a:extLst>
          </p:cNvPr>
          <p:cNvSpPr/>
          <p:nvPr/>
        </p:nvSpPr>
        <p:spPr>
          <a:xfrm>
            <a:off x="1320648" y="962320"/>
            <a:ext cx="6606392" cy="1647545"/>
          </a:xfrm>
          <a:custGeom>
            <a:avLst/>
            <a:gdLst/>
            <a:ahLst/>
            <a:cxnLst/>
            <a:rect l="l" t="t" r="r" b="b"/>
            <a:pathLst>
              <a:path w="6606392" h="1647545">
                <a:moveTo>
                  <a:pt x="0" y="0"/>
                </a:moveTo>
                <a:lnTo>
                  <a:pt x="6606392" y="0"/>
                </a:lnTo>
                <a:lnTo>
                  <a:pt x="6606392" y="1647546"/>
                </a:lnTo>
                <a:lnTo>
                  <a:pt x="0" y="1647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8052" b="-1869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0D52C65A-2F63-3E4A-A6A9-D0BC8AF3B3ED}"/>
              </a:ext>
            </a:extLst>
          </p:cNvPr>
          <p:cNvSpPr/>
          <p:nvPr/>
        </p:nvSpPr>
        <p:spPr>
          <a:xfrm rot="-10800000">
            <a:off x="8163218" y="888837"/>
            <a:ext cx="1571639" cy="1721029"/>
          </a:xfrm>
          <a:custGeom>
            <a:avLst/>
            <a:gdLst/>
            <a:ahLst/>
            <a:cxnLst/>
            <a:rect l="l" t="t" r="r" b="b"/>
            <a:pathLst>
              <a:path w="1571639" h="1721029">
                <a:moveTo>
                  <a:pt x="0" y="0"/>
                </a:moveTo>
                <a:lnTo>
                  <a:pt x="1571638" y="0"/>
                </a:lnTo>
                <a:lnTo>
                  <a:pt x="1571638" y="1721029"/>
                </a:lnTo>
                <a:lnTo>
                  <a:pt x="0" y="1721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769976B5-A399-A945-A630-E68CBD048B4D}"/>
              </a:ext>
            </a:extLst>
          </p:cNvPr>
          <p:cNvSpPr txBox="1"/>
          <p:nvPr/>
        </p:nvSpPr>
        <p:spPr>
          <a:xfrm>
            <a:off x="1792980" y="1389027"/>
            <a:ext cx="6134062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Cwestiwn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i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ddechrau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…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59969DB4-9830-D747-991B-672C2121F1E2}"/>
              </a:ext>
            </a:extLst>
          </p:cNvPr>
          <p:cNvSpPr txBox="1"/>
          <p:nvPr/>
        </p:nvSpPr>
        <p:spPr>
          <a:xfrm>
            <a:off x="1792980" y="2787106"/>
            <a:ext cx="8335603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2400" dirty="0" err="1">
                <a:latin typeface="Söhne Leicht" panose="020B0303030202060203" pitchFamily="34" charset="77"/>
              </a:rPr>
              <a:t>Ar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gyfartaledd</a:t>
            </a:r>
            <a:r>
              <a:rPr lang="en-US" sz="2400" dirty="0">
                <a:latin typeface="Söhne Leicht" panose="020B0303030202060203" pitchFamily="34" charset="77"/>
              </a:rPr>
              <a:t>, </a:t>
            </a:r>
            <a:r>
              <a:rPr lang="en-US" sz="2400" dirty="0" err="1">
                <a:latin typeface="Söhne Leicht" panose="020B0303030202060203" pitchFamily="34" charset="77"/>
              </a:rPr>
              <a:t>beth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mae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pob</a:t>
            </a:r>
            <a:r>
              <a:rPr lang="en-US" sz="2400" dirty="0">
                <a:latin typeface="Söhne Leicht" panose="020B0303030202060203" pitchFamily="34" charset="77"/>
              </a:rPr>
              <a:t> un </a:t>
            </a:r>
            <a:r>
              <a:rPr lang="en-US" sz="2400" dirty="0" err="1">
                <a:latin typeface="Söhne Leicht" panose="020B0303030202060203" pitchFamily="34" charset="77"/>
              </a:rPr>
              <a:t>ohonom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ni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 yr </a:t>
            </a:r>
            <a:r>
              <a:rPr lang="en-US" sz="2400" dirty="0" err="1">
                <a:latin typeface="Söhne Leicht" panose="020B0303030202060203" pitchFamily="34" charset="77"/>
              </a:rPr>
              <a:t>ystafell</a:t>
            </a:r>
            <a:r>
              <a:rPr lang="en-US" sz="2400" dirty="0">
                <a:latin typeface="Söhne Leicht" panose="020B0303030202060203" pitchFamily="34" charset="77"/>
              </a:rPr>
              <a:t> hon 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ei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wneud</a:t>
            </a:r>
            <a:r>
              <a:rPr lang="en-US" sz="2400" dirty="0">
                <a:latin typeface="Söhne Leicht" panose="020B0303030202060203" pitchFamily="34" charset="77"/>
              </a:rPr>
              <a:t>...​</a:t>
            </a:r>
          </a:p>
          <a:p>
            <a:pPr fontAlgn="base"/>
            <a:r>
              <a:rPr lang="en-US" sz="2400" dirty="0">
                <a:latin typeface="Söhne Leicht" panose="020B0303030202060203" pitchFamily="34" charset="77"/>
              </a:rPr>
              <a:t>​</a:t>
            </a: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öhne Leicht" panose="020B0303030202060203" pitchFamily="34" charset="77"/>
              </a:rPr>
              <a:t>14 </a:t>
            </a:r>
            <a:r>
              <a:rPr lang="en-US" sz="2400" dirty="0" err="1">
                <a:latin typeface="Söhne Leicht" panose="020B0303030202060203" pitchFamily="34" charset="77"/>
              </a:rPr>
              <a:t>gwaith</a:t>
            </a:r>
            <a:r>
              <a:rPr lang="en-US" sz="2400" dirty="0">
                <a:latin typeface="Söhne Leicht" panose="020B0303030202060203" pitchFamily="34" charset="77"/>
              </a:rPr>
              <a:t> y </a:t>
            </a:r>
            <a:r>
              <a:rPr lang="en-US" sz="2400" dirty="0" err="1">
                <a:latin typeface="Söhne Leicht" panose="020B0303030202060203" pitchFamily="34" charset="77"/>
              </a:rPr>
              <a:t>funud</a:t>
            </a:r>
            <a:r>
              <a:rPr lang="en-US" sz="2400" dirty="0">
                <a:latin typeface="Söhne Leicht" panose="020B0303030202060203" pitchFamily="34" charset="77"/>
              </a:rPr>
              <a:t>?​</a:t>
            </a: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öhne Leicht" panose="020B0303030202060203" pitchFamily="34" charset="77"/>
              </a:rPr>
              <a:t>840 </a:t>
            </a:r>
            <a:r>
              <a:rPr lang="en-US" sz="2400" dirty="0" err="1">
                <a:latin typeface="Söhne Leicht" panose="020B0303030202060203" pitchFamily="34" charset="77"/>
              </a:rPr>
              <a:t>gwaith</a:t>
            </a:r>
            <a:r>
              <a:rPr lang="en-US" sz="2400" dirty="0">
                <a:latin typeface="Söhne Leicht" panose="020B0303030202060203" pitchFamily="34" charset="77"/>
              </a:rPr>
              <a:t> yr </a:t>
            </a:r>
            <a:r>
              <a:rPr lang="en-US" sz="2400" dirty="0" err="1">
                <a:latin typeface="Söhne Leicht" panose="020B0303030202060203" pitchFamily="34" charset="77"/>
              </a:rPr>
              <a:t>awr</a:t>
            </a:r>
            <a:r>
              <a:rPr lang="en-US" sz="2400" dirty="0">
                <a:latin typeface="Söhne Leicht" panose="020B0303030202060203" pitchFamily="34" charset="77"/>
              </a:rPr>
              <a:t>?​</a:t>
            </a: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öhne Leicht" panose="020B0303030202060203" pitchFamily="34" charset="77"/>
              </a:rPr>
              <a:t>Dros 20,000 o </a:t>
            </a:r>
            <a:r>
              <a:rPr lang="en-US" sz="2400" dirty="0" err="1">
                <a:latin typeface="Söhne Leicht" panose="020B0303030202060203" pitchFamily="34" charset="77"/>
              </a:rPr>
              <a:t>weithiau'r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dydd</a:t>
            </a:r>
            <a:r>
              <a:rPr lang="en-US" sz="2400" dirty="0">
                <a:latin typeface="Söhne Leicht" panose="020B0303030202060203" pitchFamily="34" charset="77"/>
              </a:rPr>
              <a:t>?​</a:t>
            </a: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Söhne Leicht" panose="020B0303030202060203" pitchFamily="34" charset="77"/>
              </a:rPr>
              <a:t>O </a:t>
            </a:r>
            <a:r>
              <a:rPr lang="en-US" sz="2400" dirty="0" err="1">
                <a:latin typeface="Söhne Leicht" panose="020B0303030202060203" pitchFamily="34" charset="77"/>
              </a:rPr>
              <a:t>leiaf</a:t>
            </a:r>
            <a:r>
              <a:rPr lang="en-US" sz="2400" dirty="0">
                <a:latin typeface="Söhne Leicht" panose="020B0303030202060203" pitchFamily="34" charset="77"/>
              </a:rPr>
              <a:t> 7 </a:t>
            </a:r>
            <a:r>
              <a:rPr lang="en-US" sz="2400" dirty="0" err="1">
                <a:latin typeface="Söhne Leicht" panose="020B0303030202060203" pitchFamily="34" charset="77"/>
              </a:rPr>
              <a:t>miliwn</a:t>
            </a:r>
            <a:r>
              <a:rPr lang="en-US" sz="2400" dirty="0">
                <a:latin typeface="Söhne Leicht" panose="020B0303030202060203" pitchFamily="34" charset="77"/>
              </a:rPr>
              <a:t> o </a:t>
            </a:r>
            <a:r>
              <a:rPr lang="en-US" sz="2400" dirty="0" err="1">
                <a:latin typeface="Söhne Leicht" panose="020B0303030202060203" pitchFamily="34" charset="77"/>
              </a:rPr>
              <a:t>weithiau</a:t>
            </a:r>
            <a:r>
              <a:rPr lang="en-US" sz="2400" dirty="0">
                <a:latin typeface="Söhne Leicht" panose="020B0303030202060203" pitchFamily="34" charset="77"/>
              </a:rPr>
              <a:t> y </a:t>
            </a:r>
            <a:r>
              <a:rPr lang="en-US" sz="2400" dirty="0" err="1">
                <a:latin typeface="Söhne Leicht" panose="020B0303030202060203" pitchFamily="34" charset="77"/>
              </a:rPr>
              <a:t>flwyddyn</a:t>
            </a:r>
            <a:r>
              <a:rPr lang="en-US" sz="2400" dirty="0">
                <a:latin typeface="Söhne Leicht" panose="020B0303030202060203" pitchFamily="34" charset="77"/>
              </a:rPr>
              <a:t>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0110" y="510860"/>
            <a:ext cx="11057090" cy="661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000" b="1" dirty="0">
                <a:latin typeface="Söhne Halbfett" panose="020B0303030202060203" pitchFamily="34" charset="77"/>
              </a:rPr>
              <a:t>Mae</a:t>
            </a:r>
            <a:r>
              <a:rPr lang="en-US" sz="4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ffibrosis</a:t>
            </a:r>
            <a:r>
              <a:rPr lang="en-US" sz="4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systig</a:t>
            </a:r>
            <a:r>
              <a:rPr lang="en-US" sz="4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yn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gyflwr</a:t>
            </a:r>
            <a:r>
              <a:rPr lang="en-US" sz="3600" b="1" dirty="0"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latin typeface="Söhne Halbfett" panose="020B0303030202060203" pitchFamily="34" charset="77"/>
              </a:rPr>
              <a:t>etifeddol</a:t>
            </a:r>
            <a:r>
              <a:rPr lang="en-US" sz="3600" b="1" dirty="0">
                <a:latin typeface="Söhne Halbfett" panose="020B0303030202060203" pitchFamily="34" charset="77"/>
              </a:rPr>
              <a:t> yr </a:t>
            </a:r>
            <a:r>
              <a:rPr lang="en-US" sz="3600" b="1" dirty="0" err="1">
                <a:latin typeface="Söhne Halbfett" panose="020B0303030202060203" pitchFamily="34" charset="77"/>
              </a:rPr>
              <a:t>ysgyfaint</a:t>
            </a:r>
            <a:r>
              <a:rPr lang="en-US" sz="3600" b="1" dirty="0">
                <a:latin typeface="Söhne Halbfett" panose="020B0303030202060203" pitchFamily="34" charset="77"/>
              </a:rPr>
              <a:t>​</a:t>
            </a:r>
            <a:endParaRPr lang="en-US" sz="4000" b="1" dirty="0">
              <a:latin typeface="Söhne Halbfett" panose="020B0303030202060203" pitchFamily="34" charset="77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52185" y="1490007"/>
            <a:ext cx="4854015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öhne 2"/>
              </a:rPr>
              <a:t>Mae </a:t>
            </a:r>
            <a:r>
              <a:rPr lang="en-US" dirty="0" err="1">
                <a:latin typeface="Söhne 2"/>
              </a:rPr>
              <a:t>ffibrosis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systig</a:t>
            </a:r>
            <a:r>
              <a:rPr lang="en-US" dirty="0">
                <a:latin typeface="Söhne 2"/>
              </a:rPr>
              <a:t> (CF) </a:t>
            </a:r>
            <a:r>
              <a:rPr lang="en-US" dirty="0" err="1">
                <a:latin typeface="Söhne 2"/>
              </a:rPr>
              <a:t>yn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gyflwr</a:t>
            </a:r>
            <a:r>
              <a:rPr lang="en-US" dirty="0">
                <a:latin typeface="Söhne 2"/>
              </a:rPr>
              <a:t> a </a:t>
            </a:r>
            <a:r>
              <a:rPr lang="en-US" dirty="0" err="1">
                <a:latin typeface="Söhne 2"/>
              </a:rPr>
              <a:t>achosir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gan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enynnau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sy'n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cael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eu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hetifeddu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gan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rieni</a:t>
            </a:r>
            <a:r>
              <a:rPr lang="en-US" dirty="0">
                <a:latin typeface="Söhne 2"/>
              </a:rPr>
              <a:t>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dirty="0">
              <a:latin typeface="Söhne 2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öhne 2"/>
              </a:rPr>
              <a:t>Mae CF </a:t>
            </a:r>
            <a:r>
              <a:rPr lang="en-US" dirty="0" err="1">
                <a:latin typeface="Söhne 2"/>
              </a:rPr>
              <a:t>yn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cael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ei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ddiagnosio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amlaf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mewn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babanod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newydd-anedig</a:t>
            </a:r>
            <a:r>
              <a:rPr lang="en-US" dirty="0">
                <a:latin typeface="Söhne 2"/>
              </a:rPr>
              <a:t>. 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dirty="0">
              <a:latin typeface="Söhne 2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öhne 2"/>
              </a:rPr>
              <a:t>Gall </a:t>
            </a:r>
            <a:r>
              <a:rPr lang="en-US" dirty="0" err="1">
                <a:latin typeface="Söhne 2"/>
              </a:rPr>
              <a:t>bywyd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gyda</a:t>
            </a:r>
            <a:r>
              <a:rPr lang="en-US" dirty="0">
                <a:latin typeface="Söhne 2"/>
              </a:rPr>
              <a:t> CF </a:t>
            </a:r>
            <a:r>
              <a:rPr lang="en-US" dirty="0" err="1">
                <a:latin typeface="Söhne 2"/>
              </a:rPr>
              <a:t>fod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yn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heriol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ond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mae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triniaethau</a:t>
            </a:r>
            <a:r>
              <a:rPr lang="en-US" dirty="0">
                <a:latin typeface="Söhne 2"/>
              </a:rPr>
              <a:t>, diet a </a:t>
            </a:r>
            <a:r>
              <a:rPr lang="en-US" dirty="0" err="1">
                <a:latin typeface="Söhne 2"/>
              </a:rPr>
              <a:t>ffisiotherapi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yn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golygu</a:t>
            </a:r>
            <a:r>
              <a:rPr lang="en-US" dirty="0">
                <a:latin typeface="Söhne 2"/>
              </a:rPr>
              <a:t> bod y </a:t>
            </a:r>
            <a:r>
              <a:rPr lang="en-US" dirty="0" err="1">
                <a:latin typeface="Söhne 2"/>
              </a:rPr>
              <a:t>rhan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fwyaf</a:t>
            </a:r>
            <a:r>
              <a:rPr lang="en-US" dirty="0">
                <a:latin typeface="Söhne 2"/>
              </a:rPr>
              <a:t> o </a:t>
            </a:r>
            <a:r>
              <a:rPr lang="en-US" dirty="0" err="1">
                <a:latin typeface="Söhne 2"/>
              </a:rPr>
              <a:t>blant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oedran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ysgol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â</a:t>
            </a:r>
            <a:r>
              <a:rPr lang="en-US" dirty="0">
                <a:latin typeface="Söhne 2"/>
              </a:rPr>
              <a:t> CF </a:t>
            </a:r>
            <a:r>
              <a:rPr lang="en-US" dirty="0" err="1">
                <a:latin typeface="Söhne 2"/>
              </a:rPr>
              <a:t>yn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eithaf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iach</a:t>
            </a:r>
            <a:r>
              <a:rPr lang="en-US" dirty="0">
                <a:latin typeface="Söhne 2"/>
              </a:rPr>
              <a:t> ac </a:t>
            </a:r>
            <a:r>
              <a:rPr lang="en-US" dirty="0" err="1">
                <a:latin typeface="Söhne 2"/>
              </a:rPr>
              <a:t>yn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gallu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ymuno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ym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mhob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gweithgaredd</a:t>
            </a:r>
            <a:r>
              <a:rPr lang="en-US" dirty="0">
                <a:latin typeface="Söhne 2"/>
              </a:rPr>
              <a:t>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dirty="0">
              <a:latin typeface="Söhne 2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Söhne 2"/>
              </a:rPr>
              <a:t>Fodd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bynnag</a:t>
            </a:r>
            <a:r>
              <a:rPr lang="en-US" dirty="0">
                <a:latin typeface="Söhne 2"/>
              </a:rPr>
              <a:t>, </a:t>
            </a:r>
            <a:r>
              <a:rPr lang="en-US" dirty="0" err="1">
                <a:latin typeface="Söhne 2"/>
              </a:rPr>
              <a:t>mae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astudiaethau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wedi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dangos</a:t>
            </a:r>
            <a:r>
              <a:rPr lang="en-US" dirty="0">
                <a:latin typeface="Söhne 2"/>
              </a:rPr>
              <a:t> y gall </a:t>
            </a:r>
            <a:r>
              <a:rPr lang="en-US" dirty="0" err="1">
                <a:latin typeface="Söhne 2"/>
              </a:rPr>
              <a:t>ffactorau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amgylcheddol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fel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llygredd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aer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wneud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symptomau</a:t>
            </a:r>
            <a:r>
              <a:rPr lang="en-US" dirty="0">
                <a:latin typeface="Söhne 2"/>
              </a:rPr>
              <a:t> CF </a:t>
            </a:r>
            <a:r>
              <a:rPr lang="en-US" dirty="0" err="1">
                <a:latin typeface="Söhne 2"/>
              </a:rPr>
              <a:t>yn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waeth</a:t>
            </a:r>
            <a:r>
              <a:rPr lang="en-US" dirty="0">
                <a:latin typeface="Söhne 2"/>
              </a:rPr>
              <a:t>.​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771E5C4D-9F22-CE4E-A7E5-C976897A34ED}"/>
              </a:ext>
            </a:extLst>
          </p:cNvPr>
          <p:cNvGrpSpPr/>
          <p:nvPr/>
        </p:nvGrpSpPr>
        <p:grpSpPr>
          <a:xfrm>
            <a:off x="838200" y="3429000"/>
            <a:ext cx="4516074" cy="3154444"/>
            <a:chOff x="0" y="0"/>
            <a:chExt cx="15163800" cy="105918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38F85A2-FFDE-0F42-A445-84F7FE91186D}"/>
                </a:ext>
              </a:extLst>
            </p:cNvPr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t="-20352" r="-28017" b="-171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D0EE4AFA-DADE-4147-BE28-B9C8591541D4}"/>
              </a:ext>
            </a:extLst>
          </p:cNvPr>
          <p:cNvSpPr txBox="1"/>
          <p:nvPr/>
        </p:nvSpPr>
        <p:spPr>
          <a:xfrm>
            <a:off x="838200" y="1483244"/>
            <a:ext cx="5494490" cy="1748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dirty="0" err="1">
                <a:solidFill>
                  <a:srgbClr val="000000"/>
                </a:solidFill>
                <a:latin typeface="Söhne 2"/>
              </a:rPr>
              <a:t>Dewch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gwrdd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â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Luke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. Mae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ganddynt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ffibrosis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systig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sy'n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golygu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bod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ganddynt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fwcws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gludiog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aml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hysgyfaint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. Maen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nhw'n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cael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archwiliadau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gyda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nyrsys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meddygon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arbennig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. Maen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nhw'n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dysgu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sut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gadw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hysgyfaint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iach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ac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maen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nhw'n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cymryd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meddyginiaeth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os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oes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ei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angen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arnynt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.​</a:t>
            </a:r>
            <a:endParaRPr lang="en-US" sz="1800" dirty="0">
              <a:solidFill>
                <a:srgbClr val="000000"/>
              </a:solidFill>
              <a:latin typeface="Söhne 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3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23360" y="2261221"/>
            <a:ext cx="5814138" cy="1247334"/>
          </a:xfrm>
          <a:custGeom>
            <a:avLst/>
            <a:gdLst/>
            <a:ahLst/>
            <a:cxnLst/>
            <a:rect l="l" t="t" r="r" b="b"/>
            <a:pathLst>
              <a:path w="5814138" h="1247334">
                <a:moveTo>
                  <a:pt x="0" y="0"/>
                </a:moveTo>
                <a:lnTo>
                  <a:pt x="5814138" y="0"/>
                </a:lnTo>
                <a:lnTo>
                  <a:pt x="5814138" y="1247334"/>
                </a:lnTo>
                <a:lnTo>
                  <a:pt x="0" y="124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084" b="-227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341558" y="2277697"/>
            <a:ext cx="2785332" cy="1105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COPD</a:t>
            </a:r>
          </a:p>
        </p:txBody>
      </p:sp>
      <p:sp>
        <p:nvSpPr>
          <p:cNvPr id="7" name="Freeform 7"/>
          <p:cNvSpPr/>
          <p:nvPr/>
        </p:nvSpPr>
        <p:spPr>
          <a:xfrm>
            <a:off x="2817214" y="3653386"/>
            <a:ext cx="7912036" cy="1697406"/>
          </a:xfrm>
          <a:custGeom>
            <a:avLst/>
            <a:gdLst/>
            <a:ahLst/>
            <a:cxnLst/>
            <a:rect l="l" t="t" r="r" b="b"/>
            <a:pathLst>
              <a:path w="7912036" h="1697406">
                <a:moveTo>
                  <a:pt x="0" y="0"/>
                </a:moveTo>
                <a:lnTo>
                  <a:pt x="7912036" y="0"/>
                </a:lnTo>
                <a:lnTo>
                  <a:pt x="7912036" y="1697406"/>
                </a:lnTo>
                <a:lnTo>
                  <a:pt x="0" y="1697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084" b="-227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96628" y="3799152"/>
            <a:ext cx="5151731" cy="136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(</a:t>
            </a:r>
            <a:r>
              <a:rPr lang="en-US" sz="3900" b="1" dirty="0" err="1">
                <a:solidFill>
                  <a:schemeClr val="bg1"/>
                </a:solidFill>
              </a:rPr>
              <a:t>clefyd</a:t>
            </a:r>
            <a:r>
              <a:rPr lang="en-US" sz="3900" b="1" dirty="0">
                <a:solidFill>
                  <a:schemeClr val="bg1"/>
                </a:solidFill>
              </a:rPr>
              <a:t> </a:t>
            </a:r>
            <a:r>
              <a:rPr lang="en-US" sz="3900" b="1" dirty="0" err="1">
                <a:solidFill>
                  <a:schemeClr val="bg1"/>
                </a:solidFill>
              </a:rPr>
              <a:t>rhwystrol</a:t>
            </a:r>
            <a:r>
              <a:rPr lang="en-US" sz="3900" b="1" dirty="0">
                <a:solidFill>
                  <a:schemeClr val="bg1"/>
                </a:solidFill>
              </a:rPr>
              <a:t> </a:t>
            </a:r>
            <a:r>
              <a:rPr lang="en-US" sz="3900" b="1" dirty="0" err="1">
                <a:solidFill>
                  <a:schemeClr val="bg1"/>
                </a:solidFill>
              </a:rPr>
              <a:t>cronig</a:t>
            </a:r>
            <a:r>
              <a:rPr lang="en-US" sz="3900" b="1" dirty="0">
                <a:solidFill>
                  <a:schemeClr val="bg1"/>
                </a:solidFill>
              </a:rPr>
              <a:t> yr </a:t>
            </a:r>
            <a:r>
              <a:rPr lang="en-US" sz="3900" b="1" dirty="0" err="1">
                <a:solidFill>
                  <a:schemeClr val="bg1"/>
                </a:solidFill>
              </a:rPr>
              <a:t>ysgyfaint</a:t>
            </a:r>
            <a:r>
              <a:rPr lang="en-US" sz="39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8200" y="3429000"/>
            <a:ext cx="4516074" cy="3154444"/>
            <a:chOff x="0" y="0"/>
            <a:chExt cx="15163800" cy="10591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3358" t="-2996" r="-12571" b="-76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8044" y="665179"/>
            <a:ext cx="10575912" cy="67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000" b="1" dirty="0">
                <a:latin typeface="Söhne Halbfett" panose="020B0303030202060203" pitchFamily="34" charset="77"/>
              </a:rPr>
              <a:t>Mae</a:t>
            </a:r>
            <a:r>
              <a:rPr lang="en-US" sz="4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COPD </a:t>
            </a:r>
            <a:r>
              <a:rPr lang="en-US" sz="4000" b="1" dirty="0" err="1">
                <a:latin typeface="Söhne Halbfett" panose="020B0303030202060203" pitchFamily="34" charset="77"/>
              </a:rPr>
              <a:t>yn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latin typeface="Söhne Halbfett" panose="020B0303030202060203" pitchFamily="34" charset="77"/>
              </a:rPr>
              <a:t>gyflwr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latin typeface="Söhne Halbfett" panose="020B0303030202060203" pitchFamily="34" charset="77"/>
              </a:rPr>
              <a:t>cyffredin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latin typeface="Söhne Halbfett" panose="020B0303030202060203" pitchFamily="34" charset="77"/>
              </a:rPr>
              <a:t>ar</a:t>
            </a:r>
            <a:r>
              <a:rPr lang="en-US" sz="4000" b="1" dirty="0">
                <a:latin typeface="Söhne Halbfett" panose="020B0303030202060203" pitchFamily="34" charset="77"/>
              </a:rPr>
              <a:t> yr </a:t>
            </a:r>
            <a:r>
              <a:rPr lang="en-US" sz="4000" b="1" dirty="0" err="1">
                <a:latin typeface="Söhne Halbfett" panose="020B0303030202060203" pitchFamily="34" charset="77"/>
              </a:rPr>
              <a:t>ysgyfaint</a:t>
            </a:r>
            <a:r>
              <a:rPr lang="en-US" sz="4000" b="1" dirty="0">
                <a:latin typeface="Söhne Halbfett" panose="020B0303030202060203" pitchFamily="34" charset="77"/>
              </a:rPr>
              <a:t>​</a:t>
            </a:r>
            <a:endParaRPr lang="en-US" sz="40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8044" y="1712206"/>
            <a:ext cx="470636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Söhne 2"/>
              </a:rPr>
              <a:t>Dewch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gwrdd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â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James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. Mae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ganddyn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nhw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COPD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sy'n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ei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gwneud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hi'n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anodd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anadlu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. Un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o'r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triniaethau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maen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nhw'n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defnyddio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yw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therapi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ocsigen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3130" y="1694509"/>
            <a:ext cx="5525273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-GB" sz="2000" dirty="0">
                <a:latin typeface="Söhne 2"/>
              </a:rPr>
              <a:t>Dyma'r enw ar gasgliad o gyflyrau'r ysgyfaint, gan gynnwys broncitis cronig, emffysema a chlefyd rhwystrol cronig y llwybrau anadlu.​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cy-GB" sz="2000" dirty="0">
              <a:latin typeface="Söhne 2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-GB" sz="2000" dirty="0">
                <a:latin typeface="Söhne 2"/>
              </a:rPr>
              <a:t>Mae COPD yn effeithio yn bennaf ar oedolion canol oed neu hŷn sy'n ysmygu neu wedi ysmygu.​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cy-GB" sz="2000" dirty="0">
              <a:latin typeface="Söhne 2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-GB" sz="2000" dirty="0">
                <a:latin typeface="Söhne 2"/>
              </a:rPr>
              <a:t>Mae pobl â COPD yn profi anawsterau anadlu. Mae hyn yn bennaf oherwydd bod eu llwybrau anadlu yn culhau (neu eu llif aer yn cael ei rwystro).​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cy-GB" sz="2000" dirty="0">
              <a:latin typeface="Söhne 2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-GB" sz="2000" dirty="0">
                <a:latin typeface="Söhne 2"/>
              </a:rPr>
              <a:t>Mae'r difrod i'r ysgyfaint yn barhaol ac nid oes iachâd ar gyfer COPD, ond gall triniaeth helpu i arafu cynnydd y cyflwr.​</a:t>
            </a:r>
            <a:endParaRPr lang="en-US" sz="2000" dirty="0">
              <a:latin typeface="Söhne 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E817FD7A-00B2-0940-933B-04DC1A7481D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7942370-9921-484A-8869-B2A58D8B1793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44503957-DA01-D44E-A3EB-3E3214501D35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E0CEE92E-21BB-A548-BE3C-331F82BBD78B}"/>
              </a:ext>
            </a:extLst>
          </p:cNvPr>
          <p:cNvSpPr/>
          <p:nvPr/>
        </p:nvSpPr>
        <p:spPr>
          <a:xfrm>
            <a:off x="2376222" y="2602140"/>
            <a:ext cx="7439556" cy="1691820"/>
          </a:xfrm>
          <a:custGeom>
            <a:avLst/>
            <a:gdLst/>
            <a:ahLst/>
            <a:cxnLst/>
            <a:rect l="l" t="t" r="r" b="b"/>
            <a:pathLst>
              <a:path w="7439556" h="1691820">
                <a:moveTo>
                  <a:pt x="0" y="0"/>
                </a:moveTo>
                <a:lnTo>
                  <a:pt x="7439556" y="0"/>
                </a:lnTo>
                <a:lnTo>
                  <a:pt x="7439556" y="1691820"/>
                </a:lnTo>
                <a:lnTo>
                  <a:pt x="0" y="1691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7681" b="-212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F3B298B-92AB-8D49-8D6F-9E0F97574013}"/>
              </a:ext>
            </a:extLst>
          </p:cNvPr>
          <p:cNvSpPr txBox="1"/>
          <p:nvPr/>
        </p:nvSpPr>
        <p:spPr>
          <a:xfrm>
            <a:off x="3453536" y="2835312"/>
            <a:ext cx="5284924" cy="1187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Niwmonia</a:t>
            </a:r>
            <a:endParaRPr lang="en-US" sz="7300" b="1" dirty="0">
              <a:solidFill>
                <a:srgbClr val="FFFFFF"/>
              </a:solidFill>
              <a:latin typeface="Söhne Halbfett" panose="020B0303030202060203" pitchFamily="34" charset="7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0110" y="3420522"/>
            <a:ext cx="4516074" cy="3154444"/>
            <a:chOff x="0" y="0"/>
            <a:chExt cx="15163800" cy="1059180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0" y="254000"/>
                  </a:moveTo>
                  <a:lnTo>
                    <a:pt x="0" y="10337800"/>
                  </a:lnTo>
                  <a:cubicBezTo>
                    <a:pt x="0" y="10478135"/>
                    <a:pt x="113664" y="10591800"/>
                    <a:pt x="254000" y="10591800"/>
                  </a:cubicBezTo>
                  <a:lnTo>
                    <a:pt x="14909800" y="10591800"/>
                  </a:lnTo>
                  <a:cubicBezTo>
                    <a:pt x="15050135" y="10591800"/>
                    <a:pt x="15163800" y="10478135"/>
                    <a:pt x="15163800" y="10337800"/>
                  </a:cubicBezTo>
                  <a:lnTo>
                    <a:pt x="15163800" y="254000"/>
                  </a:lnTo>
                  <a:cubicBezTo>
                    <a:pt x="15163800" y="113665"/>
                    <a:pt x="15050135" y="0"/>
                    <a:pt x="14909800" y="0"/>
                  </a:cubicBezTo>
                  <a:lnTo>
                    <a:pt x="254000" y="0"/>
                  </a:lnTo>
                  <a:cubicBezTo>
                    <a:pt x="113664" y="0"/>
                    <a:pt x="0" y="113665"/>
                    <a:pt x="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44951" t="-10407" r="-4615" b="-323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0110" y="628650"/>
            <a:ext cx="1032357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Mae </a:t>
            </a:r>
            <a:r>
              <a:rPr lang="en-US" sz="4400" b="1" dirty="0" err="1">
                <a:solidFill>
                  <a:srgbClr val="F63DB5"/>
                </a:solidFill>
                <a:latin typeface="Söhne Halbfett" panose="020B0303030202060203" pitchFamily="34" charset="77"/>
              </a:rPr>
              <a:t>niwmoniayn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fath</a:t>
            </a:r>
            <a:r>
              <a:rPr lang="en-US" sz="4400" b="1" dirty="0">
                <a:latin typeface="Söhne Halbfett" panose="020B0303030202060203" pitchFamily="34" charset="77"/>
              </a:rPr>
              <a:t> o </a:t>
            </a:r>
            <a:r>
              <a:rPr lang="en-US" sz="4400" b="1" dirty="0" err="1">
                <a:latin typeface="Söhne Halbfett" panose="020B0303030202060203" pitchFamily="34" charset="77"/>
              </a:rPr>
              <a:t>haint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ar</a:t>
            </a:r>
            <a:r>
              <a:rPr lang="en-US" sz="4400" b="1" dirty="0">
                <a:latin typeface="Söhne Halbfett" panose="020B0303030202060203" pitchFamily="34" charset="77"/>
              </a:rPr>
              <a:t> y </a:t>
            </a:r>
            <a:r>
              <a:rPr lang="en-US" sz="4400" b="1" dirty="0" err="1">
                <a:latin typeface="Söhne Halbfett" panose="020B0303030202060203" pitchFamily="34" charset="77"/>
              </a:rPr>
              <a:t>frest</a:t>
            </a:r>
            <a:r>
              <a:rPr lang="en-US" sz="4400" b="1" dirty="0">
                <a:latin typeface="Söhne Halbfett" panose="020B0303030202060203" pitchFamily="34" charset="77"/>
              </a:rPr>
              <a:t>​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8200" y="1816894"/>
            <a:ext cx="459665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Söhne 2"/>
              </a:rPr>
              <a:t>Dewch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gwrdd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â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Nina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Mae'r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meddyg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gwrando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ar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brest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bydd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rhagnodi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rhywfaint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feddyginiaeth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frwydro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erbyn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yr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haint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.​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93986" y="1818982"/>
            <a:ext cx="5656926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Söhne Leicht" panose="020B0303030202060203" pitchFamily="34" charset="77"/>
              </a:rPr>
              <a:t>Mae </a:t>
            </a:r>
            <a:r>
              <a:rPr lang="en-US" sz="2000" dirty="0" err="1">
                <a:latin typeface="Söhne Leicht" panose="020B0303030202060203" pitchFamily="34" charset="77"/>
              </a:rPr>
              <a:t>niwmonia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achosi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i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sachau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aer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bach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yn</a:t>
            </a:r>
            <a:r>
              <a:rPr lang="en-US" sz="2000" dirty="0">
                <a:latin typeface="Söhne Leicht" panose="020B0303030202060203" pitchFamily="34" charset="77"/>
              </a:rPr>
              <a:t> yr </a:t>
            </a:r>
            <a:r>
              <a:rPr lang="en-US" sz="2000" dirty="0" err="1">
                <a:latin typeface="Söhne Leicht" panose="020B0303030202060203" pitchFamily="34" charset="77"/>
              </a:rPr>
              <a:t>ysgyfaint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chwyddo</a:t>
            </a:r>
            <a:r>
              <a:rPr lang="en-US" sz="2000" dirty="0">
                <a:latin typeface="Söhne Leicht" panose="020B0303030202060203" pitchFamily="34" charset="77"/>
              </a:rPr>
              <a:t> a </a:t>
            </a:r>
            <a:r>
              <a:rPr lang="en-US" sz="2000" dirty="0" err="1">
                <a:latin typeface="Söhne Leicht" panose="020B0303030202060203" pitchFamily="34" charset="77"/>
              </a:rPr>
              <a:t>llenwi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â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hylif</a:t>
            </a:r>
            <a:r>
              <a:rPr lang="en-US" sz="2000" dirty="0">
                <a:latin typeface="Söhne Leicht" panose="020B0303030202060203" pitchFamily="34" charset="77"/>
              </a:rPr>
              <a:t>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Söhne Leicht" panose="020B0303030202060203" pitchFamily="34" charset="77"/>
              </a:rPr>
              <a:t>Mae </a:t>
            </a:r>
            <a:r>
              <a:rPr lang="en-US" sz="2000" dirty="0" err="1">
                <a:latin typeface="Söhne Leicht" panose="020B0303030202060203" pitchFamily="34" charset="77"/>
              </a:rPr>
              <a:t>hyn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gwneud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anadlu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anodd</a:t>
            </a:r>
            <a:r>
              <a:rPr lang="en-US" sz="2000" dirty="0">
                <a:latin typeface="Söhne Leicht" panose="020B0303030202060203" pitchFamily="34" charset="77"/>
              </a:rPr>
              <a:t>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Söhne Leicht" panose="020B0303030202060203" pitchFamily="34" charset="77"/>
              </a:rPr>
              <a:t>Mae'r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rhan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fwyaf</a:t>
            </a:r>
            <a:r>
              <a:rPr lang="en-US" sz="2000" dirty="0">
                <a:latin typeface="Söhne Leicht" panose="020B0303030202060203" pitchFamily="34" charset="77"/>
              </a:rPr>
              <a:t> o </a:t>
            </a:r>
            <a:r>
              <a:rPr lang="en-US" sz="2000" dirty="0" err="1">
                <a:latin typeface="Söhne Leicht" panose="020B0303030202060203" pitchFamily="34" charset="77"/>
              </a:rPr>
              <a:t>bobl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gwella'n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llawn</a:t>
            </a:r>
            <a:r>
              <a:rPr lang="en-US" sz="2000" dirty="0">
                <a:latin typeface="Söhne Leicht" panose="020B0303030202060203" pitchFamily="34" charset="77"/>
              </a:rPr>
              <a:t> o </a:t>
            </a:r>
            <a:r>
              <a:rPr lang="en-US" sz="2000" dirty="0" err="1">
                <a:latin typeface="Söhne Leicht" panose="020B0303030202060203" pitchFamily="34" charset="77"/>
              </a:rPr>
              <a:t>niwmonia</a:t>
            </a:r>
            <a:r>
              <a:rPr lang="en-US" sz="2000" dirty="0">
                <a:latin typeface="Söhne Leicht" panose="020B0303030202060203" pitchFamily="34" charset="77"/>
              </a:rPr>
              <a:t>, </a:t>
            </a:r>
            <a:r>
              <a:rPr lang="en-US" sz="2000" dirty="0" err="1">
                <a:latin typeface="Söhne Leicht" panose="020B0303030202060203" pitchFamily="34" charset="77"/>
              </a:rPr>
              <a:t>ond</a:t>
            </a:r>
            <a:r>
              <a:rPr lang="en-US" sz="2000" dirty="0">
                <a:latin typeface="Söhne Leicht" panose="020B0303030202060203" pitchFamily="34" charset="77"/>
              </a:rPr>
              <a:t> gall </a:t>
            </a:r>
            <a:r>
              <a:rPr lang="en-US" sz="2000" dirty="0" err="1">
                <a:latin typeface="Söhne Leicht" panose="020B0303030202060203" pitchFamily="34" charset="77"/>
              </a:rPr>
              <a:t>fod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beryglus</a:t>
            </a:r>
            <a:r>
              <a:rPr lang="en-US" sz="2000" dirty="0">
                <a:latin typeface="Söhne Leicht" panose="020B0303030202060203" pitchFamily="34" charset="77"/>
              </a:rPr>
              <a:t>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Söhne Leicht" panose="020B0303030202060203" pitchFamily="34" charset="77"/>
              </a:rPr>
              <a:t>Gellir </a:t>
            </a:r>
            <a:r>
              <a:rPr lang="en-US" sz="2000" dirty="0" err="1">
                <a:latin typeface="Söhne Leicht" panose="020B0303030202060203" pitchFamily="34" charset="77"/>
              </a:rPr>
              <a:t>ei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ddal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mewn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amrywiaeth</a:t>
            </a:r>
            <a:r>
              <a:rPr lang="en-US" sz="2000" dirty="0">
                <a:latin typeface="Söhne Leicht" panose="020B0303030202060203" pitchFamily="34" charset="77"/>
              </a:rPr>
              <a:t> o </a:t>
            </a:r>
            <a:r>
              <a:rPr lang="en-US" sz="2000" dirty="0" err="1">
                <a:latin typeface="Söhne Leicht" panose="020B0303030202060203" pitchFamily="34" charset="77"/>
              </a:rPr>
              <a:t>ffyrdd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ond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mae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llygredd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aer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cynyddu'r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risg</a:t>
            </a:r>
            <a:r>
              <a:rPr lang="en-US" sz="2000" dirty="0">
                <a:latin typeface="Söhne Leicht" panose="020B0303030202060203" pitchFamily="34" charset="77"/>
              </a:rPr>
              <a:t> o </a:t>
            </a:r>
            <a:r>
              <a:rPr lang="en-US" sz="2000" dirty="0" err="1">
                <a:latin typeface="Söhne Leicht" panose="020B0303030202060203" pitchFamily="34" charset="77"/>
              </a:rPr>
              <a:t>haint</a:t>
            </a:r>
            <a:r>
              <a:rPr lang="en-US" sz="2000" dirty="0">
                <a:latin typeface="Söhne Leicht" panose="020B0303030202060203" pitchFamily="34" charset="77"/>
              </a:rPr>
              <a:t>.​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3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702309" y="2787819"/>
            <a:ext cx="6787382" cy="1456129"/>
          </a:xfrm>
          <a:custGeom>
            <a:avLst/>
            <a:gdLst/>
            <a:ahLst/>
            <a:cxnLst/>
            <a:rect l="l" t="t" r="r" b="b"/>
            <a:pathLst>
              <a:path w="6787382" h="1456129">
                <a:moveTo>
                  <a:pt x="0" y="0"/>
                </a:moveTo>
                <a:lnTo>
                  <a:pt x="6787382" y="0"/>
                </a:lnTo>
                <a:lnTo>
                  <a:pt x="6787382" y="1456129"/>
                </a:lnTo>
                <a:lnTo>
                  <a:pt x="0" y="1456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084" b="-227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61684" y="2835312"/>
            <a:ext cx="5868628" cy="1219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Twbercwlosis</a:t>
            </a:r>
            <a:r>
              <a:rPr lang="en-US" sz="73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0110" y="3429000"/>
            <a:ext cx="4516074" cy="3154444"/>
            <a:chOff x="0" y="0"/>
            <a:chExt cx="15163800" cy="10591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1897" t="-18601" r="-12890" b="-100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0110" y="486158"/>
            <a:ext cx="103235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b="1" dirty="0">
                <a:latin typeface="Söhne Halbfett" panose="020B0303030202060203" pitchFamily="34" charset="77"/>
              </a:rPr>
              <a:t>Mae </a:t>
            </a:r>
            <a:r>
              <a:rPr lang="en-US" sz="4000" b="1" dirty="0" err="1">
                <a:solidFill>
                  <a:srgbClr val="F63DB5"/>
                </a:solidFill>
                <a:latin typeface="Söhne Halbfett" panose="020B0303030202060203" pitchFamily="34" charset="77"/>
              </a:rPr>
              <a:t>twbercwlosis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latin typeface="Söhne Halbfett" panose="020B0303030202060203" pitchFamily="34" charset="77"/>
              </a:rPr>
              <a:t>yn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latin typeface="Söhne Halbfett" panose="020B0303030202060203" pitchFamily="34" charset="77"/>
              </a:rPr>
              <a:t>cael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latin typeface="Söhne Halbfett" panose="020B0303030202060203" pitchFamily="34" charset="77"/>
              </a:rPr>
              <a:t>ei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latin typeface="Söhne Halbfett" panose="020B0303030202060203" pitchFamily="34" charset="77"/>
              </a:rPr>
              <a:t>achosi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latin typeface="Söhne Halbfett" panose="020B0303030202060203" pitchFamily="34" charset="77"/>
              </a:rPr>
              <a:t>gan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latin typeface="Söhne Halbfett" panose="020B0303030202060203" pitchFamily="34" charset="77"/>
              </a:rPr>
              <a:t>haint</a:t>
            </a:r>
            <a:r>
              <a:rPr lang="en-US" sz="4000" b="1" dirty="0"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latin typeface="Söhne Halbfett" panose="020B0303030202060203" pitchFamily="34" charset="77"/>
              </a:rPr>
              <a:t>bacteriol</a:t>
            </a:r>
            <a:r>
              <a:rPr lang="en-US" sz="4000" b="1" dirty="0">
                <a:latin typeface="Söhne Halbfett" panose="020B0303030202060203" pitchFamily="34" charset="77"/>
              </a:rPr>
              <a:t> yr </a:t>
            </a:r>
            <a:r>
              <a:rPr lang="en-US" sz="4000" b="1" dirty="0" err="1">
                <a:latin typeface="Söhne Halbfett" panose="020B0303030202060203" pitchFamily="34" charset="77"/>
              </a:rPr>
              <a:t>ysgyfaint</a:t>
            </a:r>
            <a:r>
              <a:rPr lang="en-US" sz="4000" b="1" dirty="0">
                <a:latin typeface="Söhne Halbfett" panose="020B0303030202060203" pitchFamily="34" charset="77"/>
              </a:rPr>
              <a:t>​</a:t>
            </a:r>
            <a:endParaRPr lang="en-US" sz="40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8200" y="2131138"/>
            <a:ext cx="4596652" cy="93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2000" dirty="0" err="1">
                <a:solidFill>
                  <a:srgbClr val="000000"/>
                </a:solidFill>
                <a:latin typeface="Söhne 2"/>
              </a:rPr>
              <a:t>Dewch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gwrdd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â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Kenny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. Maen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nhw'n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wael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gyda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thwbercwlosis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. Mae staff yr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ysbyty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helpu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wella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.​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56408" y="2131138"/>
            <a:ext cx="574469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Söhne 2"/>
              </a:rPr>
              <a:t>150 </a:t>
            </a:r>
            <a:r>
              <a:rPr lang="en-US" sz="2000" dirty="0" err="1">
                <a:latin typeface="Söhne 2"/>
              </a:rPr>
              <a:t>mlynedd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ôl</a:t>
            </a:r>
            <a:r>
              <a:rPr lang="en-US" sz="2000" dirty="0">
                <a:latin typeface="Söhne 2"/>
              </a:rPr>
              <a:t>, </a:t>
            </a:r>
            <a:r>
              <a:rPr lang="en-US" sz="2000" dirty="0" err="1">
                <a:latin typeface="Söhne 2"/>
              </a:rPr>
              <a:t>twbercwlosis</a:t>
            </a:r>
            <a:r>
              <a:rPr lang="en-US" sz="2000" dirty="0">
                <a:latin typeface="Söhne 2"/>
              </a:rPr>
              <a:t> (TB) </a:t>
            </a:r>
            <a:r>
              <a:rPr lang="en-US" sz="2000" dirty="0" err="1">
                <a:latin typeface="Söhne 2"/>
              </a:rPr>
              <a:t>oedd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prif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achos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marwolaethau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ym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Mhrydain</a:t>
            </a:r>
            <a:r>
              <a:rPr lang="en-US" sz="2000" dirty="0">
                <a:latin typeface="Söhne 2"/>
              </a:rPr>
              <a:t> a </a:t>
            </a:r>
            <a:r>
              <a:rPr lang="en-US" sz="2000" dirty="0" err="1">
                <a:latin typeface="Söhne 2"/>
              </a:rPr>
              <a:t>bu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farw</a:t>
            </a:r>
            <a:r>
              <a:rPr lang="en-US" sz="2000" dirty="0">
                <a:latin typeface="Söhne 2"/>
              </a:rPr>
              <a:t> un o bob </a:t>
            </a:r>
            <a:r>
              <a:rPr lang="en-US" sz="2000" dirty="0" err="1">
                <a:latin typeface="Söhne 2"/>
              </a:rPr>
              <a:t>wyth</a:t>
            </a:r>
            <a:r>
              <a:rPr lang="en-US" sz="2000" dirty="0">
                <a:latin typeface="Söhne 2"/>
              </a:rPr>
              <a:t> o </a:t>
            </a:r>
            <a:r>
              <a:rPr lang="en-US" sz="2000" dirty="0" err="1">
                <a:latin typeface="Söhne 2"/>
              </a:rPr>
              <a:t>bobl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o'r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clefyd</a:t>
            </a:r>
            <a:r>
              <a:rPr lang="en-US" sz="2000" dirty="0">
                <a:latin typeface="Söhne 2"/>
              </a:rPr>
              <a:t>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Söhne 2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Söhne 2"/>
              </a:rPr>
              <a:t>Mae </a:t>
            </a:r>
            <a:r>
              <a:rPr lang="en-US" sz="2000" dirty="0" err="1">
                <a:latin typeface="Söhne 2"/>
              </a:rPr>
              <a:t>cyfuniad</a:t>
            </a:r>
            <a:r>
              <a:rPr lang="en-US" sz="2000" dirty="0">
                <a:latin typeface="Söhne 2"/>
              </a:rPr>
              <a:t> o </a:t>
            </a:r>
            <a:r>
              <a:rPr lang="en-US" sz="2000" dirty="0" err="1">
                <a:latin typeface="Söhne 2"/>
              </a:rPr>
              <a:t>frechiadau</a:t>
            </a:r>
            <a:r>
              <a:rPr lang="en-US" sz="2000" dirty="0">
                <a:latin typeface="Söhne 2"/>
              </a:rPr>
              <a:t>, </a:t>
            </a:r>
            <a:r>
              <a:rPr lang="en-US" sz="2000" dirty="0" err="1">
                <a:latin typeface="Söhne 2"/>
              </a:rPr>
              <a:t>meddyginiaeth</a:t>
            </a:r>
            <a:r>
              <a:rPr lang="en-US" sz="2000" dirty="0">
                <a:latin typeface="Söhne 2"/>
              </a:rPr>
              <a:t> a </a:t>
            </a:r>
            <a:r>
              <a:rPr lang="en-US" sz="2000" dirty="0" err="1">
                <a:latin typeface="Söhne 2"/>
              </a:rPr>
              <a:t>mwy</a:t>
            </a:r>
            <a:r>
              <a:rPr lang="en-US" sz="2000" dirty="0">
                <a:latin typeface="Söhne 2"/>
              </a:rPr>
              <a:t> o </a:t>
            </a:r>
            <a:r>
              <a:rPr lang="en-US" sz="2000" dirty="0" err="1">
                <a:latin typeface="Söhne 2"/>
              </a:rPr>
              <a:t>ymwybyddiaeth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golygu</a:t>
            </a:r>
            <a:r>
              <a:rPr lang="en-US" sz="2000" dirty="0">
                <a:latin typeface="Söhne 2"/>
              </a:rPr>
              <a:t> y gall y </a:t>
            </a:r>
            <a:r>
              <a:rPr lang="en-US" sz="2000" dirty="0" err="1">
                <a:latin typeface="Söhne 2"/>
              </a:rPr>
              <a:t>rhan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fwyaf</a:t>
            </a:r>
            <a:r>
              <a:rPr lang="en-US" sz="2000" dirty="0">
                <a:latin typeface="Söhne 2"/>
              </a:rPr>
              <a:t> o </a:t>
            </a:r>
            <a:r>
              <a:rPr lang="en-US" sz="2000" dirty="0" err="1">
                <a:latin typeface="Söhne 2"/>
              </a:rPr>
              <a:t>bobl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gael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eu</a:t>
            </a:r>
            <a:r>
              <a:rPr lang="en-US" sz="2000" dirty="0">
                <a:latin typeface="Söhne 2"/>
              </a:rPr>
              <a:t> trin ac </a:t>
            </a:r>
            <a:r>
              <a:rPr lang="en-US" sz="2000" dirty="0" err="1">
                <a:latin typeface="Söhne 2"/>
              </a:rPr>
              <a:t>adferiad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llawn</a:t>
            </a:r>
            <a:r>
              <a:rPr lang="en-US" sz="2000" dirty="0">
                <a:latin typeface="Söhne 2"/>
              </a:rPr>
              <a:t>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Söhne 2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Söhne 2"/>
              </a:rPr>
              <a:t>Ond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nid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yw</a:t>
            </a:r>
            <a:r>
              <a:rPr lang="en-US" sz="2000" dirty="0">
                <a:latin typeface="Söhne 2"/>
              </a:rPr>
              <a:t> TB </a:t>
            </a:r>
            <a:r>
              <a:rPr lang="en-US" sz="2000" dirty="0" err="1">
                <a:latin typeface="Söhne 2"/>
              </a:rPr>
              <a:t>wedi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mynd</a:t>
            </a:r>
            <a:r>
              <a:rPr lang="en-US" sz="2000" dirty="0">
                <a:latin typeface="Söhne 2"/>
              </a:rPr>
              <a:t> ac </a:t>
            </a:r>
            <a:r>
              <a:rPr lang="en-US" sz="2000" dirty="0" err="1">
                <a:latin typeface="Söhne 2"/>
              </a:rPr>
              <a:t>ni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ddylid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ei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anghofio</a:t>
            </a:r>
            <a:r>
              <a:rPr lang="en-US" sz="2000" dirty="0">
                <a:latin typeface="Söhne 2"/>
              </a:rPr>
              <a:t>. </a:t>
            </a:r>
            <a:r>
              <a:rPr lang="en-US" sz="2000" dirty="0" err="1">
                <a:latin typeface="Söhne 2"/>
              </a:rPr>
              <a:t>Mae'n</a:t>
            </a:r>
            <a:r>
              <a:rPr lang="en-US" sz="2000" dirty="0">
                <a:latin typeface="Söhne 2"/>
              </a:rPr>
              <a:t> dal </a:t>
            </a:r>
            <a:r>
              <a:rPr lang="en-US" sz="2000" dirty="0" err="1">
                <a:latin typeface="Söhne 2"/>
              </a:rPr>
              <a:t>i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heintio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tua</a:t>
            </a:r>
            <a:r>
              <a:rPr lang="en-US" sz="2000" dirty="0">
                <a:latin typeface="Söhne 2"/>
              </a:rPr>
              <a:t> 5,000 o </a:t>
            </a:r>
            <a:r>
              <a:rPr lang="en-US" sz="2000" dirty="0" err="1">
                <a:latin typeface="Söhne 2"/>
              </a:rPr>
              <a:t>bobl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y DU bob </a:t>
            </a:r>
            <a:r>
              <a:rPr lang="en-US" sz="2000" dirty="0" err="1">
                <a:latin typeface="Söhne 2"/>
              </a:rPr>
              <a:t>blwyddyn</a:t>
            </a:r>
            <a:r>
              <a:rPr lang="en-US" sz="2000" dirty="0">
                <a:latin typeface="Söhne 2"/>
              </a:rPr>
              <a:t>.​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Söhne 2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Söhne 2"/>
              </a:rPr>
              <a:t>Os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nad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yw'n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cael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ei</a:t>
            </a:r>
            <a:r>
              <a:rPr lang="en-US" sz="2000" dirty="0">
                <a:latin typeface="Söhne 2"/>
              </a:rPr>
              <a:t> nodi </a:t>
            </a:r>
            <a:r>
              <a:rPr lang="en-US" sz="2000" dirty="0" err="1">
                <a:latin typeface="Söhne 2"/>
              </a:rPr>
              <a:t>a'i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drin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gynnar</a:t>
            </a:r>
            <a:r>
              <a:rPr lang="en-US" sz="2000" dirty="0">
                <a:latin typeface="Söhne 2"/>
              </a:rPr>
              <a:t>, gall </a:t>
            </a:r>
            <a:r>
              <a:rPr lang="en-US" sz="2000" dirty="0" err="1">
                <a:latin typeface="Söhne 2"/>
              </a:rPr>
              <a:t>fod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beryglus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iawn</a:t>
            </a:r>
            <a:r>
              <a:rPr lang="en-US" sz="2000" dirty="0">
                <a:latin typeface="Söhne 2"/>
              </a:rPr>
              <a:t>.​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9" t="-5599" r="-2016" b="-355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87845" y="2715172"/>
            <a:ext cx="7416309" cy="1622130"/>
          </a:xfrm>
          <a:custGeom>
            <a:avLst/>
            <a:gdLst/>
            <a:ahLst/>
            <a:cxnLst/>
            <a:rect l="l" t="t" r="r" b="b"/>
            <a:pathLst>
              <a:path w="7416309" h="1622130">
                <a:moveTo>
                  <a:pt x="0" y="0"/>
                </a:moveTo>
                <a:lnTo>
                  <a:pt x="7416310" y="0"/>
                </a:lnTo>
                <a:lnTo>
                  <a:pt x="7416310" y="1622131"/>
                </a:lnTo>
                <a:lnTo>
                  <a:pt x="0" y="1622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8312" b="-221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936043" y="2835312"/>
            <a:ext cx="6319912" cy="1219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Ysgyfaint</a:t>
            </a:r>
            <a:r>
              <a:rPr lang="en-US" sz="73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3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iach</a:t>
            </a:r>
            <a:r>
              <a:rPr lang="en-US" sz="73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777430" y="1793720"/>
            <a:ext cx="3784467" cy="3580566"/>
          </a:xfrm>
          <a:custGeom>
            <a:avLst/>
            <a:gdLst/>
            <a:ahLst/>
            <a:cxnLst/>
            <a:rect l="l" t="t" r="r" b="b"/>
            <a:pathLst>
              <a:path w="3784467" h="3580566">
                <a:moveTo>
                  <a:pt x="0" y="0"/>
                </a:moveTo>
                <a:lnTo>
                  <a:pt x="3784468" y="0"/>
                </a:lnTo>
                <a:lnTo>
                  <a:pt x="3784468" y="3580566"/>
                </a:lnTo>
                <a:lnTo>
                  <a:pt x="0" y="3580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8200" y="1793720"/>
            <a:ext cx="610103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Asthma + Lung UK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yw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elusen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iechyd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ysgyfaint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y DU.​</a:t>
            </a:r>
          </a:p>
          <a:p>
            <a:pPr fontAlgn="base"/>
            <a:endParaRPr lang="en-US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fontAlgn="base"/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Mae'r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elusen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cefnogi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pobl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â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chyflyrau'r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ysgyfaint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rhoi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cyngor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 ​</a:t>
            </a:r>
          </a:p>
          <a:p>
            <a:pPr fontAlgn="base"/>
            <a:endParaRPr lang="en-US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fontAlgn="base"/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Maen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nhw’n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codi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arian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helpu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gydag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ymchwil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ddod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o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hyd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ffyrdd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newydd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o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ddiagnosio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, trin a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gwella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cyflyrau'r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ysgyfaint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.​</a:t>
            </a:r>
          </a:p>
          <a:p>
            <a:pPr fontAlgn="base"/>
            <a:endParaRPr lang="en-US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fontAlgn="base"/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Maen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nhw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hefyd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ymchwilio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ansawdd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aer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ymladd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am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aer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glanach</a:t>
            </a:r>
            <a:r>
              <a:rPr lang="en-US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7762" y="685980"/>
            <a:ext cx="5385433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Asthma + Lung UK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BD03C759-0752-DD46-A3D3-A6234F7D552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E665B26-4869-8442-99DD-68545DD6FAB2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7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EB615D46-62A1-B24F-991E-BE279A2C93EE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5212E33E-AC0A-174D-B9F5-B35809D08939}"/>
              </a:ext>
            </a:extLst>
          </p:cNvPr>
          <p:cNvSpPr/>
          <p:nvPr/>
        </p:nvSpPr>
        <p:spPr>
          <a:xfrm>
            <a:off x="-152400" y="0"/>
            <a:ext cx="5301252" cy="6968105"/>
          </a:xfrm>
          <a:custGeom>
            <a:avLst/>
            <a:gdLst/>
            <a:ahLst/>
            <a:cxnLst/>
            <a:rect l="l" t="t" r="r" b="b"/>
            <a:pathLst>
              <a:path w="5301252" h="7078211">
                <a:moveTo>
                  <a:pt x="0" y="0"/>
                </a:moveTo>
                <a:lnTo>
                  <a:pt x="5301252" y="0"/>
                </a:lnTo>
                <a:lnTo>
                  <a:pt x="5301252" y="7078212"/>
                </a:lnTo>
                <a:lnTo>
                  <a:pt x="0" y="7078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850" t="-1580" r="-274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44364E1-A38A-624D-98E6-A539B33D5E91}"/>
              </a:ext>
            </a:extLst>
          </p:cNvPr>
          <p:cNvSpPr txBox="1"/>
          <p:nvPr/>
        </p:nvSpPr>
        <p:spPr>
          <a:xfrm>
            <a:off x="5596324" y="406957"/>
            <a:ext cx="5268169" cy="68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400" b="1" dirty="0" err="1">
                <a:latin typeface="Söhne Halbfett" panose="020B0303030202060203" pitchFamily="34" charset="77"/>
              </a:rPr>
              <a:t>Gwella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63DB5"/>
                </a:solidFill>
                <a:latin typeface="Söhne Halbfett" panose="020B0303030202060203" pitchFamily="34" charset="77"/>
              </a:rPr>
              <a:t>ansawdd</a:t>
            </a:r>
            <a:r>
              <a:rPr lang="en-US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63DB5"/>
                </a:solidFill>
                <a:latin typeface="Söhne Halbfett" panose="020B0303030202060203" pitchFamily="34" charset="77"/>
              </a:rPr>
              <a:t>aer</a:t>
            </a:r>
            <a:r>
              <a:rPr lang="en-US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​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7E10DC74-A9D1-5C42-A8EF-30342B537916}"/>
              </a:ext>
            </a:extLst>
          </p:cNvPr>
          <p:cNvSpPr txBox="1"/>
          <p:nvPr/>
        </p:nvSpPr>
        <p:spPr>
          <a:xfrm>
            <a:off x="5639286" y="1371600"/>
            <a:ext cx="6062276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Söhne 2"/>
              </a:rPr>
              <a:t>Gellir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osgoi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llawer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gyflyrau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ysgyfaint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trwy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wella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ansawdd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yr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aer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rydyn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ni'n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ei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anadlu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. Er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mwyn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helpu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leihau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llygredd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aer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gallwn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wneud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y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canlynol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...​</a:t>
            </a:r>
          </a:p>
          <a:p>
            <a:endParaRPr lang="en-US" sz="2000" dirty="0">
              <a:solidFill>
                <a:srgbClr val="000000"/>
              </a:solidFill>
              <a:latin typeface="Söhne 2"/>
            </a:endParaRPr>
          </a:p>
          <a:p>
            <a:pPr marL="285750" indent="-28575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Söhne Leicht" panose="020B0303030202060203" pitchFamily="34" charset="77"/>
              </a:rPr>
              <a:t>Cerdded</a:t>
            </a:r>
            <a:r>
              <a:rPr lang="en-US" sz="2000" dirty="0">
                <a:latin typeface="Söhne Leicht" panose="020B0303030202060203" pitchFamily="34" charset="77"/>
              </a:rPr>
              <a:t> neu </a:t>
            </a:r>
            <a:r>
              <a:rPr lang="en-US" sz="2000" dirty="0" err="1">
                <a:latin typeface="Söhne Leicht" panose="020B0303030202060203" pitchFamily="34" charset="77"/>
              </a:rPr>
              <a:t>reidio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beic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yn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hytrach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na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chael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lifft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mewn</a:t>
            </a:r>
            <a:r>
              <a:rPr lang="en-US" sz="2000" dirty="0">
                <a:latin typeface="Söhne Leicht" panose="020B0303030202060203" pitchFamily="34" charset="77"/>
              </a:rPr>
              <a:t> car.​</a:t>
            </a:r>
          </a:p>
          <a:p>
            <a:pPr marL="285750" indent="-28575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Söhne Leicht" panose="020B0303030202060203" pitchFamily="34" charset="77"/>
              </a:rPr>
              <a:t>Rhannu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teithiau</a:t>
            </a:r>
            <a:r>
              <a:rPr lang="en-US" sz="2000" dirty="0">
                <a:latin typeface="Söhne Leicht" panose="020B0303030202060203" pitchFamily="34" charset="77"/>
              </a:rPr>
              <a:t> car </a:t>
            </a:r>
            <a:r>
              <a:rPr lang="en-US" sz="2000" dirty="0" err="1">
                <a:latin typeface="Söhne Leicht" panose="020B0303030202060203" pitchFamily="34" charset="77"/>
              </a:rPr>
              <a:t>gydag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eraill</a:t>
            </a:r>
            <a:r>
              <a:rPr lang="en-US" sz="2000" dirty="0">
                <a:latin typeface="Söhne Leicht" panose="020B0303030202060203" pitchFamily="34" charset="77"/>
              </a:rPr>
              <a:t> neu </a:t>
            </a:r>
            <a:r>
              <a:rPr lang="en-US" sz="2000" dirty="0" err="1">
                <a:latin typeface="Söhne Leicht" panose="020B0303030202060203" pitchFamily="34" charset="77"/>
              </a:rPr>
              <a:t>ddefnyddio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trafnidiaeth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gyhoeddus</a:t>
            </a:r>
            <a:r>
              <a:rPr lang="en-US" sz="2000" dirty="0">
                <a:latin typeface="Söhne Leicht" panose="020B0303030202060203" pitchFamily="34" charset="77"/>
              </a:rPr>
              <a:t>, </a:t>
            </a:r>
            <a:r>
              <a:rPr lang="en-US" sz="2000" dirty="0" err="1">
                <a:latin typeface="Söhne Leicht" panose="020B0303030202060203" pitchFamily="34" charset="77"/>
              </a:rPr>
              <a:t>fel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bysiau</a:t>
            </a:r>
            <a:r>
              <a:rPr lang="en-US" sz="2000" dirty="0">
                <a:latin typeface="Söhne Leicht" panose="020B0303030202060203" pitchFamily="34" charset="77"/>
              </a:rPr>
              <a:t> a </a:t>
            </a:r>
            <a:r>
              <a:rPr lang="en-US" sz="2000" dirty="0" err="1">
                <a:latin typeface="Söhne Leicht" panose="020B0303030202060203" pitchFamily="34" charset="77"/>
              </a:rPr>
              <a:t>threnau</a:t>
            </a:r>
            <a:r>
              <a:rPr lang="en-US" sz="2000" dirty="0">
                <a:latin typeface="Söhne Leicht" panose="020B0303030202060203" pitchFamily="34" charset="77"/>
              </a:rPr>
              <a:t>.​</a:t>
            </a:r>
          </a:p>
          <a:p>
            <a:pPr marL="285750" indent="-28575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Söhne Leicht" panose="020B0303030202060203" pitchFamily="34" charset="77"/>
              </a:rPr>
              <a:t>Lleihau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archebion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ar-lein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sy'n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cael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eu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danfon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gan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faniau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disel</a:t>
            </a:r>
            <a:r>
              <a:rPr lang="en-US" sz="2000" dirty="0">
                <a:latin typeface="Söhne Leicht" panose="020B0303030202060203" pitchFamily="34" charset="77"/>
              </a:rPr>
              <a:t>.​</a:t>
            </a:r>
          </a:p>
          <a:p>
            <a:pPr marL="285750" indent="-28575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Söhne Leicht" panose="020B0303030202060203" pitchFamily="34" charset="77"/>
              </a:rPr>
              <a:t>Prynu a </a:t>
            </a:r>
            <a:r>
              <a:rPr lang="en-US" sz="2000" dirty="0" err="1">
                <a:latin typeface="Söhne Leicht" panose="020B0303030202060203" pitchFamily="34" charset="77"/>
              </a:rPr>
              <a:t>defnyddio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llai</a:t>
            </a:r>
            <a:r>
              <a:rPr lang="en-US" sz="2000" dirty="0">
                <a:latin typeface="Söhne Leicht" panose="020B0303030202060203" pitchFamily="34" charset="77"/>
              </a:rPr>
              <a:t> o </a:t>
            </a:r>
            <a:r>
              <a:rPr lang="en-US" sz="2000" dirty="0" err="1">
                <a:latin typeface="Söhne Leicht" panose="020B0303030202060203" pitchFamily="34" charset="77"/>
              </a:rPr>
              <a:t>blastig</a:t>
            </a:r>
            <a:r>
              <a:rPr lang="en-US" sz="2000" dirty="0">
                <a:latin typeface="Söhne Leicht" panose="020B0303030202060203" pitchFamily="34" charset="77"/>
              </a:rPr>
              <a:t> ac </a:t>
            </a:r>
            <a:r>
              <a:rPr lang="en-US" sz="2000" dirty="0" err="1">
                <a:latin typeface="Söhne Leicht" panose="020B0303030202060203" pitchFamily="34" charset="77"/>
              </a:rPr>
              <a:t>ailgylchu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sbwriel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pryd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bynnag</a:t>
            </a:r>
            <a:r>
              <a:rPr lang="en-US" sz="2000" dirty="0">
                <a:latin typeface="Söhne Leicht" panose="020B0303030202060203" pitchFamily="34" charset="77"/>
              </a:rPr>
              <a:t> y </a:t>
            </a:r>
            <a:r>
              <a:rPr lang="en-US" sz="2000" dirty="0" err="1">
                <a:latin typeface="Söhne Leicht" panose="020B0303030202060203" pitchFamily="34" charset="77"/>
              </a:rPr>
              <a:t>bo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modd</a:t>
            </a:r>
            <a:r>
              <a:rPr lang="en-US" sz="2000" dirty="0">
                <a:latin typeface="Söhne Leicht" panose="020B0303030202060203" pitchFamily="34" charset="77"/>
              </a:rPr>
              <a:t>.​</a:t>
            </a:r>
          </a:p>
          <a:p>
            <a:pPr marL="285750" indent="-28575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Söhne Leicht" panose="020B0303030202060203" pitchFamily="34" charset="77"/>
              </a:rPr>
              <a:t>Bwyta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llai</a:t>
            </a:r>
            <a:r>
              <a:rPr lang="en-US" sz="2000" dirty="0">
                <a:latin typeface="Söhne Leicht" panose="020B0303030202060203" pitchFamily="34" charset="77"/>
              </a:rPr>
              <a:t> o gig a </a:t>
            </a:r>
            <a:r>
              <a:rPr lang="en-US" sz="2000" dirty="0" err="1">
                <a:latin typeface="Söhne Leicht" panose="020B0303030202060203" pitchFamily="34" charset="77"/>
              </a:rPr>
              <a:t>chynhyrchion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llaeth</a:t>
            </a:r>
            <a:r>
              <a:rPr lang="en-US" sz="2000" dirty="0">
                <a:latin typeface="Söhne Leicht" panose="020B0303030202060203" pitchFamily="34" charset="77"/>
              </a:rPr>
              <a:t>.​</a:t>
            </a:r>
          </a:p>
          <a:p>
            <a:pPr marL="285750" indent="-28575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Söhne Leicht" panose="020B0303030202060203" pitchFamily="34" charset="77"/>
              </a:rPr>
              <a:t>Plannu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rhywfaint</a:t>
            </a:r>
            <a:r>
              <a:rPr lang="en-US" sz="2000" dirty="0">
                <a:latin typeface="Söhne Leicht" panose="020B0303030202060203" pitchFamily="34" charset="77"/>
              </a:rPr>
              <a:t> o </a:t>
            </a:r>
            <a:r>
              <a:rPr lang="en-US" sz="2000" dirty="0" err="1">
                <a:latin typeface="Söhne Leicht" panose="020B0303030202060203" pitchFamily="34" charset="77"/>
              </a:rPr>
              <a:t>hadau</a:t>
            </a:r>
            <a:r>
              <a:rPr lang="en-US" sz="2000" dirty="0">
                <a:latin typeface="Söhne Leicht" panose="020B0303030202060203" pitchFamily="34" charset="77"/>
              </a:rPr>
              <a:t> a </a:t>
            </a:r>
            <a:r>
              <a:rPr lang="en-US" sz="2000" dirty="0" err="1">
                <a:latin typeface="Söhne Leicht" panose="020B0303030202060203" pitchFamily="34" charset="77"/>
              </a:rPr>
              <a:t>gofalu</a:t>
            </a:r>
            <a:r>
              <a:rPr lang="en-US" sz="2000" dirty="0">
                <a:latin typeface="Söhne Leicht" panose="020B0303030202060203" pitchFamily="34" charset="77"/>
              </a:rPr>
              <a:t> am </a:t>
            </a:r>
            <a:r>
              <a:rPr lang="en-US" sz="2000" dirty="0" err="1">
                <a:latin typeface="Söhne Leicht" panose="020B0303030202060203" pitchFamily="34" charset="77"/>
              </a:rPr>
              <a:t>goed</a:t>
            </a:r>
            <a:r>
              <a:rPr lang="en-US" sz="2000" dirty="0">
                <a:latin typeface="Söhne Leicht" panose="020B0303030202060203" pitchFamily="34" charset="77"/>
              </a:rPr>
              <a:t> a </a:t>
            </a:r>
            <a:r>
              <a:rPr lang="en-US" sz="2000" dirty="0" err="1">
                <a:latin typeface="Söhne Leicht" panose="020B0303030202060203" pitchFamily="34" charset="77"/>
              </a:rPr>
              <a:t>phlanhigion</a:t>
            </a:r>
            <a:r>
              <a:rPr lang="en-US" sz="2000" dirty="0">
                <a:latin typeface="Söhne Leicht" panose="020B0303030202060203" pitchFamily="34" charset="77"/>
              </a:rPr>
              <a:t> </a:t>
            </a:r>
            <a:r>
              <a:rPr lang="en-US" sz="2000" dirty="0" err="1">
                <a:latin typeface="Söhne Leicht" panose="020B0303030202060203" pitchFamily="34" charset="77"/>
              </a:rPr>
              <a:t>eraill</a:t>
            </a:r>
            <a:r>
              <a:rPr lang="en-US" sz="2000" dirty="0">
                <a:latin typeface="Söhne Leicht" panose="020B0303030202060203" pitchFamily="34" charset="77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3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096000" y="-66121"/>
            <a:ext cx="6175671" cy="7018072"/>
          </a:xfrm>
          <a:custGeom>
            <a:avLst/>
            <a:gdLst/>
            <a:ahLst/>
            <a:cxnLst/>
            <a:rect l="l" t="t" r="r" b="b"/>
            <a:pathLst>
              <a:path w="6175671" h="7018072">
                <a:moveTo>
                  <a:pt x="0" y="0"/>
                </a:moveTo>
                <a:lnTo>
                  <a:pt x="6175671" y="0"/>
                </a:lnTo>
                <a:lnTo>
                  <a:pt x="6175671" y="7018071"/>
                </a:lnTo>
                <a:lnTo>
                  <a:pt x="0" y="7018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480" t="-5471" r="-47077" b="-35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22278" y="381000"/>
            <a:ext cx="5265890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Anadlu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8200" y="1403477"/>
            <a:ext cx="4596652" cy="4971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sz="2300" dirty="0" err="1">
                <a:solidFill>
                  <a:srgbClr val="000000"/>
                </a:solidFill>
                <a:latin typeface="Söhne 2"/>
              </a:rPr>
              <a:t>Mae'r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rhan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fwyaf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ohonom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ni’n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cymryd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anadlu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ganiataol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Rydyn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ni'n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ei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wneud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drwy'r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amser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heb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hyd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oed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feddwl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amdano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.​</a:t>
            </a:r>
          </a:p>
          <a:p>
            <a:pPr>
              <a:lnSpc>
                <a:spcPts val="2990"/>
              </a:lnSpc>
            </a:pPr>
            <a:endParaRPr lang="en-US" sz="23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300" dirty="0" err="1">
                <a:solidFill>
                  <a:srgbClr val="000000"/>
                </a:solidFill>
                <a:latin typeface="Söhne 2"/>
              </a:rPr>
              <a:t>Cymerwch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anadl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ddofn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nawr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Anadlwch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mewn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ac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allan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... ​</a:t>
            </a:r>
          </a:p>
          <a:p>
            <a:pPr>
              <a:lnSpc>
                <a:spcPts val="2990"/>
              </a:lnSpc>
            </a:pPr>
            <a:endParaRPr lang="en-US" sz="23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300" dirty="0" err="1">
                <a:solidFill>
                  <a:srgbClr val="000000"/>
                </a:solidFill>
                <a:latin typeface="Söhne 2"/>
              </a:rPr>
              <a:t>Meddyliwch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am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ba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rannau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o'r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corff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sy’n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eich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helpu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chi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anadlu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. ​</a:t>
            </a:r>
          </a:p>
          <a:p>
            <a:pPr>
              <a:lnSpc>
                <a:spcPts val="2990"/>
              </a:lnSpc>
            </a:pPr>
            <a:endParaRPr lang="en-US" sz="23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300" dirty="0" err="1">
                <a:solidFill>
                  <a:srgbClr val="000000"/>
                </a:solidFill>
                <a:latin typeface="Söhne 2"/>
              </a:rPr>
              <a:t>Allwch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chi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deimlo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eich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cawell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Söhne 2"/>
              </a:rPr>
              <a:t>asennau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?​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8200" y="1010155"/>
            <a:ext cx="5414439" cy="617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Gofalu</a:t>
            </a:r>
            <a:r>
              <a:rPr lang="en-US" sz="38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am </a:t>
            </a:r>
            <a:r>
              <a:rPr lang="en-US" sz="3800" b="1" dirty="0" err="1">
                <a:latin typeface="Söhne Halbfett" panose="020B0303030202060203" pitchFamily="34" charset="77"/>
              </a:rPr>
              <a:t>ein</a:t>
            </a:r>
            <a:r>
              <a:rPr lang="en-US" sz="3800" b="1" dirty="0">
                <a:latin typeface="Söhne Halbfett" panose="020B0303030202060203" pitchFamily="34" charset="77"/>
              </a:rPr>
              <a:t> </a:t>
            </a:r>
            <a:r>
              <a:rPr lang="en-US" sz="3800" b="1" dirty="0" err="1">
                <a:latin typeface="Söhne Halbfett" panose="020B0303030202060203" pitchFamily="34" charset="77"/>
              </a:rPr>
              <a:t>hysgyfaint</a:t>
            </a:r>
            <a:r>
              <a:rPr lang="en-US" sz="3800" b="1" dirty="0">
                <a:latin typeface="Söhne Halbfett" panose="020B0303030202060203" pitchFamily="34" charset="77"/>
              </a:rPr>
              <a:t>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8200" y="1975187"/>
            <a:ext cx="510539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2200" dirty="0">
                <a:latin typeface="Söhne Leicht" panose="020B0303030202060203" pitchFamily="34" charset="77"/>
              </a:rPr>
              <a:t>Mae </a:t>
            </a:r>
            <a:r>
              <a:rPr lang="en-US" sz="2200" dirty="0" err="1">
                <a:latin typeface="Söhne Leicht" panose="020B0303030202060203" pitchFamily="34" charset="77"/>
              </a:rPr>
              <a:t>yna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lawer</a:t>
            </a:r>
            <a:r>
              <a:rPr lang="en-US" sz="2200" dirty="0">
                <a:latin typeface="Söhne Leicht" panose="020B0303030202060203" pitchFamily="34" charset="77"/>
              </a:rPr>
              <a:t> o </a:t>
            </a:r>
            <a:r>
              <a:rPr lang="en-US" sz="2200" dirty="0" err="1">
                <a:latin typeface="Söhne Leicht" panose="020B0303030202060203" pitchFamily="34" charset="77"/>
              </a:rPr>
              <a:t>bethau</a:t>
            </a:r>
            <a:r>
              <a:rPr lang="en-US" sz="2200" dirty="0">
                <a:latin typeface="Söhne Leicht" panose="020B0303030202060203" pitchFamily="34" charset="77"/>
              </a:rPr>
              <a:t> y </a:t>
            </a:r>
            <a:r>
              <a:rPr lang="en-US" sz="2200" dirty="0" err="1">
                <a:latin typeface="Söhne Leicht" panose="020B0303030202060203" pitchFamily="34" charset="77"/>
              </a:rPr>
              <a:t>gallwn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ni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eu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gwneud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gefnogi</a:t>
            </a:r>
            <a:r>
              <a:rPr lang="en-US" sz="2200" dirty="0">
                <a:latin typeface="Söhne Leicht" panose="020B0303030202060203" pitchFamily="34" charset="77"/>
              </a:rPr>
              <a:t> iechyd </a:t>
            </a:r>
            <a:r>
              <a:rPr lang="en-US" sz="2200" dirty="0" err="1">
                <a:latin typeface="Söhne Leicht" panose="020B0303030202060203" pitchFamily="34" charset="77"/>
              </a:rPr>
              <a:t>ysgyfaint</a:t>
            </a:r>
            <a:r>
              <a:rPr lang="en-US" sz="2200" dirty="0">
                <a:latin typeface="Söhne Leicht" panose="020B0303030202060203" pitchFamily="34" charset="77"/>
              </a:rPr>
              <a:t> da. </a:t>
            </a:r>
            <a:r>
              <a:rPr lang="en-US" sz="2200" dirty="0" err="1">
                <a:latin typeface="Söhne Leicht" panose="020B0303030202060203" pitchFamily="34" charset="77"/>
              </a:rPr>
              <a:t>Gallwn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wneud</a:t>
            </a:r>
            <a:r>
              <a:rPr lang="en-US" sz="2200" dirty="0">
                <a:latin typeface="Söhne Leicht" panose="020B0303030202060203" pitchFamily="34" charset="77"/>
              </a:rPr>
              <a:t> y </a:t>
            </a:r>
            <a:r>
              <a:rPr lang="en-US" sz="2200" dirty="0" err="1">
                <a:latin typeface="Söhne Leicht" panose="020B0303030202060203" pitchFamily="34" charset="77"/>
              </a:rPr>
              <a:t>canlynol</a:t>
            </a:r>
            <a:r>
              <a:rPr lang="en-US" sz="2200" dirty="0">
                <a:latin typeface="Söhne Leicht" panose="020B0303030202060203" pitchFamily="34" charset="77"/>
              </a:rPr>
              <a:t>...​</a:t>
            </a: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Söhne Leicht" panose="020B0303030202060203" pitchFamily="34" charset="77"/>
            </a:endParaRP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latin typeface="Söhne Leicht" panose="020B0303030202060203" pitchFamily="34" charset="77"/>
              </a:rPr>
              <a:t>Bwyta</a:t>
            </a:r>
            <a:r>
              <a:rPr lang="en-US" sz="2200" dirty="0">
                <a:latin typeface="Söhne Leicht" panose="020B0303030202060203" pitchFamily="34" charset="77"/>
              </a:rPr>
              <a:t> diet </a:t>
            </a:r>
            <a:r>
              <a:rPr lang="en-US" sz="2200" dirty="0" err="1">
                <a:latin typeface="Söhne Leicht" panose="020B0303030202060203" pitchFamily="34" charset="77"/>
              </a:rPr>
              <a:t>iach</a:t>
            </a:r>
            <a:r>
              <a:rPr lang="en-US" sz="2200" dirty="0">
                <a:latin typeface="Söhne Leicht" panose="020B0303030202060203" pitchFamily="34" charset="77"/>
              </a:rPr>
              <a:t>.​</a:t>
            </a: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latin typeface="Söhne Leicht" panose="020B0303030202060203" pitchFamily="34" charset="77"/>
              </a:rPr>
              <a:t>Ymarfer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ein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cyrff</a:t>
            </a:r>
            <a:r>
              <a:rPr lang="en-US" sz="2200" dirty="0">
                <a:latin typeface="Söhne Leicht" panose="020B0303030202060203" pitchFamily="34" charset="77"/>
              </a:rPr>
              <a:t>.​</a:t>
            </a: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latin typeface="Söhne Leicht" panose="020B0303030202060203" pitchFamily="34" charset="77"/>
              </a:rPr>
              <a:t>Osgoi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mwg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sigaréts</a:t>
            </a:r>
            <a:r>
              <a:rPr lang="en-US" sz="2200" dirty="0">
                <a:latin typeface="Söhne Leicht" panose="020B0303030202060203" pitchFamily="34" charset="77"/>
              </a:rPr>
              <a:t> ac </a:t>
            </a:r>
            <a:r>
              <a:rPr lang="en-US" sz="2200" dirty="0" err="1">
                <a:latin typeface="Söhne Leicht" panose="020B0303030202060203" pitchFamily="34" charset="77"/>
              </a:rPr>
              <a:t>aer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llygredig</a:t>
            </a:r>
            <a:r>
              <a:rPr lang="en-US" sz="2200" dirty="0">
                <a:latin typeface="Söhne Leicht" panose="020B0303030202060203" pitchFamily="34" charset="77"/>
              </a:rPr>
              <a:t>.​</a:t>
            </a: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Söhne Leicht" panose="020B0303030202060203" pitchFamily="34" charset="77"/>
              </a:rPr>
              <a:t>Canu neu </a:t>
            </a:r>
            <a:r>
              <a:rPr lang="en-US" sz="2200" dirty="0" err="1">
                <a:latin typeface="Söhne Leicht" panose="020B0303030202060203" pitchFamily="34" charset="77"/>
              </a:rPr>
              <a:t>chwarae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offeryn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cerdd</a:t>
            </a:r>
            <a:r>
              <a:rPr lang="en-US" sz="2200" dirty="0">
                <a:latin typeface="Söhne Leicht" panose="020B0303030202060203" pitchFamily="34" charset="77"/>
              </a:rPr>
              <a:t>.​</a:t>
            </a: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Söhne Leicht" panose="020B0303030202060203" pitchFamily="34" charset="77"/>
              </a:rPr>
              <a:t>Cael help </a:t>
            </a:r>
            <a:r>
              <a:rPr lang="en-US" sz="2200" dirty="0" err="1">
                <a:latin typeface="Söhne Leicht" panose="020B0303030202060203" pitchFamily="34" charset="77"/>
              </a:rPr>
              <a:t>gan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feddyg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os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yw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anadlu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yn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anodd</a:t>
            </a:r>
            <a:r>
              <a:rPr lang="en-US" sz="2200" dirty="0">
                <a:latin typeface="Söhne Leicht" panose="020B0303030202060203" pitchFamily="34" charset="77"/>
              </a:rPr>
              <a:t>.​</a:t>
            </a:r>
          </a:p>
          <a:p>
            <a:pPr marL="342900" indent="-34290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Söhne Leicht" panose="020B0303030202060203" pitchFamily="34" charset="77"/>
              </a:rPr>
              <a:t>Dilyn </a:t>
            </a:r>
            <a:r>
              <a:rPr lang="en-US" sz="2200" dirty="0" err="1">
                <a:latin typeface="Söhne Leicht" panose="020B0303030202060203" pitchFamily="34" charset="77"/>
              </a:rPr>
              <a:t>cyngor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meddygol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os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oes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gennym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ni</a:t>
            </a:r>
            <a:r>
              <a:rPr lang="en-US" sz="2200" dirty="0">
                <a:latin typeface="Söhne Leicht" panose="020B0303030202060203" pitchFamily="34" charset="77"/>
              </a:rPr>
              <a:t> </a:t>
            </a:r>
            <a:r>
              <a:rPr lang="en-US" sz="2200" dirty="0" err="1">
                <a:latin typeface="Söhne Leicht" panose="020B0303030202060203" pitchFamily="34" charset="77"/>
              </a:rPr>
              <a:t>gyflwr</a:t>
            </a:r>
            <a:r>
              <a:rPr lang="en-US" sz="2200" dirty="0">
                <a:latin typeface="Söhne Leicht" panose="020B0303030202060203" pitchFamily="34" charset="77"/>
              </a:rPr>
              <a:t> yr </a:t>
            </a:r>
            <a:r>
              <a:rPr lang="en-US" sz="2200" dirty="0" err="1">
                <a:latin typeface="Söhne Leicht" panose="020B0303030202060203" pitchFamily="34" charset="77"/>
              </a:rPr>
              <a:t>ysgyfaint</a:t>
            </a:r>
            <a:r>
              <a:rPr lang="en-US" sz="2200" dirty="0">
                <a:latin typeface="Söhne Leicht" panose="020B0303030202060203" pitchFamily="34" charset="77"/>
              </a:rPr>
              <a:t>.​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B2E5522-2ACB-A44E-8318-55A57183E089}"/>
              </a:ext>
            </a:extLst>
          </p:cNvPr>
          <p:cNvSpPr/>
          <p:nvPr/>
        </p:nvSpPr>
        <p:spPr>
          <a:xfrm flipH="1">
            <a:off x="6488580" y="0"/>
            <a:ext cx="5703420" cy="6858000"/>
          </a:xfrm>
          <a:custGeom>
            <a:avLst/>
            <a:gdLst/>
            <a:ahLst/>
            <a:cxnLst/>
            <a:rect l="l" t="t" r="r" b="b"/>
            <a:pathLst>
              <a:path w="5703420" h="6858000">
                <a:moveTo>
                  <a:pt x="5703420" y="0"/>
                </a:moveTo>
                <a:lnTo>
                  <a:pt x="0" y="0"/>
                </a:lnTo>
                <a:lnTo>
                  <a:pt x="0" y="6858000"/>
                </a:lnTo>
                <a:lnTo>
                  <a:pt x="5703420" y="6858000"/>
                </a:lnTo>
                <a:lnTo>
                  <a:pt x="5703420" y="0"/>
                </a:lnTo>
                <a:close/>
              </a:path>
            </a:pathLst>
          </a:custGeom>
          <a:blipFill>
            <a:blip r:embed="rId2"/>
            <a:stretch>
              <a:fillRect l="-26092" r="-63384" b="-511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145143" y="5277885"/>
            <a:ext cx="3815639" cy="1223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Felly, </a:t>
            </a:r>
            <a:r>
              <a:rPr lang="en-US" sz="36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gofalwch</a:t>
            </a:r>
            <a:r>
              <a:rPr lang="en-US" sz="36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am </a:t>
            </a:r>
            <a:r>
              <a:rPr lang="en-US" sz="36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eich</a:t>
            </a:r>
            <a:r>
              <a:rPr lang="en-US" sz="36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36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ysgyfaint</a:t>
            </a:r>
            <a:r>
              <a:rPr lang="en-US" sz="36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96D5A1-50DB-6534-EF1E-50F684418C56}"/>
              </a:ext>
            </a:extLst>
          </p:cNvPr>
          <p:cNvGrpSpPr/>
          <p:nvPr/>
        </p:nvGrpSpPr>
        <p:grpSpPr>
          <a:xfrm>
            <a:off x="245832" y="304800"/>
            <a:ext cx="9279168" cy="6100301"/>
            <a:chOff x="245832" y="388115"/>
            <a:chExt cx="9482418" cy="6233921"/>
          </a:xfrm>
        </p:grpSpPr>
        <p:pic>
          <p:nvPicPr>
            <p:cNvPr id="9" name="Picture 8" descr="A black background with blue and pink letters&#10;&#10;AI-generated content may be incorrect.">
              <a:extLst>
                <a:ext uri="{FF2B5EF4-FFF2-40B4-BE49-F238E27FC236}">
                  <a16:creationId xmlns:a16="http://schemas.microsoft.com/office/drawing/2014/main" id="{45815BB6-108A-D980-F00A-CF0C7AD25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65" r="76267" b="24549"/>
            <a:stretch>
              <a:fillRect/>
            </a:stretch>
          </p:blipFill>
          <p:spPr>
            <a:xfrm>
              <a:off x="245832" y="388115"/>
              <a:ext cx="4445261" cy="2050037"/>
            </a:xfrm>
            <a:prstGeom prst="rect">
              <a:avLst/>
            </a:prstGeom>
          </p:spPr>
        </p:pic>
        <p:pic>
          <p:nvPicPr>
            <p:cNvPr id="10" name="Picture 9" descr="A black background with blue and pink letters&#10;&#10;AI-generated content may be incorrect.">
              <a:extLst>
                <a:ext uri="{FF2B5EF4-FFF2-40B4-BE49-F238E27FC236}">
                  <a16:creationId xmlns:a16="http://schemas.microsoft.com/office/drawing/2014/main" id="{FE63BC8E-5ABB-BEAE-0960-3499784E3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2" t="51665" r="23964" b="24549"/>
            <a:stretch>
              <a:fillRect/>
            </a:stretch>
          </p:blipFill>
          <p:spPr>
            <a:xfrm>
              <a:off x="261490" y="2499000"/>
              <a:ext cx="9466760" cy="2050036"/>
            </a:xfrm>
            <a:prstGeom prst="rect">
              <a:avLst/>
            </a:prstGeom>
          </p:spPr>
        </p:pic>
        <p:pic>
          <p:nvPicPr>
            <p:cNvPr id="11" name="Picture 10" descr="A black background with blue and pink letters&#10;&#10;AI-generated content may be incorrect.">
              <a:extLst>
                <a:ext uri="{FF2B5EF4-FFF2-40B4-BE49-F238E27FC236}">
                  <a16:creationId xmlns:a16="http://schemas.microsoft.com/office/drawing/2014/main" id="{522F1F31-3C1D-FE7A-3C0F-214C11510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" t="83112" r="74750" b="-1679"/>
            <a:stretch>
              <a:fillRect/>
            </a:stretch>
          </p:blipFill>
          <p:spPr>
            <a:xfrm>
              <a:off x="343422" y="4609884"/>
              <a:ext cx="3256460" cy="1156131"/>
            </a:xfrm>
            <a:prstGeom prst="rect">
              <a:avLst/>
            </a:prstGeom>
          </p:spPr>
        </p:pic>
        <p:pic>
          <p:nvPicPr>
            <p:cNvPr id="12" name="Picture 11" descr="A black background with blue and pink letters&#10;&#10;AI-generated content may be incorrect.">
              <a:extLst>
                <a:ext uri="{FF2B5EF4-FFF2-40B4-BE49-F238E27FC236}">
                  <a16:creationId xmlns:a16="http://schemas.microsoft.com/office/drawing/2014/main" id="{1C4128C4-3995-DE97-042F-21ECD84D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2" t="76590" r="48331" b="-376"/>
            <a:stretch>
              <a:fillRect/>
            </a:stretch>
          </p:blipFill>
          <p:spPr>
            <a:xfrm>
              <a:off x="3696222" y="4572000"/>
              <a:ext cx="4621947" cy="2050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EBA488-DA66-4E75-E424-C3A0CB304ADF}"/>
              </a:ext>
            </a:extLst>
          </p:cNvPr>
          <p:cNvGrpSpPr/>
          <p:nvPr/>
        </p:nvGrpSpPr>
        <p:grpSpPr>
          <a:xfrm>
            <a:off x="245832" y="304800"/>
            <a:ext cx="9279168" cy="6100301"/>
            <a:chOff x="245832" y="388115"/>
            <a:chExt cx="9482418" cy="6233921"/>
          </a:xfrm>
        </p:grpSpPr>
        <p:pic>
          <p:nvPicPr>
            <p:cNvPr id="8" name="Picture 7" descr="A black background with blue and pink letters&#10;&#10;AI-generated content may be incorrect.">
              <a:extLst>
                <a:ext uri="{FF2B5EF4-FFF2-40B4-BE49-F238E27FC236}">
                  <a16:creationId xmlns:a16="http://schemas.microsoft.com/office/drawing/2014/main" id="{1AC2A872-D45C-52B8-F715-FEFB831EE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65" r="76267" b="24549"/>
            <a:stretch>
              <a:fillRect/>
            </a:stretch>
          </p:blipFill>
          <p:spPr>
            <a:xfrm>
              <a:off x="245832" y="388115"/>
              <a:ext cx="4445261" cy="2050037"/>
            </a:xfrm>
            <a:prstGeom prst="rect">
              <a:avLst/>
            </a:prstGeom>
          </p:spPr>
        </p:pic>
        <p:pic>
          <p:nvPicPr>
            <p:cNvPr id="9" name="Picture 8" descr="A black background with blue and pink letters&#10;&#10;AI-generated content may be incorrect.">
              <a:extLst>
                <a:ext uri="{FF2B5EF4-FFF2-40B4-BE49-F238E27FC236}">
                  <a16:creationId xmlns:a16="http://schemas.microsoft.com/office/drawing/2014/main" id="{1488FFE3-66D6-F48E-B203-C374D6649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2" t="51665" r="23964" b="24549"/>
            <a:stretch>
              <a:fillRect/>
            </a:stretch>
          </p:blipFill>
          <p:spPr>
            <a:xfrm>
              <a:off x="261490" y="2499000"/>
              <a:ext cx="9466760" cy="2050036"/>
            </a:xfrm>
            <a:prstGeom prst="rect">
              <a:avLst/>
            </a:prstGeom>
          </p:spPr>
        </p:pic>
        <p:pic>
          <p:nvPicPr>
            <p:cNvPr id="10" name="Picture 9" descr="A black background with blue and pink letters&#10;&#10;AI-generated content may be incorrect.">
              <a:extLst>
                <a:ext uri="{FF2B5EF4-FFF2-40B4-BE49-F238E27FC236}">
                  <a16:creationId xmlns:a16="http://schemas.microsoft.com/office/drawing/2014/main" id="{5F27A38E-B2CA-990A-2FAA-1197B493C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" t="83112" r="74750" b="-1679"/>
            <a:stretch>
              <a:fillRect/>
            </a:stretch>
          </p:blipFill>
          <p:spPr>
            <a:xfrm>
              <a:off x="343422" y="4609884"/>
              <a:ext cx="3256460" cy="1156131"/>
            </a:xfrm>
            <a:prstGeom prst="rect">
              <a:avLst/>
            </a:prstGeom>
          </p:spPr>
        </p:pic>
        <p:pic>
          <p:nvPicPr>
            <p:cNvPr id="11" name="Picture 10" descr="A black background with blue and pink letters&#10;&#10;AI-generated content may be incorrect.">
              <a:extLst>
                <a:ext uri="{FF2B5EF4-FFF2-40B4-BE49-F238E27FC236}">
                  <a16:creationId xmlns:a16="http://schemas.microsoft.com/office/drawing/2014/main" id="{A0851470-A431-8BC4-FAF4-1504C75A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2" t="76590" r="48331" b="-376"/>
            <a:stretch>
              <a:fillRect/>
            </a:stretch>
          </p:blipFill>
          <p:spPr>
            <a:xfrm>
              <a:off x="3696222" y="4572000"/>
              <a:ext cx="4621947" cy="2050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1577357"/>
            <a:ext cx="4586773" cy="3703285"/>
          </a:xfrm>
          <a:custGeom>
            <a:avLst/>
            <a:gdLst/>
            <a:ahLst/>
            <a:cxnLst/>
            <a:rect l="l" t="t" r="r" b="b"/>
            <a:pathLst>
              <a:path w="4586773" h="3703285">
                <a:moveTo>
                  <a:pt x="0" y="0"/>
                </a:moveTo>
                <a:lnTo>
                  <a:pt x="4586773" y="0"/>
                </a:lnTo>
                <a:lnTo>
                  <a:pt x="4586773" y="3703286"/>
                </a:lnTo>
                <a:lnTo>
                  <a:pt x="0" y="3703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726884" y="533400"/>
            <a:ext cx="5093516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Beth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yw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63DB5"/>
                </a:solidFill>
                <a:latin typeface="Söhne Halbfett" panose="020B0303030202060203" pitchFamily="34" charset="77"/>
              </a:rPr>
              <a:t>ysgyfaint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?​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26884" y="1570990"/>
            <a:ext cx="5779316" cy="473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cy-GB" sz="2200" dirty="0">
                <a:solidFill>
                  <a:srgbClr val="FFFFFF"/>
                </a:solidFill>
                <a:latin typeface="Söhne 2"/>
              </a:rPr>
              <a:t>Mae'r ysgyfaint yn organau pwysig iawn yn y corff dynol. Maen nhw yn ein brest, wedi'u hamddiffyn gan ein cawell asennau. Fel rhannau eraill o'r corff, maen nhw'n tyfu'n fwy wrth i chi fynd yn hŷn.​</a:t>
            </a:r>
          </a:p>
          <a:p>
            <a:endParaRPr lang="cy-GB" sz="2200" dirty="0">
              <a:solidFill>
                <a:srgbClr val="FFFFFF"/>
              </a:solidFill>
              <a:latin typeface="Söhne 2"/>
            </a:endParaRPr>
          </a:p>
          <a:p>
            <a:r>
              <a:rPr lang="en-US" sz="2200" dirty="0">
                <a:solidFill>
                  <a:srgbClr val="FFFFFF"/>
                </a:solidFill>
                <a:latin typeface="Söhne 2"/>
              </a:rPr>
              <a:t>Gwaith yr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ysgyfaint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yw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cael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ocsigen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o'r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aer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rydyn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ni'n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ei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anadlu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i'n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gwaed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. Maen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nhw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ychydig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fel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dwy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falŵn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cymryd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aer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iach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mewn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ac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cael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gwared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o hen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aer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.​</a:t>
            </a:r>
          </a:p>
          <a:p>
            <a:endParaRPr lang="en-US" sz="2200" dirty="0">
              <a:solidFill>
                <a:srgbClr val="FFFFFF"/>
              </a:solidFill>
              <a:latin typeface="Söhne 2"/>
            </a:endParaRPr>
          </a:p>
          <a:p>
            <a:r>
              <a:rPr lang="en-US" sz="2200" dirty="0">
                <a:solidFill>
                  <a:srgbClr val="FFFFFF"/>
                </a:solidFill>
                <a:latin typeface="Söhne 2"/>
              </a:rPr>
              <a:t>Yn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anffodus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mae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yna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lawer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o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afiechydon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a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chyflyrau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sy'n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effeithio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yr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ysgyfaint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.  Gall y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salwch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hyn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wneud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anadlu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anoddach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.​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4463" y="568202"/>
            <a:ext cx="10652620" cy="15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Codwch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eich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llaw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os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ydych</a:t>
            </a:r>
            <a:r>
              <a:rPr lang="en-US" sz="4400" b="1" dirty="0">
                <a:latin typeface="Söhne Halbfett" panose="020B0303030202060203" pitchFamily="34" charset="77"/>
              </a:rPr>
              <a:t> chi </a:t>
            </a:r>
            <a:r>
              <a:rPr lang="en-US" sz="4400" b="1" dirty="0" err="1">
                <a:latin typeface="Söhne Halbfett" panose="020B0303030202060203" pitchFamily="34" charset="77"/>
              </a:rPr>
              <a:t>erioed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wedi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clywed</a:t>
            </a:r>
            <a:r>
              <a:rPr lang="en-US" sz="4400" b="1" dirty="0">
                <a:latin typeface="Söhne Halbfett" panose="020B0303030202060203" pitchFamily="34" charset="77"/>
              </a:rPr>
              <a:t> am...​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54463" y="2426956"/>
            <a:ext cx="3032620" cy="3016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5"/>
              </a:lnSpc>
            </a:pPr>
            <a:r>
              <a:rPr lang="en-US" sz="2599" dirty="0" err="1">
                <a:solidFill>
                  <a:srgbClr val="000000"/>
                </a:solidFill>
                <a:latin typeface="Söhne Leicht" panose="020B0303030202060203" pitchFamily="34" charset="77"/>
              </a:rPr>
              <a:t>Coronafeirws</a:t>
            </a:r>
            <a:r>
              <a:rPr lang="en-US" sz="2599" dirty="0">
                <a:solidFill>
                  <a:srgbClr val="000000"/>
                </a:solidFill>
                <a:latin typeface="Söhne Leicht" panose="020B0303030202060203" pitchFamily="34" charset="77"/>
              </a:rPr>
              <a:t>​</a:t>
            </a:r>
          </a:p>
          <a:p>
            <a:pPr algn="ctr">
              <a:lnSpc>
                <a:spcPts val="3405"/>
              </a:lnSpc>
            </a:pPr>
            <a:r>
              <a:rPr lang="en-US" sz="2599" dirty="0">
                <a:solidFill>
                  <a:srgbClr val="000000"/>
                </a:solidFill>
                <a:latin typeface="Söhne Leicht" panose="020B0303030202060203" pitchFamily="34" charset="77"/>
              </a:rPr>
              <a:t>COVID hir​</a:t>
            </a:r>
          </a:p>
          <a:p>
            <a:pPr algn="ctr">
              <a:lnSpc>
                <a:spcPts val="3405"/>
              </a:lnSpc>
            </a:pPr>
            <a:r>
              <a:rPr lang="en-US" sz="2599" dirty="0">
                <a:solidFill>
                  <a:srgbClr val="000000"/>
                </a:solidFill>
                <a:latin typeface="Söhne Leicht" panose="020B0303030202060203" pitchFamily="34" charset="77"/>
              </a:rPr>
              <a:t>Asthma​</a:t>
            </a:r>
          </a:p>
          <a:p>
            <a:pPr algn="ctr">
              <a:lnSpc>
                <a:spcPts val="3405"/>
              </a:lnSpc>
            </a:pPr>
            <a:r>
              <a:rPr lang="en-US" sz="2599" dirty="0" err="1">
                <a:solidFill>
                  <a:srgbClr val="000000"/>
                </a:solidFill>
                <a:latin typeface="Söhne Leicht" panose="020B0303030202060203" pitchFamily="34" charset="77"/>
              </a:rPr>
              <a:t>Ffibrosis</a:t>
            </a:r>
            <a:r>
              <a:rPr lang="en-US" sz="2599" dirty="0">
                <a:solidFill>
                  <a:srgbClr val="000000"/>
                </a:solidFill>
                <a:latin typeface="Söhne Leicht" panose="020B0303030202060203" pitchFamily="34" charset="77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Söhne Leicht" panose="020B0303030202060203" pitchFamily="34" charset="77"/>
              </a:rPr>
              <a:t>systig</a:t>
            </a:r>
            <a:r>
              <a:rPr lang="en-US" sz="2599" dirty="0">
                <a:solidFill>
                  <a:srgbClr val="000000"/>
                </a:solidFill>
                <a:latin typeface="Söhne Leicht" panose="020B0303030202060203" pitchFamily="34" charset="77"/>
              </a:rPr>
              <a:t>​</a:t>
            </a:r>
          </a:p>
          <a:p>
            <a:pPr algn="ctr">
              <a:lnSpc>
                <a:spcPts val="3405"/>
              </a:lnSpc>
            </a:pPr>
            <a:r>
              <a:rPr lang="en-US" sz="2599" dirty="0" err="1">
                <a:solidFill>
                  <a:srgbClr val="000000"/>
                </a:solidFill>
                <a:latin typeface="Söhne Leicht" panose="020B0303030202060203" pitchFamily="34" charset="77"/>
              </a:rPr>
              <a:t>Niwmonia</a:t>
            </a:r>
            <a:r>
              <a:rPr lang="en-US" sz="2599" dirty="0">
                <a:solidFill>
                  <a:srgbClr val="000000"/>
                </a:solidFill>
                <a:latin typeface="Söhne Leicht" panose="020B0303030202060203" pitchFamily="34" charset="77"/>
              </a:rPr>
              <a:t>​</a:t>
            </a:r>
          </a:p>
          <a:p>
            <a:pPr algn="ctr">
              <a:lnSpc>
                <a:spcPts val="3405"/>
              </a:lnSpc>
            </a:pPr>
            <a:r>
              <a:rPr lang="en-US" sz="2599" dirty="0" err="1">
                <a:solidFill>
                  <a:srgbClr val="000000"/>
                </a:solidFill>
                <a:latin typeface="Söhne Leicht" panose="020B0303030202060203" pitchFamily="34" charset="77"/>
              </a:rPr>
              <a:t>Canser</a:t>
            </a:r>
            <a:r>
              <a:rPr lang="en-US" sz="2599" dirty="0">
                <a:solidFill>
                  <a:srgbClr val="000000"/>
                </a:solidFill>
                <a:latin typeface="Söhne Leicht" panose="020B0303030202060203" pitchFamily="34" charset="77"/>
              </a:rPr>
              <a:t> yr </a:t>
            </a:r>
            <a:r>
              <a:rPr lang="en-US" sz="2599" dirty="0" err="1">
                <a:solidFill>
                  <a:srgbClr val="000000"/>
                </a:solidFill>
                <a:latin typeface="Söhne Leicht" panose="020B0303030202060203" pitchFamily="34" charset="77"/>
              </a:rPr>
              <a:t>ysgyfaint</a:t>
            </a:r>
            <a:r>
              <a:rPr lang="en-US" sz="2599" dirty="0">
                <a:solidFill>
                  <a:srgbClr val="000000"/>
                </a:solidFill>
                <a:latin typeface="Söhne Leicht" panose="020B0303030202060203" pitchFamily="34" charset="77"/>
              </a:rPr>
              <a:t>​</a:t>
            </a:r>
          </a:p>
          <a:p>
            <a:pPr algn="ctr">
              <a:lnSpc>
                <a:spcPts val="3405"/>
              </a:lnSpc>
            </a:pPr>
            <a:r>
              <a:rPr lang="en-US" sz="2599" dirty="0" err="1">
                <a:solidFill>
                  <a:srgbClr val="000000"/>
                </a:solidFill>
                <a:latin typeface="Söhne Leicht" panose="020B0303030202060203" pitchFamily="34" charset="77"/>
              </a:rPr>
              <a:t>Twbercwlosis</a:t>
            </a:r>
            <a:endParaRPr lang="en-US" sz="2599" dirty="0">
              <a:solidFill>
                <a:srgbClr val="000000"/>
              </a:solidFill>
              <a:latin typeface="Söhne Leich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48875" y="5783172"/>
            <a:ext cx="7443796" cy="490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Mae'r</a:t>
            </a:r>
            <a:r>
              <a:rPr lang="en-US" sz="3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rhain</a:t>
            </a:r>
            <a:r>
              <a:rPr lang="en-US" sz="3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i</a:t>
            </a:r>
            <a:r>
              <a:rPr lang="en-US" sz="3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gyd</a:t>
            </a:r>
            <a:r>
              <a:rPr lang="en-US" sz="3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yn</a:t>
            </a:r>
            <a:r>
              <a:rPr lang="en-US" sz="3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gyflyrau’r</a:t>
            </a:r>
            <a:r>
              <a:rPr lang="en-US" sz="3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ysgyfaint</a:t>
            </a:r>
            <a:r>
              <a:rPr lang="en-US" sz="3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.​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41869" y="381000"/>
            <a:ext cx="5456636" cy="5747331"/>
          </a:xfrm>
          <a:custGeom>
            <a:avLst/>
            <a:gdLst/>
            <a:ahLst/>
            <a:cxnLst/>
            <a:rect l="l" t="t" r="r" b="b"/>
            <a:pathLst>
              <a:path w="5990592" h="6309733">
                <a:moveTo>
                  <a:pt x="0" y="0"/>
                </a:moveTo>
                <a:lnTo>
                  <a:pt x="5990592" y="0"/>
                </a:lnTo>
                <a:lnTo>
                  <a:pt x="5990592" y="6309732"/>
                </a:lnTo>
                <a:lnTo>
                  <a:pt x="0" y="6309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000" b="90267" l="21389" r="80000">
                          <a14:foregroundMark x1="71667" y1="88800" x2="75167" y2="90333"/>
                          <a14:foregroundMark x1="49944" y1="12000" x2="50056" y2="32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19229" t="-5390" r="-17306" b="-26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0110" y="1346111"/>
            <a:ext cx="5265890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Cyflyrau'r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ysgyfaint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0110" y="2307747"/>
            <a:ext cx="5032302" cy="343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Mae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yna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lawer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wahanol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gyflyrau’r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ysgyfaint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. Mae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rhai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eithaf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cyffredin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ac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effeithio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ar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lawer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bobl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. Mae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eraill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llawer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mwy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prin.​</a:t>
            </a:r>
          </a:p>
          <a:p>
            <a:pPr>
              <a:lnSpc>
                <a:spcPts val="2990"/>
              </a:lnSpc>
            </a:pPr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400" dirty="0" err="1">
                <a:solidFill>
                  <a:srgbClr val="000000"/>
                </a:solidFill>
                <a:latin typeface="Söhne 2"/>
              </a:rPr>
              <a:t>Gadewch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ni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ddysgu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ychydig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am y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cyflyrau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ysgyfaint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mwy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cyffredin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Efallai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eich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bod chi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eisoes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gwybod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am rai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o'r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rhain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.​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3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63812" y="2757037"/>
            <a:ext cx="6264377" cy="1343926"/>
          </a:xfrm>
          <a:custGeom>
            <a:avLst/>
            <a:gdLst/>
            <a:ahLst/>
            <a:cxnLst/>
            <a:rect l="l" t="t" r="r" b="b"/>
            <a:pathLst>
              <a:path w="6264377" h="1343926">
                <a:moveTo>
                  <a:pt x="0" y="0"/>
                </a:moveTo>
                <a:lnTo>
                  <a:pt x="6264376" y="0"/>
                </a:lnTo>
                <a:lnTo>
                  <a:pt x="6264376" y="1343926"/>
                </a:lnTo>
                <a:lnTo>
                  <a:pt x="0" y="1343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084" b="-227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959142" y="2667000"/>
            <a:ext cx="4273712" cy="131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r>
              <a:rPr lang="en-US" sz="81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Asthma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8200" y="401922"/>
            <a:ext cx="11057090" cy="712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000" b="1" dirty="0">
                <a:latin typeface="Söhne Halbfett" panose="020B0303030202060203" pitchFamily="34" charset="77"/>
              </a:rPr>
              <a:t>Mae</a:t>
            </a:r>
            <a:r>
              <a:rPr lang="en-US" sz="4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Asthma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yn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gyflwr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ysgyfaint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cyffredin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iawn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2215" y="1474726"/>
            <a:ext cx="4596652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Söhne 2"/>
              </a:rPr>
              <a:t>Dewch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gwrdd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â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Emily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. Mae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ganddyn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nhw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asthma. Maen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nhw'n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defnyddio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anadlydd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gwahanydd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reoli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asthma. Mae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hyn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golygu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y gallant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ymuno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â'r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holl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weithgareddau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maen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nhw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wrth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bodd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öhne 2"/>
              </a:rPr>
              <a:t>gwneud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.​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18880" y="1565683"/>
            <a:ext cx="6276410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öhne 2"/>
              </a:rPr>
              <a:t>Mae asthma </a:t>
            </a:r>
            <a:r>
              <a:rPr lang="en-US" dirty="0" err="1">
                <a:latin typeface="Söhne 2"/>
              </a:rPr>
              <a:t>yn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effeithio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ar</a:t>
            </a:r>
            <a:r>
              <a:rPr lang="en-US" dirty="0">
                <a:latin typeface="Söhne 2"/>
              </a:rPr>
              <a:t> y </a:t>
            </a:r>
            <a:r>
              <a:rPr lang="en-US" dirty="0" err="1">
                <a:latin typeface="Söhne 2"/>
              </a:rPr>
              <a:t>llwybrau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anadlu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sy'n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cario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aer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i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mewn</a:t>
            </a:r>
            <a:r>
              <a:rPr lang="en-US" dirty="0">
                <a:latin typeface="Söhne 2"/>
              </a:rPr>
              <a:t> ac </a:t>
            </a:r>
            <a:r>
              <a:rPr lang="en-US" dirty="0" err="1">
                <a:latin typeface="Söhne 2"/>
              </a:rPr>
              <a:t>allan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o'ch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ysgyfaint</a:t>
            </a:r>
            <a:r>
              <a:rPr lang="en-US" dirty="0">
                <a:latin typeface="Söhne 2"/>
              </a:rPr>
              <a:t>. ​</a:t>
            </a:r>
          </a:p>
          <a:p>
            <a:pPr marL="285750" indent="-28575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dirty="0">
              <a:latin typeface="Söhne 2"/>
            </a:endParaRPr>
          </a:p>
          <a:p>
            <a:pPr marL="285750" indent="-28575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Söhne 2"/>
              </a:rPr>
              <a:t>Yn y DU, </a:t>
            </a:r>
            <a:r>
              <a:rPr lang="en-US" dirty="0" err="1">
                <a:latin typeface="Söhne 2"/>
              </a:rPr>
              <a:t>mae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gan</a:t>
            </a:r>
            <a:r>
              <a:rPr lang="en-US" dirty="0">
                <a:latin typeface="Söhne 2"/>
              </a:rPr>
              <a:t> 5.4 </a:t>
            </a:r>
            <a:r>
              <a:rPr lang="en-US" dirty="0" err="1">
                <a:latin typeface="Söhne 2"/>
              </a:rPr>
              <a:t>miliwn</a:t>
            </a:r>
            <a:r>
              <a:rPr lang="en-US" dirty="0">
                <a:latin typeface="Söhne 2"/>
              </a:rPr>
              <a:t> o </a:t>
            </a:r>
            <a:r>
              <a:rPr lang="en-US" dirty="0" err="1">
                <a:latin typeface="Söhne 2"/>
              </a:rPr>
              <a:t>bobl</a:t>
            </a:r>
            <a:r>
              <a:rPr lang="en-US" dirty="0">
                <a:latin typeface="Söhne 2"/>
              </a:rPr>
              <a:t> asthma. Mae </a:t>
            </a:r>
            <a:r>
              <a:rPr lang="en-US" dirty="0" err="1">
                <a:latin typeface="Söhne 2"/>
              </a:rPr>
              <a:t>hynny'n</a:t>
            </a:r>
            <a:r>
              <a:rPr lang="en-US" dirty="0">
                <a:latin typeface="Söhne 2"/>
              </a:rPr>
              <a:t> un o bob 12 </a:t>
            </a:r>
            <a:r>
              <a:rPr lang="en-US" dirty="0" err="1">
                <a:latin typeface="Söhne 2"/>
              </a:rPr>
              <a:t>oedolyn</a:t>
            </a:r>
            <a:r>
              <a:rPr lang="en-US" dirty="0">
                <a:latin typeface="Söhne 2"/>
              </a:rPr>
              <a:t> ac un </a:t>
            </a:r>
            <a:r>
              <a:rPr lang="en-US" dirty="0" err="1">
                <a:latin typeface="Söhne 2"/>
              </a:rPr>
              <a:t>ym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mhob</a:t>
            </a:r>
            <a:r>
              <a:rPr lang="en-US" dirty="0">
                <a:latin typeface="Söhne 2"/>
              </a:rPr>
              <a:t> 11 o </a:t>
            </a:r>
            <a:r>
              <a:rPr lang="en-US" dirty="0" err="1">
                <a:latin typeface="Söhne 2"/>
              </a:rPr>
              <a:t>blant</a:t>
            </a:r>
            <a:r>
              <a:rPr lang="en-US" dirty="0">
                <a:latin typeface="Söhne 2"/>
              </a:rPr>
              <a:t>.​</a:t>
            </a:r>
          </a:p>
          <a:p>
            <a:pPr marL="285750" indent="-28575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dirty="0">
              <a:latin typeface="Söhne 2"/>
            </a:endParaRPr>
          </a:p>
          <a:p>
            <a:pPr marL="285750" indent="-28575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Söhne 2"/>
              </a:rPr>
              <a:t>Nid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oes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iachâd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ar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gyfer</a:t>
            </a:r>
            <a:r>
              <a:rPr lang="en-US" dirty="0">
                <a:latin typeface="Söhne 2"/>
              </a:rPr>
              <a:t> asthma, </a:t>
            </a:r>
            <a:r>
              <a:rPr lang="en-US" dirty="0" err="1">
                <a:latin typeface="Söhne 2"/>
              </a:rPr>
              <a:t>ond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mae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yna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feddyginiaethau</a:t>
            </a:r>
            <a:r>
              <a:rPr lang="en-US" dirty="0">
                <a:latin typeface="Söhne 2"/>
              </a:rPr>
              <a:t> asthma </a:t>
            </a:r>
            <a:r>
              <a:rPr lang="en-US" dirty="0" err="1">
                <a:latin typeface="Söhne 2"/>
              </a:rPr>
              <a:t>sydd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wedi'u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profi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i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atal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symptomau</a:t>
            </a:r>
            <a:r>
              <a:rPr lang="en-US" dirty="0">
                <a:latin typeface="Söhne 2"/>
              </a:rPr>
              <a:t>.​</a:t>
            </a:r>
          </a:p>
          <a:p>
            <a:pPr marL="285750" indent="-28575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dirty="0">
              <a:latin typeface="Söhne 2"/>
            </a:endParaRPr>
          </a:p>
          <a:p>
            <a:pPr marL="285750" indent="-28575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Söhne 2"/>
              </a:rPr>
              <a:t>Mae'r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meddyginiaethau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hyn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yn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golygu</a:t>
            </a:r>
            <a:r>
              <a:rPr lang="en-US" dirty="0">
                <a:latin typeface="Söhne 2"/>
              </a:rPr>
              <a:t> y gall y </a:t>
            </a:r>
            <a:r>
              <a:rPr lang="en-US" dirty="0" err="1">
                <a:latin typeface="Söhne 2"/>
              </a:rPr>
              <a:t>rhan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fwyaf</a:t>
            </a:r>
            <a:r>
              <a:rPr lang="en-US" dirty="0">
                <a:latin typeface="Söhne 2"/>
              </a:rPr>
              <a:t> o </a:t>
            </a:r>
            <a:r>
              <a:rPr lang="en-US" dirty="0" err="1">
                <a:latin typeface="Söhne 2"/>
              </a:rPr>
              <a:t>bobl</a:t>
            </a:r>
            <a:r>
              <a:rPr lang="en-US" dirty="0">
                <a:latin typeface="Söhne 2"/>
              </a:rPr>
              <a:t> ag asthma </a:t>
            </a:r>
            <a:r>
              <a:rPr lang="en-US" dirty="0" err="1">
                <a:latin typeface="Söhne 2"/>
              </a:rPr>
              <a:t>barhau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â'u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bywydau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heb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i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symptomau</a:t>
            </a:r>
            <a:r>
              <a:rPr lang="en-US" dirty="0">
                <a:latin typeface="Söhne 2"/>
              </a:rPr>
              <a:t> asthma </a:t>
            </a:r>
            <a:r>
              <a:rPr lang="en-US" dirty="0" err="1">
                <a:latin typeface="Söhne 2"/>
              </a:rPr>
              <a:t>fynd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yn</a:t>
            </a:r>
            <a:r>
              <a:rPr lang="en-US" dirty="0">
                <a:latin typeface="Söhne 2"/>
              </a:rPr>
              <a:t> y </a:t>
            </a:r>
            <a:r>
              <a:rPr lang="en-US" dirty="0" err="1">
                <a:latin typeface="Söhne 2"/>
              </a:rPr>
              <a:t>ffordd</a:t>
            </a:r>
            <a:r>
              <a:rPr lang="en-US" dirty="0">
                <a:latin typeface="Söhne 2"/>
              </a:rPr>
              <a:t>.​</a:t>
            </a:r>
          </a:p>
          <a:p>
            <a:pPr marL="285750" indent="-28575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dirty="0">
              <a:latin typeface="Söhne 2"/>
            </a:endParaRPr>
          </a:p>
          <a:p>
            <a:pPr marL="285750" indent="-28575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Söhne 2"/>
              </a:rPr>
              <a:t>Fodd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bynnag</a:t>
            </a:r>
            <a:r>
              <a:rPr lang="en-US" dirty="0">
                <a:latin typeface="Söhne 2"/>
              </a:rPr>
              <a:t>, gall </a:t>
            </a:r>
            <a:r>
              <a:rPr lang="en-US" dirty="0" err="1">
                <a:latin typeface="Söhne 2"/>
              </a:rPr>
              <a:t>pyliau</a:t>
            </a:r>
            <a:r>
              <a:rPr lang="en-US" dirty="0">
                <a:latin typeface="Söhne 2"/>
              </a:rPr>
              <a:t> o asthma </a:t>
            </a:r>
            <a:r>
              <a:rPr lang="en-US" dirty="0" err="1">
                <a:latin typeface="Söhne 2"/>
              </a:rPr>
              <a:t>gael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eu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sbarduno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gan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lygredd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aer</a:t>
            </a:r>
            <a:r>
              <a:rPr lang="en-US" dirty="0">
                <a:latin typeface="Söhne 2"/>
              </a:rPr>
              <a:t>, </a:t>
            </a:r>
            <a:r>
              <a:rPr lang="en-US" dirty="0" err="1">
                <a:latin typeface="Söhne 2"/>
              </a:rPr>
              <a:t>paill</a:t>
            </a:r>
            <a:r>
              <a:rPr lang="en-US" dirty="0">
                <a:latin typeface="Söhne 2"/>
              </a:rPr>
              <a:t>, </a:t>
            </a:r>
            <a:r>
              <a:rPr lang="en-US" dirty="0" err="1">
                <a:latin typeface="Söhne 2"/>
              </a:rPr>
              <a:t>annwyd</a:t>
            </a:r>
            <a:r>
              <a:rPr lang="en-US" dirty="0">
                <a:latin typeface="Söhne 2"/>
              </a:rPr>
              <a:t> a </a:t>
            </a:r>
            <a:r>
              <a:rPr lang="en-US" dirty="0" err="1">
                <a:latin typeface="Söhne 2"/>
              </a:rPr>
              <a:t>firysau</a:t>
            </a:r>
            <a:r>
              <a:rPr lang="en-US" dirty="0">
                <a:latin typeface="Söhne 2"/>
              </a:rPr>
              <a:t>, </a:t>
            </a:r>
            <a:r>
              <a:rPr lang="en-US" dirty="0" err="1">
                <a:latin typeface="Söhne 2"/>
              </a:rPr>
              <a:t>anifeiliaid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anwes</a:t>
            </a:r>
            <a:r>
              <a:rPr lang="en-US" dirty="0">
                <a:latin typeface="Söhne 2"/>
              </a:rPr>
              <a:t> a </a:t>
            </a:r>
            <a:r>
              <a:rPr lang="en-US" dirty="0" err="1">
                <a:latin typeface="Söhne 2"/>
              </a:rPr>
              <a:t>straen</a:t>
            </a:r>
            <a:r>
              <a:rPr lang="en-US" dirty="0">
                <a:latin typeface="Söhne 2"/>
              </a:rPr>
              <a:t>, </a:t>
            </a:r>
            <a:r>
              <a:rPr lang="en-US" dirty="0" err="1">
                <a:latin typeface="Söhne 2"/>
              </a:rPr>
              <a:t>ymhlith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pethau</a:t>
            </a:r>
            <a:r>
              <a:rPr lang="en-US" dirty="0">
                <a:latin typeface="Söhne 2"/>
              </a:rPr>
              <a:t> </a:t>
            </a:r>
            <a:r>
              <a:rPr lang="en-US" dirty="0" err="1">
                <a:latin typeface="Söhne 2"/>
              </a:rPr>
              <a:t>eraill</a:t>
            </a:r>
            <a:r>
              <a:rPr lang="en-US" dirty="0">
                <a:latin typeface="Söhne 2"/>
              </a:rPr>
              <a:t>.​</a:t>
            </a:r>
            <a:endParaRPr lang="en-US" sz="1800" dirty="0">
              <a:latin typeface="Söhne 2"/>
            </a:endParaRP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A5C80B09-4B8E-11FD-3657-A4073CEDC86C}"/>
              </a:ext>
            </a:extLst>
          </p:cNvPr>
          <p:cNvGrpSpPr/>
          <p:nvPr/>
        </p:nvGrpSpPr>
        <p:grpSpPr>
          <a:xfrm>
            <a:off x="838200" y="3433707"/>
            <a:ext cx="4516074" cy="3154444"/>
            <a:chOff x="0" y="0"/>
            <a:chExt cx="15163800" cy="105918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3CB7D81-3C0D-4653-D94E-E2102A9FF798}"/>
                </a:ext>
              </a:extLst>
            </p:cNvPr>
            <p:cNvSpPr/>
            <p:nvPr/>
          </p:nvSpPr>
          <p:spPr>
            <a:xfrm flipH="1"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0" y="254000"/>
                  </a:moveTo>
                  <a:lnTo>
                    <a:pt x="0" y="10337800"/>
                  </a:lnTo>
                  <a:cubicBezTo>
                    <a:pt x="0" y="10478135"/>
                    <a:pt x="113664" y="10591800"/>
                    <a:pt x="254000" y="10591800"/>
                  </a:cubicBezTo>
                  <a:lnTo>
                    <a:pt x="14909800" y="10591800"/>
                  </a:lnTo>
                  <a:cubicBezTo>
                    <a:pt x="15050135" y="10591800"/>
                    <a:pt x="15163800" y="10478135"/>
                    <a:pt x="15163800" y="10337800"/>
                  </a:cubicBezTo>
                  <a:lnTo>
                    <a:pt x="15163800" y="254000"/>
                  </a:lnTo>
                  <a:cubicBezTo>
                    <a:pt x="15163800" y="113665"/>
                    <a:pt x="15050135" y="0"/>
                    <a:pt x="14909800" y="0"/>
                  </a:cubicBezTo>
                  <a:lnTo>
                    <a:pt x="254000" y="0"/>
                  </a:lnTo>
                  <a:cubicBezTo>
                    <a:pt x="113664" y="0"/>
                    <a:pt x="0" y="113665"/>
                    <a:pt x="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321" r="-23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-70271"/>
            <a:ext cx="12192000" cy="69303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819"/>
              </a:lnSpc>
            </a:pPr>
            <a:endParaRPr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F096B1FB-A390-C84C-AE6F-8B36AE114E6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8EA0D3A2-BB27-0B46-9B0B-339768837C29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6A0E9F5-9BE5-0F46-A86E-4BD89250DADB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A68AABFD-15C4-0440-95AA-9046092ABF24}"/>
              </a:ext>
            </a:extLst>
          </p:cNvPr>
          <p:cNvSpPr/>
          <p:nvPr/>
        </p:nvSpPr>
        <p:spPr>
          <a:xfrm>
            <a:off x="2376222" y="2583090"/>
            <a:ext cx="7439556" cy="1691820"/>
          </a:xfrm>
          <a:custGeom>
            <a:avLst/>
            <a:gdLst/>
            <a:ahLst/>
            <a:cxnLst/>
            <a:rect l="l" t="t" r="r" b="b"/>
            <a:pathLst>
              <a:path w="7439556" h="1691820">
                <a:moveTo>
                  <a:pt x="0" y="0"/>
                </a:moveTo>
                <a:lnTo>
                  <a:pt x="7439556" y="0"/>
                </a:lnTo>
                <a:lnTo>
                  <a:pt x="7439556" y="1691820"/>
                </a:lnTo>
                <a:lnTo>
                  <a:pt x="0" y="1691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7681" b="-212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E7F1110-FC5A-3046-81C8-7D139E664F67}"/>
              </a:ext>
            </a:extLst>
          </p:cNvPr>
          <p:cNvSpPr txBox="1"/>
          <p:nvPr/>
        </p:nvSpPr>
        <p:spPr>
          <a:xfrm>
            <a:off x="2635909" y="2799147"/>
            <a:ext cx="6920178" cy="1219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Ffibrosis</a:t>
            </a:r>
            <a:r>
              <a:rPr lang="en-US" sz="73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73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systig</a:t>
            </a:r>
            <a:r>
              <a:rPr lang="en-US" sz="73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a0601e-ea40-49e7-9b69-b9cb6c325029">
      <Terms xmlns="http://schemas.microsoft.com/office/infopath/2007/PartnerControls"/>
    </lcf76f155ced4ddcb4097134ff3c332f>
    <TaxCatchAll xmlns="b6e71caf-0914-4e3d-bc49-5b23dba73ef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E5434FE24A9E499F8AE5E79820E15E" ma:contentTypeVersion="11" ma:contentTypeDescription="Create a new document." ma:contentTypeScope="" ma:versionID="40e0e6fee8f2c8a6d935b681b60225f0">
  <xsd:schema xmlns:xsd="http://www.w3.org/2001/XMLSchema" xmlns:xs="http://www.w3.org/2001/XMLSchema" xmlns:p="http://schemas.microsoft.com/office/2006/metadata/properties" xmlns:ns2="46a0601e-ea40-49e7-9b69-b9cb6c325029" xmlns:ns3="b6e71caf-0914-4e3d-bc49-5b23dba73efe" targetNamespace="http://schemas.microsoft.com/office/2006/metadata/properties" ma:root="true" ma:fieldsID="4e1a4f50ef76c01225c12f4b2791d07a" ns2:_="" ns3:_="">
    <xsd:import namespace="46a0601e-ea40-49e7-9b69-b9cb6c325029"/>
    <xsd:import namespace="b6e71caf-0914-4e3d-bc49-5b23dba73e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0601e-ea40-49e7-9b69-b9cb6c325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f085fcf-3737-4e34-9483-f90fca443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71caf-0914-4e3d-bc49-5b23dba73e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588f453-3778-4a4c-87ba-2575e70ae265}" ma:internalName="TaxCatchAll" ma:showField="CatchAllData" ma:web="b6e71caf-0914-4e3d-bc49-5b23dba73e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B87780-266D-4332-BF2D-005E809705FD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2.xml><?xml version="1.0" encoding="utf-8"?>
<ds:datastoreItem xmlns:ds="http://schemas.openxmlformats.org/officeDocument/2006/customXml" ds:itemID="{818B48BE-4F98-4727-9D1D-8B5ADD1A1153}"/>
</file>

<file path=customXml/itemProps3.xml><?xml version="1.0" encoding="utf-8"?>
<ds:datastoreItem xmlns:ds="http://schemas.openxmlformats.org/officeDocument/2006/customXml" ds:itemID="{CDC9E241-21BA-4C9E-A06D-87685BE59E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1224</Words>
  <Application>Microsoft Macintosh PowerPoint</Application>
  <PresentationFormat>Widescreen</PresentationFormat>
  <Paragraphs>116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Söhne Halbfett</vt:lpstr>
      <vt:lpstr>Söhne Leicht</vt:lpstr>
      <vt:lpstr>Söhne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ALUK KS2 Looking After Your Lungs Presentation</dc:title>
  <dc:creator>Faye Booth</dc:creator>
  <cp:lastModifiedBy>Lauren Cribben</cp:lastModifiedBy>
  <cp:revision>15</cp:revision>
  <dcterms:created xsi:type="dcterms:W3CDTF">2006-08-16T00:00:00Z</dcterms:created>
  <dcterms:modified xsi:type="dcterms:W3CDTF">2025-09-18T09:44:22Z</dcterms:modified>
  <dc:identifier>DAGDJkmPt9Q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0x01010046E5434FE24A9E499F8AE5E79820E15E</vt:lpwstr>
  </property>
  <property fmtid="{D5CDD505-2E9C-101B-9397-08002B2CF9AE}" pid="3" name="MediaServiceImageTags">
    <vt:lpwstr/>
  </property>
</Properties>
</file>