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8"/>
  </p:notesMasterIdLst>
  <p:sldIdLst>
    <p:sldId id="256" r:id="rId5"/>
    <p:sldId id="257" r:id="rId6"/>
    <p:sldId id="271" r:id="rId7"/>
    <p:sldId id="260" r:id="rId8"/>
    <p:sldId id="291" r:id="rId9"/>
    <p:sldId id="275" r:id="rId10"/>
    <p:sldId id="273" r:id="rId11"/>
    <p:sldId id="292" r:id="rId12"/>
    <p:sldId id="274" r:id="rId13"/>
    <p:sldId id="277" r:id="rId14"/>
    <p:sldId id="294" r:id="rId15"/>
    <p:sldId id="266" r:id="rId16"/>
    <p:sldId id="270" r:id="rId17"/>
  </p:sldIdLst>
  <p:sldSz cx="12192000" cy="6858000"/>
  <p:notesSz cx="6858000" cy="9144000"/>
  <p:embeddedFontLst>
    <p:embeddedFont>
      <p:font typeface="Söhne Halbfett" panose="020B0303030202060203" pitchFamily="34" charset="77"/>
      <p:regular r:id="rId19"/>
      <p:bold r:id="rId20"/>
    </p:embeddedFont>
    <p:embeddedFont>
      <p:font typeface="Söhne Leicht" panose="020B0303030202060203" pitchFamily="34" charset="77"/>
      <p:regular r:id="rId21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CD2"/>
    <a:srgbClr val="FF3EB5"/>
    <a:srgbClr val="9820EF"/>
    <a:srgbClr val="FF6900"/>
    <a:srgbClr val="14E6FF"/>
    <a:srgbClr val="44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C877B-16F9-B660-6AFE-670E7AEA445F}" v="3" dt="2025-11-14T10:45:40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9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2" y="288"/>
      </p:cViewPr>
      <p:guideLst>
        <p:guide orient="horz" pos="391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8E4C877B-16F9-B660-6AFE-670E7AEA445F}"/>
    <pc:docChg chg="modSld">
      <pc:chgData name="Dan Barwell" userId="S::dan.barwell@educationcompany.co.uk::2a7f1cc5-30e4-4c59-9ee5-4339f4163110" providerId="AD" clId="Web-{8E4C877B-16F9-B660-6AFE-670E7AEA445F}" dt="2025-11-14T10:45:36.914" v="1" actId="20577"/>
      <pc:docMkLst>
        <pc:docMk/>
      </pc:docMkLst>
      <pc:sldChg chg="modSp">
        <pc:chgData name="Dan Barwell" userId="S::dan.barwell@educationcompany.co.uk::2a7f1cc5-30e4-4c59-9ee5-4339f4163110" providerId="AD" clId="Web-{8E4C877B-16F9-B660-6AFE-670E7AEA445F}" dt="2025-11-14T10:45:36.914" v="1" actId="20577"/>
        <pc:sldMkLst>
          <pc:docMk/>
          <pc:sldMk cId="2351181204" sldId="271"/>
        </pc:sldMkLst>
        <pc:spChg chg="mod">
          <ac:chgData name="Dan Barwell" userId="S::dan.barwell@educationcompany.co.uk::2a7f1cc5-30e4-4c59-9ee5-4339f4163110" providerId="AD" clId="Web-{8E4C877B-16F9-B660-6AFE-670E7AEA445F}" dt="2025-11-14T10:45:36.914" v="1" actId="20577"/>
          <ac:spMkLst>
            <pc:docMk/>
            <pc:sldMk cId="2351181204" sldId="271"/>
            <ac:spMk id="4" creationId="{C50977CC-0055-6429-3506-DB666491D4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CDE5-3DDC-FD4D-AFB2-45EABE1C5AA7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67DA-57DD-0A47-B4F4-44288E25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46FD9-164C-42B1-B37C-9667CADA4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0" y="259026"/>
            <a:ext cx="2198295" cy="207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90D79-AAA4-59BA-3284-5F6C298D2E38}"/>
              </a:ext>
            </a:extLst>
          </p:cNvPr>
          <p:cNvSpPr txBox="1"/>
          <p:nvPr/>
        </p:nvSpPr>
        <p:spPr>
          <a:xfrm>
            <a:off x="1557338" y="2214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D96ABB-2795-0DE6-8BC0-DCD295276EA9}"/>
              </a:ext>
            </a:extLst>
          </p:cNvPr>
          <p:cNvGrpSpPr/>
          <p:nvPr/>
        </p:nvGrpSpPr>
        <p:grpSpPr>
          <a:xfrm>
            <a:off x="267969" y="1936828"/>
            <a:ext cx="7980696" cy="4400854"/>
            <a:chOff x="267969" y="1936828"/>
            <a:chExt cx="7980696" cy="4400854"/>
          </a:xfrm>
        </p:grpSpPr>
        <p:pic>
          <p:nvPicPr>
            <p:cNvPr id="7" name="Picture 6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68B5391A-06CE-3AFC-C2FC-2ADAB5B6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0" b="73737"/>
            <a:stretch>
              <a:fillRect/>
            </a:stretch>
          </p:blipFill>
          <p:spPr>
            <a:xfrm>
              <a:off x="267969" y="1936828"/>
              <a:ext cx="7980696" cy="2246147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D8ED7C3-0749-45D8-229C-03D76BE14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49" r="22270" b="73737"/>
            <a:stretch>
              <a:fillRect/>
            </a:stretch>
          </p:blipFill>
          <p:spPr>
            <a:xfrm>
              <a:off x="511175" y="4091535"/>
              <a:ext cx="6036660" cy="2246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rectangular object on a black background&#10;&#10;AI-generated content may be incorrect.">
            <a:extLst>
              <a:ext uri="{FF2B5EF4-FFF2-40B4-BE49-F238E27FC236}">
                <a16:creationId xmlns:a16="http://schemas.microsoft.com/office/drawing/2014/main" id="{F7C59D59-E801-1FE3-BDF6-62A41DAC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4" b="43791"/>
          <a:stretch>
            <a:fillRect/>
          </a:stretch>
        </p:blipFill>
        <p:spPr>
          <a:xfrm>
            <a:off x="337691" y="1519592"/>
            <a:ext cx="7637098" cy="157330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458DB6-8F4E-2D41-0328-E572BFEA38AA}"/>
              </a:ext>
            </a:extLst>
          </p:cNvPr>
          <p:cNvSpPr txBox="1">
            <a:spLocks/>
          </p:cNvSpPr>
          <p:nvPr/>
        </p:nvSpPr>
        <p:spPr>
          <a:xfrm>
            <a:off x="587376" y="620713"/>
            <a:ext cx="7137728" cy="2484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latin typeface="Söhne Halbfett" panose="020B0303030202060203" pitchFamily="34" charset="77"/>
                <a:cs typeface="Calibri Light"/>
              </a:rPr>
              <a:t>So, what can we do about it?</a:t>
            </a:r>
            <a:endParaRPr lang="en-GB" sz="8000" b="1" dirty="0">
              <a:latin typeface="Söhne Halbfett" panose="020B03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E066A-2E55-7428-63F2-3A0E6C1630C6}"/>
              </a:ext>
            </a:extLst>
          </p:cNvPr>
          <p:cNvSpPr txBox="1">
            <a:spLocks/>
          </p:cNvSpPr>
          <p:nvPr/>
        </p:nvSpPr>
        <p:spPr>
          <a:xfrm>
            <a:off x="587376" y="3092898"/>
            <a:ext cx="6890057" cy="8182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3200" dirty="0">
                <a:latin typeface="Söhne Leicht" panose="020B0303030202060203" pitchFamily="34" charset="77"/>
              </a:rPr>
              <a:t>Small Actions, Big Difference!</a:t>
            </a:r>
            <a:endParaRPr lang="en-GB" sz="3200" dirty="0">
              <a:latin typeface="Söhne Leicht" panose="020B0303030202060203" pitchFamily="34" charset="77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207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B8BD68-7779-F2E1-5CDE-E3961ED9BDF0}"/>
              </a:ext>
            </a:extLst>
          </p:cNvPr>
          <p:cNvGrpSpPr/>
          <p:nvPr/>
        </p:nvGrpSpPr>
        <p:grpSpPr>
          <a:xfrm>
            <a:off x="360590" y="345964"/>
            <a:ext cx="4414930" cy="6713742"/>
            <a:chOff x="587376" y="345964"/>
            <a:chExt cx="4414930" cy="67137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0492B8-4293-DECA-48D5-5DA14B3E72F4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440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584B05A-48D3-B65B-1154-A10913C154E9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4"/>
              <a:ext cx="4051859" cy="251818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Walk, scoot or cycle to school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If you can, walk, ride your scooter or bike to school instead of going in the car, it helps keep the air cleaner. ​</a:t>
              </a: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2D87C0C-6F4E-C6CA-80F4-4A298E72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" b="2873"/>
            <a:stretch/>
          </p:blipFill>
          <p:spPr>
            <a:xfrm>
              <a:off x="762188" y="537017"/>
              <a:ext cx="4051859" cy="251818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35AF99-B98C-A401-E9F0-5253F60AFB63}"/>
              </a:ext>
            </a:extLst>
          </p:cNvPr>
          <p:cNvGrpSpPr/>
          <p:nvPr/>
        </p:nvGrpSpPr>
        <p:grpSpPr>
          <a:xfrm>
            <a:off x="2231209" y="345964"/>
            <a:ext cx="4414930" cy="6713742"/>
            <a:chOff x="587376" y="345964"/>
            <a:chExt cx="4414930" cy="6713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4586A9-D188-5234-FEC6-E342F8150EE6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14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BA096444-ED06-9C46-229B-8DF3B72CCE9A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>
                  <a:latin typeface="Söhne Halbfett" panose="020B0303030202060203" pitchFamily="34" charset="77"/>
                </a:rPr>
                <a:t>Remind grown-ups to turn off their car engine 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If you see someone waiting in the car with the engine on (idling), politely remind them to switch off their engine to help us breathe cleaner air. </a:t>
              </a:r>
              <a:endParaRPr lang="en-GB" sz="1600" dirty="0">
                <a:latin typeface="Söhne Leicht" panose="020B0303030202060203" pitchFamily="34" charset="77"/>
              </a:endParaRPr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7B4E26C7-603C-FC0D-78E5-41DE9C21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" t="4434" r="1252" b="120"/>
            <a:stretch>
              <a:fillRect/>
            </a:stretch>
          </p:blipFill>
          <p:spPr>
            <a:xfrm rot="5400000">
              <a:off x="1529026" y="-229821"/>
              <a:ext cx="2518182" cy="405185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FA64C6-B6E6-0598-EAAB-E28C413F7861}"/>
              </a:ext>
            </a:extLst>
          </p:cNvPr>
          <p:cNvGrpSpPr/>
          <p:nvPr/>
        </p:nvGrpSpPr>
        <p:grpSpPr>
          <a:xfrm>
            <a:off x="3875042" y="345964"/>
            <a:ext cx="4414930" cy="6713742"/>
            <a:chOff x="587376" y="345964"/>
            <a:chExt cx="4414930" cy="6713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1653AB-34CD-3529-8195-1996A69F8EF9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FF3E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C8FDCB4-9283-0E7A-BAE0-AD4F0708E18B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Look after plants and trees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Plants and trees help clean the air. You can help by planting flowers, watering plants, or taking care of green spaces at school or home.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EFF5BD8-0A77-C897-2EC8-9A33E9D9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5" b="3315"/>
            <a:stretch/>
          </p:blipFill>
          <p:spPr>
            <a:xfrm>
              <a:off x="762188" y="537017"/>
              <a:ext cx="4051859" cy="251818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5EF914-0C48-AFF8-6B6E-7489D6998B53}"/>
              </a:ext>
            </a:extLst>
          </p:cNvPr>
          <p:cNvGrpSpPr/>
          <p:nvPr/>
        </p:nvGrpSpPr>
        <p:grpSpPr>
          <a:xfrm>
            <a:off x="5518875" y="345964"/>
            <a:ext cx="4414930" cy="6713742"/>
            <a:chOff x="587376" y="345964"/>
            <a:chExt cx="4414930" cy="6713742"/>
          </a:xfrm>
          <a:solidFill>
            <a:srgbClr val="FF690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A35127-F783-4EDB-DBE1-483F14DC8466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DE57CB2-5CF3-259D-AF7B-DDAF7BFC57E9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US" sz="2400" b="1" dirty="0">
                  <a:latin typeface="Söhne Halbfett" panose="020B0303030202060203" pitchFamily="34" charset="77"/>
                </a:rPr>
                <a:t>Don’t litter or burn rubbish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Throw rubbish in the bin and never burn it. Buring waste puts dirty smoke into the air. </a:t>
              </a:r>
            </a:p>
          </p:txBody>
        </p:sp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26F8409A-0D6E-F1D0-09B6-EA133A1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5" b="3425"/>
            <a:stretch/>
          </p:blipFill>
          <p:spPr>
            <a:xfrm>
              <a:off x="762188" y="537017"/>
              <a:ext cx="4051859" cy="2518182"/>
            </a:xfrm>
            <a:prstGeom prst="rect">
              <a:avLst/>
            </a:prstGeom>
            <a:grp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45CF1D-0277-9F93-BCE3-BCFDB59B40E1}"/>
              </a:ext>
            </a:extLst>
          </p:cNvPr>
          <p:cNvGrpSpPr/>
          <p:nvPr/>
        </p:nvGrpSpPr>
        <p:grpSpPr>
          <a:xfrm>
            <a:off x="7162707" y="345964"/>
            <a:ext cx="4414930" cy="6713742"/>
            <a:chOff x="587376" y="345964"/>
            <a:chExt cx="4414930" cy="67137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CC088F-3FE7-CA92-7FF8-B2583A783308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9820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456DE9ED-CD63-A519-8150-B8351C5D87C2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Be a Clean Air Champion!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Tell your friends and family what you’ve learned about clean air and why it matters. Sharing helps others make good choices, too. 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62946D2A-684D-B7AB-5884-B82C52F4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" t="4112" r="3952" b="4112"/>
            <a:stretch>
              <a:fillRect/>
            </a:stretch>
          </p:blipFill>
          <p:spPr>
            <a:xfrm rot="5400000">
              <a:off x="1529026" y="-229821"/>
              <a:ext cx="2518182" cy="4051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0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1B67-EEFA-D141-454C-5EA13F21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20713"/>
            <a:ext cx="6088625" cy="7777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Our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Clean Air Promise</a:t>
            </a:r>
          </a:p>
        </p:txBody>
      </p:sp>
      <p:pic>
        <p:nvPicPr>
          <p:cNvPr id="12" name="Picture 11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57918D35-AFF8-DE15-870B-2F73E32AC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7026"/>
          <a:stretch>
            <a:fillRect/>
          </a:stretch>
        </p:blipFill>
        <p:spPr>
          <a:xfrm>
            <a:off x="587373" y="1569797"/>
            <a:ext cx="3663445" cy="2382091"/>
          </a:xfrm>
          <a:prstGeom prst="rect">
            <a:avLst/>
          </a:prstGeom>
        </p:spPr>
      </p:pic>
      <p:pic>
        <p:nvPicPr>
          <p:cNvPr id="13" name="Picture 12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27584AA-6D15-4BC7-7908-639C28AB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6" r="50813" b="53174"/>
          <a:stretch>
            <a:fillRect/>
          </a:stretch>
        </p:blipFill>
        <p:spPr>
          <a:xfrm>
            <a:off x="587374" y="3951888"/>
            <a:ext cx="3663445" cy="2382091"/>
          </a:xfrm>
          <a:prstGeom prst="rect">
            <a:avLst/>
          </a:prstGeom>
        </p:spPr>
      </p:pic>
      <p:pic>
        <p:nvPicPr>
          <p:cNvPr id="14" name="Picture 13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A72F46B-75AD-7CF2-444B-AFAEBDC2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7026"/>
          <a:stretch>
            <a:fillRect/>
          </a:stretch>
        </p:blipFill>
        <p:spPr>
          <a:xfrm>
            <a:off x="4250818" y="1569797"/>
            <a:ext cx="3663445" cy="2382091"/>
          </a:xfrm>
          <a:prstGeom prst="rect">
            <a:avLst/>
          </a:prstGeom>
        </p:spPr>
      </p:pic>
      <p:pic>
        <p:nvPicPr>
          <p:cNvPr id="15" name="Picture 14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10647E8-790F-9F16-7B3A-AD984C163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1" t="47456" b="29742"/>
          <a:stretch>
            <a:fillRect/>
          </a:stretch>
        </p:blipFill>
        <p:spPr>
          <a:xfrm>
            <a:off x="4250819" y="3951888"/>
            <a:ext cx="3663445" cy="2382091"/>
          </a:xfrm>
          <a:prstGeom prst="rect">
            <a:avLst/>
          </a:prstGeom>
        </p:spPr>
      </p:pic>
      <p:pic>
        <p:nvPicPr>
          <p:cNvPr id="16" name="Picture 15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071B6ED7-BEB1-3B91-B964-E6C7E93D0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1" r="50000" b="29675"/>
          <a:stretch>
            <a:fillRect/>
          </a:stretch>
        </p:blipFill>
        <p:spPr>
          <a:xfrm>
            <a:off x="7914264" y="1569797"/>
            <a:ext cx="3663445" cy="2382091"/>
          </a:xfrm>
          <a:prstGeom prst="rect">
            <a:avLst/>
          </a:prstGeom>
        </p:spPr>
      </p:pic>
      <p:pic>
        <p:nvPicPr>
          <p:cNvPr id="17" name="Picture 16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B0433A6-6200-EC3A-7529-825DEE14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2" t="23806" r="355" b="53985"/>
          <a:stretch>
            <a:fillRect/>
          </a:stretch>
        </p:blipFill>
        <p:spPr>
          <a:xfrm>
            <a:off x="7914265" y="3951888"/>
            <a:ext cx="3663445" cy="23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95E6-52B9-D027-4A46-9B2AEE3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739244"/>
            <a:ext cx="10766425" cy="1325563"/>
          </a:xfrm>
        </p:spPr>
        <p:txBody>
          <a:bodyPr/>
          <a:lstStyle/>
          <a:p>
            <a:r>
              <a:rPr lang="en-GB" b="1" dirty="0">
                <a:latin typeface="Söhne Halbfett" panose="020B0303030202060203" pitchFamily="34" charset="77"/>
                <a:cs typeface="Calibri Light"/>
              </a:rPr>
              <a:t>Play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Your Part!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8140-6A55-819E-AA57-F0157E3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2283611"/>
            <a:ext cx="5508625" cy="38351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latin typeface="Söhne Leicht" panose="020B0303030202060203" pitchFamily="34" charset="77"/>
              </a:rPr>
              <a:t>We can all play our part in making the air we breathe cleaner and safer. </a:t>
            </a:r>
            <a:r>
              <a:rPr lang="en-US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latin typeface="Söhne Leicht"/>
              </a:rPr>
              <a:t>Tell your grown-ups everything you have learnt. Make sure they turn off their car engines when waiting somewhere and Idle No More! </a:t>
            </a:r>
            <a:endParaRPr lang="en-US" dirty="0">
              <a:latin typeface="Söhne Leicht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484326F-33F6-88FC-4249-2B0E9EB9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20" y="1671352"/>
            <a:ext cx="4193380" cy="39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66F5-4B14-7B7F-D318-951D9EE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33245"/>
            <a:ext cx="10688229" cy="698069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Take a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Breather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3FC2-94B1-4781-8511-4975D035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07511"/>
            <a:ext cx="6473825" cy="49172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sz="2200" dirty="0">
                <a:latin typeface="Söhne Leicht" panose="020B0303030202060203" pitchFamily="34" charset="77"/>
              </a:rPr>
              <a:t>Let’s use our breath to help us feel calm and happy. Clean air is so important for our bodies!​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GB" sz="22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dirty="0">
                <a:latin typeface="Söhne Leicht" panose="020B0303030202060203" pitchFamily="34" charset="77"/>
              </a:rPr>
              <a:t>Imagine you are holding a flower in one hand and a colourful pinwheel in the other.​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GB" sz="22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b="1" dirty="0">
                <a:latin typeface="Söhne Halbfett" panose="020B0303030202060203" pitchFamily="34" charset="77"/>
              </a:rPr>
              <a:t>Ready? </a:t>
            </a:r>
            <a:r>
              <a:rPr lang="en-GB" sz="2200" dirty="0">
                <a:latin typeface="Söhne Leicht" panose="020B0303030202060203" pitchFamily="34" charset="77"/>
              </a:rPr>
              <a:t>Let’s smell the flower… (Breathe in slowly through your nose, 1… 2… 3…)​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dirty="0">
                <a:latin typeface="Söhne Leicht" panose="020B0303030202060203" pitchFamily="34" charset="77"/>
              </a:rPr>
              <a:t>Now blow the pinwheel… (Breathe out slowly through your mouth, 1… 2… 3… 4…)​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GB" sz="22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b="1" dirty="0">
                <a:latin typeface="Söhne Halbfett" panose="020B0303030202060203" pitchFamily="34" charset="77"/>
              </a:rPr>
              <a:t>Let’s do it together 3 times!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latin typeface="Söhne Leicht" panose="020B0303030202060203" pitchFamily="34" charset="77"/>
              <a:cs typeface="Calibri" panose="020F0502020204030204"/>
            </a:endParaRPr>
          </a:p>
        </p:txBody>
      </p:sp>
      <p:pic>
        <p:nvPicPr>
          <p:cNvPr id="12" name="Picture 11" descr="A collage of a child and a child&#10;&#10;AI-generated content may be incorrect.">
            <a:extLst>
              <a:ext uri="{FF2B5EF4-FFF2-40B4-BE49-F238E27FC236}">
                <a16:creationId xmlns:a16="http://schemas.microsoft.com/office/drawing/2014/main" id="{71B22B8C-EB44-5E7B-624C-66886B1DD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b="5727"/>
          <a:stretch>
            <a:fillRect/>
          </a:stretch>
        </p:blipFill>
        <p:spPr>
          <a:xfrm>
            <a:off x="7470912" y="0"/>
            <a:ext cx="4721087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A36495C-F6DB-EEAB-83A2-061D3B9D36C3}"/>
              </a:ext>
            </a:extLst>
          </p:cNvPr>
          <p:cNvGrpSpPr/>
          <p:nvPr/>
        </p:nvGrpSpPr>
        <p:grpSpPr>
          <a:xfrm>
            <a:off x="587373" y="1468499"/>
            <a:ext cx="6473827" cy="5152315"/>
            <a:chOff x="587373" y="1289975"/>
            <a:chExt cx="6473827" cy="51523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7D6FF8-9F87-4448-E821-CD215D0ADC54}"/>
                </a:ext>
              </a:extLst>
            </p:cNvPr>
            <p:cNvSpPr/>
            <p:nvPr/>
          </p:nvSpPr>
          <p:spPr>
            <a:xfrm>
              <a:off x="587374" y="1289975"/>
              <a:ext cx="6473826" cy="5152315"/>
            </a:xfrm>
            <a:prstGeom prst="rect">
              <a:avLst/>
            </a:prstGeom>
            <a:solidFill>
              <a:srgbClr val="E6DC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A01B5FAA-88E2-86FC-1058-5213C3E3A545}"/>
                </a:ext>
              </a:extLst>
            </p:cNvPr>
            <p:cNvSpPr txBox="1">
              <a:spLocks/>
            </p:cNvSpPr>
            <p:nvPr/>
          </p:nvSpPr>
          <p:spPr>
            <a:xfrm>
              <a:off x="587373" y="1871502"/>
              <a:ext cx="6473825" cy="389142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>
                  <a:latin typeface="Söhne Halbfett" panose="020B0303030202060203" pitchFamily="34" charset="77"/>
                </a:rPr>
                <a:t>Repeat:​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Inhale (smell the flower) for 3 seconds​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Exhale (blow the pinwheel) for 4 seconds​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>
                  <a:solidFill>
                    <a:srgbClr val="FF3EB5"/>
                  </a:solidFill>
                  <a:latin typeface="Söhne Halbfett" panose="020B0303030202060203" pitchFamily="34" charset="77"/>
                </a:rPr>
                <a:t>Well done! 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We can use our breath to feel calm. 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It’s so important to keep our air clean!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7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9A3715-C3C8-013D-4118-BC48DA055A1C}"/>
              </a:ext>
            </a:extLst>
          </p:cNvPr>
          <p:cNvSpPr txBox="1">
            <a:spLocks/>
          </p:cNvSpPr>
          <p:nvPr/>
        </p:nvSpPr>
        <p:spPr>
          <a:xfrm>
            <a:off x="5111203" y="417443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Dirty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Air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977CC-0055-6429-3506-DB666491D436}"/>
              </a:ext>
            </a:extLst>
          </p:cNvPr>
          <p:cNvSpPr txBox="1">
            <a:spLocks/>
          </p:cNvSpPr>
          <p:nvPr/>
        </p:nvSpPr>
        <p:spPr>
          <a:xfrm>
            <a:off x="5111203" y="1333743"/>
            <a:ext cx="6696484" cy="5168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n-GB" sz="2200" dirty="0">
                <a:latin typeface="Söhne Leicht" panose="020B0303030202060203" pitchFamily="34" charset="77"/>
              </a:rPr>
              <a:t>Air pollution is </a:t>
            </a:r>
            <a:r>
              <a:rPr lang="en-GB" sz="2200" b="1" dirty="0">
                <a:latin typeface="Söhne Halbfett" panose="020B0303030202060203" pitchFamily="34" charset="77"/>
              </a:rPr>
              <a:t>harmful to our lungs and airways</a:t>
            </a:r>
            <a:r>
              <a:rPr lang="en-GB" sz="2200" dirty="0">
                <a:latin typeface="Söhne Leicht" panose="020B0303030202060203" pitchFamily="34" charset="77"/>
              </a:rPr>
              <a:t>. It can make it harder to breathe. When we are exposed to air pollution over a long period of time, it can increase our risk of developing lung conditions.  </a:t>
            </a:r>
            <a:r>
              <a:rPr lang="en-US" sz="22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GB" sz="22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GB" sz="2200" b="1" dirty="0">
                <a:latin typeface="Söhne Halbfett" panose="020B0303030202060203" pitchFamily="34" charset="77"/>
              </a:rPr>
              <a:t>Dirty air can:​</a:t>
            </a:r>
          </a:p>
          <a:p>
            <a:pPr fontAlgn="base">
              <a:lnSpc>
                <a:spcPct val="120000"/>
              </a:lnSpc>
              <a:buClr>
                <a:srgbClr val="FF3EB5"/>
              </a:buClr>
            </a:pPr>
            <a:r>
              <a:rPr lang="en-GB" sz="2200" dirty="0">
                <a:latin typeface="Söhne Leicht" panose="020B0303030202060203" pitchFamily="34" charset="77"/>
              </a:rPr>
              <a:t>Make it harder to breathe​</a:t>
            </a:r>
          </a:p>
          <a:p>
            <a:pPr fontAlgn="base">
              <a:lnSpc>
                <a:spcPct val="120000"/>
              </a:lnSpc>
              <a:buClr>
                <a:srgbClr val="FF3EB5"/>
              </a:buClr>
            </a:pPr>
            <a:r>
              <a:rPr lang="en-GB" sz="2200" dirty="0">
                <a:latin typeface="Söhne Leicht" panose="020B0303030202060203" pitchFamily="34" charset="77"/>
              </a:rPr>
              <a:t>Make our lungs feel poorly​</a:t>
            </a:r>
          </a:p>
          <a:p>
            <a:pPr fontAlgn="base">
              <a:lnSpc>
                <a:spcPct val="120000"/>
              </a:lnSpc>
              <a:buClr>
                <a:srgbClr val="FF3EB5"/>
              </a:buClr>
            </a:pPr>
            <a:r>
              <a:rPr lang="en-GB" sz="2200" dirty="0">
                <a:latin typeface="Söhne Leicht"/>
              </a:rPr>
              <a:t>Be especially bad for children, because your lungs are still growing and developing!​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GB" sz="2200" dirty="0">
                <a:latin typeface="Söhne Leicht" panose="020B0303030202060203" pitchFamily="34" charset="77"/>
              </a:rPr>
              <a:t>​</a:t>
            </a:r>
          </a:p>
        </p:txBody>
      </p:sp>
      <p:pic>
        <p:nvPicPr>
          <p:cNvPr id="5" name="Picture 4" descr="Chest x-ray">
            <a:extLst>
              <a:ext uri="{FF2B5EF4-FFF2-40B4-BE49-F238E27FC236}">
                <a16:creationId xmlns:a16="http://schemas.microsoft.com/office/drawing/2014/main" id="{C5E1827B-711C-A2F9-12C6-00A28F366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1" r="5974"/>
          <a:stretch>
            <a:fillRect/>
          </a:stretch>
        </p:blipFill>
        <p:spPr>
          <a:xfrm>
            <a:off x="0" y="10"/>
            <a:ext cx="471777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5118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BC64-4B4E-EA67-6542-684DAF6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383005"/>
            <a:ext cx="10909853" cy="9375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What causes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air pollution 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around school?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B38C-18B0-664D-BCD7-C58B27DD6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29" y="1464996"/>
            <a:ext cx="10909853" cy="4770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Around schools, there are a few things that can make the air dirty: </a:t>
            </a:r>
            <a:endParaRPr lang="en-GB" sz="2200" dirty="0">
              <a:latin typeface="Söhne Leicht" panose="020B0303030202060203" pitchFamily="34" charset="77"/>
              <a:cs typeface="Calibri" panose="020F0502020204030204"/>
            </a:endParaRPr>
          </a:p>
        </p:txBody>
      </p:sp>
      <p:pic>
        <p:nvPicPr>
          <p:cNvPr id="19" name="Picture 18" descr="A close-up of cars in a parking lot&#10;&#10;AI-generated content may be incorrect.">
            <a:extLst>
              <a:ext uri="{FF2B5EF4-FFF2-40B4-BE49-F238E27FC236}">
                <a16:creationId xmlns:a16="http://schemas.microsoft.com/office/drawing/2014/main" id="{2F9E6E17-3B8B-EEC9-43B1-57481FEA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11220" r="140" b="62927"/>
          <a:stretch>
            <a:fillRect/>
          </a:stretch>
        </p:blipFill>
        <p:spPr>
          <a:xfrm>
            <a:off x="6144746" y="2367581"/>
            <a:ext cx="5537269" cy="2051428"/>
          </a:xfrm>
          <a:prstGeom prst="rect">
            <a:avLst/>
          </a:prstGeom>
        </p:spPr>
      </p:pic>
      <p:pic>
        <p:nvPicPr>
          <p:cNvPr id="16" name="Picture 15" descr="A close-up of cars in a parking lot&#10;&#10;AI-generated content may be incorrect.">
            <a:extLst>
              <a:ext uri="{FF2B5EF4-FFF2-40B4-BE49-F238E27FC236}">
                <a16:creationId xmlns:a16="http://schemas.microsoft.com/office/drawing/2014/main" id="{7B6C7036-3717-94CC-6891-D8B70EAF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46941" r="49" b="27206"/>
          <a:stretch>
            <a:fillRect/>
          </a:stretch>
        </p:blipFill>
        <p:spPr>
          <a:xfrm>
            <a:off x="615245" y="2367581"/>
            <a:ext cx="5537269" cy="20514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51A441-A82A-3BD9-6B08-8B77AC1BDF7B}"/>
              </a:ext>
            </a:extLst>
          </p:cNvPr>
          <p:cNvGrpSpPr/>
          <p:nvPr/>
        </p:nvGrpSpPr>
        <p:grpSpPr>
          <a:xfrm>
            <a:off x="615245" y="2367581"/>
            <a:ext cx="5537270" cy="2051428"/>
            <a:chOff x="615245" y="2367581"/>
            <a:chExt cx="5537270" cy="20514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C2276A-8979-E2BE-CAEC-44128C0BCDC2}"/>
                </a:ext>
              </a:extLst>
            </p:cNvPr>
            <p:cNvSpPr/>
            <p:nvPr/>
          </p:nvSpPr>
          <p:spPr>
            <a:xfrm>
              <a:off x="615245" y="2367581"/>
              <a:ext cx="5537270" cy="2051428"/>
            </a:xfrm>
            <a:prstGeom prst="rect">
              <a:avLst/>
            </a:prstGeom>
            <a:solidFill>
              <a:srgbClr val="FF3EB5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0A0227E-7AFD-5FBE-0296-2B9493BD606D}"/>
                </a:ext>
              </a:extLst>
            </p:cNvPr>
            <p:cNvSpPr txBox="1">
              <a:spLocks/>
            </p:cNvSpPr>
            <p:nvPr/>
          </p:nvSpPr>
          <p:spPr>
            <a:xfrm>
              <a:off x="770177" y="2607321"/>
              <a:ext cx="5171663" cy="14332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>
                  <a:latin typeface="Söhne Halbfett" panose="020B0303030202060203" pitchFamily="34" charset="77"/>
                </a:rPr>
                <a:t>Cars with engines on​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>
                  <a:latin typeface="Söhne Leicht" panose="020B0303030202060203" pitchFamily="34" charset="77"/>
                </a:rPr>
                <a:t>When grown-ups leave their cars running outside the school, the cars let out dirty smoke into the air.​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67C0222-75FC-99C1-7AA6-45D23CD56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56260" r="3" b="17560"/>
          <a:stretch>
            <a:fillRect/>
          </a:stretch>
        </p:blipFill>
        <p:spPr>
          <a:xfrm>
            <a:off x="615245" y="4419009"/>
            <a:ext cx="5537269" cy="20514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5C7CCB0-BCFB-6C37-57DD-191411C7F024}"/>
              </a:ext>
            </a:extLst>
          </p:cNvPr>
          <p:cNvGrpSpPr/>
          <p:nvPr/>
        </p:nvGrpSpPr>
        <p:grpSpPr>
          <a:xfrm>
            <a:off x="6148630" y="2367581"/>
            <a:ext cx="5537269" cy="2051428"/>
            <a:chOff x="6148630" y="2367581"/>
            <a:chExt cx="5537269" cy="20514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C11877-2770-FAF2-E9A4-48E589687B3C}"/>
                </a:ext>
              </a:extLst>
            </p:cNvPr>
            <p:cNvSpPr/>
            <p:nvPr/>
          </p:nvSpPr>
          <p:spPr>
            <a:xfrm>
              <a:off x="6148630" y="2367581"/>
              <a:ext cx="5537269" cy="2051428"/>
            </a:xfrm>
            <a:prstGeom prst="rect">
              <a:avLst/>
            </a:prstGeom>
            <a:solidFill>
              <a:srgbClr val="440099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51EB25B2-68E7-9D27-A2BE-A3E5FD1EAC12}"/>
                </a:ext>
              </a:extLst>
            </p:cNvPr>
            <p:cNvSpPr txBox="1">
              <a:spLocks/>
            </p:cNvSpPr>
            <p:nvPr/>
          </p:nvSpPr>
          <p:spPr>
            <a:xfrm>
              <a:off x="6307446" y="2653555"/>
              <a:ext cx="5171663" cy="155088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Lots of traffic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When many cars, buses, and vans drive past the school, they make fumes that go into the air and can hurt our lungs.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BE0176-5606-D419-B244-8D834EBF35CD}"/>
              </a:ext>
            </a:extLst>
          </p:cNvPr>
          <p:cNvGrpSpPr/>
          <p:nvPr/>
        </p:nvGrpSpPr>
        <p:grpSpPr>
          <a:xfrm>
            <a:off x="615244" y="4419009"/>
            <a:ext cx="5529501" cy="2051428"/>
            <a:chOff x="615244" y="4419009"/>
            <a:chExt cx="5529501" cy="20514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3C8DF5-43B6-6BA0-6889-68FA38AA6BD1}"/>
                </a:ext>
              </a:extLst>
            </p:cNvPr>
            <p:cNvSpPr/>
            <p:nvPr/>
          </p:nvSpPr>
          <p:spPr>
            <a:xfrm>
              <a:off x="615244" y="4419009"/>
              <a:ext cx="5529501" cy="2051428"/>
            </a:xfrm>
            <a:prstGeom prst="rect">
              <a:avLst/>
            </a:prstGeom>
            <a:solidFill>
              <a:srgbClr val="14E6FF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9D4DFB1-3617-EF76-BF53-DD97603DD66A}"/>
                </a:ext>
              </a:extLst>
            </p:cNvPr>
            <p:cNvSpPr txBox="1">
              <a:spLocks/>
            </p:cNvSpPr>
            <p:nvPr/>
          </p:nvSpPr>
          <p:spPr>
            <a:xfrm>
              <a:off x="770177" y="4658749"/>
              <a:ext cx="5171663" cy="155088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>
                  <a:latin typeface="Söhne Halbfett" panose="020B0303030202060203" pitchFamily="34" charset="77"/>
                </a:rPr>
                <a:t>Burning things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>
                  <a:latin typeface="Söhne Leicht" panose="020B0303030202060203" pitchFamily="34" charset="77"/>
                </a:rPr>
                <a:t>Sometimes people nearby burn rubbish, wood or use fires, and that can put smoke into the air too.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5290A72-C749-1125-F2F1-90BB7EF8B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4695" r="2" b="69125"/>
          <a:stretch>
            <a:fillRect/>
          </a:stretch>
        </p:blipFill>
        <p:spPr>
          <a:xfrm>
            <a:off x="6148630" y="4419009"/>
            <a:ext cx="5537269" cy="205142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DC2DF9C-4E8A-42E0-8F83-9FF425E0E79F}"/>
              </a:ext>
            </a:extLst>
          </p:cNvPr>
          <p:cNvGrpSpPr/>
          <p:nvPr/>
        </p:nvGrpSpPr>
        <p:grpSpPr>
          <a:xfrm>
            <a:off x="6144746" y="4422631"/>
            <a:ext cx="5537269" cy="2051428"/>
            <a:chOff x="6144746" y="4422631"/>
            <a:chExt cx="5537269" cy="20514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C57DBF-558F-CD1A-A9D6-75E2C8C77D19}"/>
                </a:ext>
              </a:extLst>
            </p:cNvPr>
            <p:cNvSpPr/>
            <p:nvPr/>
          </p:nvSpPr>
          <p:spPr>
            <a:xfrm>
              <a:off x="6144746" y="4422631"/>
              <a:ext cx="5537269" cy="2051428"/>
            </a:xfrm>
            <a:prstGeom prst="rect">
              <a:avLst/>
            </a:prstGeom>
            <a:solidFill>
              <a:srgbClr val="FF6900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898EAD38-668D-5696-4192-3341249DD0C2}"/>
                </a:ext>
              </a:extLst>
            </p:cNvPr>
            <p:cNvSpPr txBox="1">
              <a:spLocks/>
            </p:cNvSpPr>
            <p:nvPr/>
          </p:nvSpPr>
          <p:spPr>
            <a:xfrm>
              <a:off x="6307446" y="4673836"/>
              <a:ext cx="5171663" cy="155088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>
                  <a:latin typeface="Söhne Halbfett" panose="020B0303030202060203" pitchFamily="34" charset="77"/>
                </a:rPr>
                <a:t>Factories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>
                  <a:latin typeface="Söhne Leicht" panose="020B0303030202060203" pitchFamily="34" charset="77"/>
                </a:rPr>
                <a:t>If there are factories near the school, they might also let out smoke or gases that add to the pollution.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B942F-8095-2EC8-C4C5-9A358DF2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0FEF4-BCB0-BE73-D5B9-F19BF5F6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1599" r="12608" b="12720"/>
          <a:stretch>
            <a:fillRect/>
          </a:stretch>
        </p:blipFill>
        <p:spPr>
          <a:xfrm>
            <a:off x="7709338" y="0"/>
            <a:ext cx="4482662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9C314C-178D-8F69-0F1B-FD0C18673895}"/>
              </a:ext>
            </a:extLst>
          </p:cNvPr>
          <p:cNvSpPr txBox="1">
            <a:spLocks/>
          </p:cNvSpPr>
          <p:nvPr/>
        </p:nvSpPr>
        <p:spPr>
          <a:xfrm>
            <a:off x="587375" y="514719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Vehicle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Idling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19A2A5-C1F2-9932-C753-C7629E775C43}"/>
              </a:ext>
            </a:extLst>
          </p:cNvPr>
          <p:cNvSpPr txBox="1">
            <a:spLocks/>
          </p:cNvSpPr>
          <p:nvPr/>
        </p:nvSpPr>
        <p:spPr>
          <a:xfrm>
            <a:off x="587374" y="1431019"/>
            <a:ext cx="6831065" cy="5168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300" dirty="0">
                <a:latin typeface="Söhne Leicht" panose="020B0303030202060203" pitchFamily="34" charset="77"/>
              </a:rPr>
              <a:t>Idling is when a motor vehicle’s engine is still running, but the vehicle is not moving.​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3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300" dirty="0">
                <a:latin typeface="Söhne Leicht" panose="020B0303030202060203" pitchFamily="34" charset="77"/>
              </a:rPr>
              <a:t>Sometimes grown-ups leave the engine on when they are waiting, like outside school or in a car park. When the engine is on, the vehicle makes dirty air, even if it’s not going anywhere.</a:t>
            </a:r>
            <a:r>
              <a:rPr lang="en-US" sz="23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sz="23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300" dirty="0">
                <a:latin typeface="Söhne Leicht" panose="020B0303030202060203" pitchFamily="34" charset="77"/>
              </a:rPr>
              <a:t>This dirty air is called</a:t>
            </a:r>
            <a:r>
              <a:rPr lang="en-GB" sz="2300" b="1" dirty="0">
                <a:latin typeface="Söhne Halbfett" panose="020B0303030202060203" pitchFamily="34" charset="77"/>
              </a:rPr>
              <a:t> air pollution</a:t>
            </a:r>
            <a:r>
              <a:rPr lang="en-GB" sz="2300" dirty="0">
                <a:latin typeface="Söhne Leicht" panose="020B0303030202060203" pitchFamily="34" charset="77"/>
              </a:rPr>
              <a:t>, and it’s not good for our lungs, especially for children.​ That’s why it’s better to turn the engine off if you’re not driving – to help everyone breathe cleaner, fresher air!</a:t>
            </a:r>
          </a:p>
        </p:txBody>
      </p:sp>
    </p:spTree>
    <p:extLst>
      <p:ext uri="{BB962C8B-B14F-4D97-AF65-F5344CB8AC3E}">
        <p14:creationId xmlns:p14="http://schemas.microsoft.com/office/powerpoint/2010/main" val="93277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ular object on a black background&#10;&#10;AI-generated content may be incorrect.">
            <a:extLst>
              <a:ext uri="{FF2B5EF4-FFF2-40B4-BE49-F238E27FC236}">
                <a16:creationId xmlns:a16="http://schemas.microsoft.com/office/drawing/2014/main" id="{D6237B23-A69C-191D-3A38-7DE2209B7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4" b="43791"/>
          <a:stretch>
            <a:fillRect/>
          </a:stretch>
        </p:blipFill>
        <p:spPr>
          <a:xfrm>
            <a:off x="394794" y="3429000"/>
            <a:ext cx="6203229" cy="157330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458DB6-8F4E-2D41-0328-E572BFEA38AA}"/>
              </a:ext>
            </a:extLst>
          </p:cNvPr>
          <p:cNvSpPr txBox="1">
            <a:spLocks/>
          </p:cNvSpPr>
          <p:nvPr/>
        </p:nvSpPr>
        <p:spPr>
          <a:xfrm>
            <a:off x="541655" y="395818"/>
            <a:ext cx="9271562" cy="4884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Even inside school, there are some things that can make the air not so fresh…​</a:t>
            </a:r>
            <a:endParaRPr lang="en-GB" sz="7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887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assroom with desks and chairs&#10;&#10;AI-generated content may be incorrect.">
            <a:extLst>
              <a:ext uri="{FF2B5EF4-FFF2-40B4-BE49-F238E27FC236}">
                <a16:creationId xmlns:a16="http://schemas.microsoft.com/office/drawing/2014/main" id="{D8673151-2F33-F640-57D8-814B93B2D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6"/>
            <a:ext cx="12298680" cy="69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F064F-5D93-A512-04A0-0AD3B9DC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EFE93C8-CF73-524E-E166-D3D9FE62378F}"/>
              </a:ext>
            </a:extLst>
          </p:cNvPr>
          <p:cNvGrpSpPr/>
          <p:nvPr/>
        </p:nvGrpSpPr>
        <p:grpSpPr>
          <a:xfrm>
            <a:off x="478848" y="712538"/>
            <a:ext cx="5361512" cy="1835402"/>
            <a:chOff x="478848" y="712538"/>
            <a:chExt cx="5361512" cy="18354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1E65F-4493-C7F9-37BC-7D6D9D4E2D69}"/>
                </a:ext>
              </a:extLst>
            </p:cNvPr>
            <p:cNvSpPr/>
            <p:nvPr/>
          </p:nvSpPr>
          <p:spPr>
            <a:xfrm>
              <a:off x="587375" y="1083247"/>
              <a:ext cx="52529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BC2BFC66-1AF0-2E83-C3F8-D73CDC63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478848" y="712538"/>
              <a:ext cx="4262347" cy="674847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C89CD95-D97E-2715-8562-79031DF6C061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848032"/>
              <a:ext cx="3957329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Strong-smelling cleaning sprays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616DC6BB-95E8-CBC7-1101-F52F5A5B017F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1364539"/>
              <a:ext cx="5252985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Sometimes sprays and cleaners have strong smells that put little chemicals into the air. Too much can make it hard to breathe.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701BD3-3D5D-0F33-E6FF-3C6CC63E91B7}"/>
              </a:ext>
            </a:extLst>
          </p:cNvPr>
          <p:cNvGrpSpPr/>
          <p:nvPr/>
        </p:nvGrpSpPr>
        <p:grpSpPr>
          <a:xfrm>
            <a:off x="516496" y="2715575"/>
            <a:ext cx="5471349" cy="1785834"/>
            <a:chOff x="516496" y="2715575"/>
            <a:chExt cx="5471349" cy="17858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B19E9A-1540-D039-8532-5CAD942EC8F9}"/>
                </a:ext>
              </a:extLst>
            </p:cNvPr>
            <p:cNvSpPr/>
            <p:nvPr/>
          </p:nvSpPr>
          <p:spPr>
            <a:xfrm>
              <a:off x="587375" y="3005741"/>
              <a:ext cx="52529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5AD92A-F5A3-6A37-0F3D-2C8D6DA529A3}"/>
                </a:ext>
              </a:extLst>
            </p:cNvPr>
            <p:cNvGrpSpPr/>
            <p:nvPr/>
          </p:nvGrpSpPr>
          <p:grpSpPr>
            <a:xfrm>
              <a:off x="516496" y="2715575"/>
              <a:ext cx="5471349" cy="1785834"/>
              <a:chOff x="516496" y="2715575"/>
              <a:chExt cx="5471349" cy="1785834"/>
            </a:xfrm>
          </p:grpSpPr>
          <p:pic>
            <p:nvPicPr>
              <p:cNvPr id="15" name="Picture 14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17467A25-C1E9-9891-6E43-50D66233F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>
                <a:off x="516496" y="2715575"/>
                <a:ext cx="895209" cy="607485"/>
              </a:xfrm>
              <a:prstGeom prst="rect">
                <a:avLst/>
              </a:prstGeom>
            </p:spPr>
          </p:pic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FDDF6B37-F77E-DFAD-EABA-8B0C36DCA0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375" y="2829232"/>
                <a:ext cx="880478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Dust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4F464E9-439F-6E88-D050-A6EBB72298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375" y="3318008"/>
                <a:ext cx="5400470" cy="118340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If classrooms or carpets aren’t cleaned properly, dust can build up and make the air feel stuffy or make people sneeze and cough.</a:t>
                </a:r>
                <a:endParaRPr lang="en-GB" sz="2000" dirty="0">
                  <a:solidFill>
                    <a:srgbClr val="440099"/>
                  </a:solidFill>
                  <a:latin typeface="Söhne Leicht" panose="020B0303030202060203" pitchFamily="34" charset="77"/>
                  <a:cs typeface="Calibri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9BBEA2-5210-6C29-88CB-4B9BD5799115}"/>
              </a:ext>
            </a:extLst>
          </p:cNvPr>
          <p:cNvGrpSpPr/>
          <p:nvPr/>
        </p:nvGrpSpPr>
        <p:grpSpPr>
          <a:xfrm>
            <a:off x="497137" y="4633598"/>
            <a:ext cx="5343224" cy="1821280"/>
            <a:chOff x="497137" y="4633598"/>
            <a:chExt cx="5343224" cy="1821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784F2E-F2B4-336D-EE74-EA0BA4A93D09}"/>
                </a:ext>
              </a:extLst>
            </p:cNvPr>
            <p:cNvSpPr/>
            <p:nvPr/>
          </p:nvSpPr>
          <p:spPr>
            <a:xfrm>
              <a:off x="587375" y="4962246"/>
              <a:ext cx="52529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1C1EB6D1-87C0-650B-43D1-565ED111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497137" y="4633598"/>
              <a:ext cx="2232025" cy="67484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E897BAF-B61C-F0B3-0CBE-A77D20C39BC9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4780936"/>
              <a:ext cx="2051551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Poor ventilation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1BF15AC-124F-3068-2DFA-490138E9563A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5271477"/>
              <a:ext cx="5252986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If windows and doors stay closed all the time, the same air goes around and around. We need fresh air to keep our lungs happy!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8E5294-497F-837D-F894-6A036C61ECC5}"/>
              </a:ext>
            </a:extLst>
          </p:cNvPr>
          <p:cNvGrpSpPr/>
          <p:nvPr/>
        </p:nvGrpSpPr>
        <p:grpSpPr>
          <a:xfrm>
            <a:off x="6248750" y="751484"/>
            <a:ext cx="5611517" cy="1770490"/>
            <a:chOff x="6248750" y="751484"/>
            <a:chExt cx="5611517" cy="177049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514B56-1D61-AB18-6FE7-3A260982BA92}"/>
                </a:ext>
              </a:extLst>
            </p:cNvPr>
            <p:cNvSpPr/>
            <p:nvPr/>
          </p:nvSpPr>
          <p:spPr>
            <a:xfrm>
              <a:off x="6336982" y="1083247"/>
              <a:ext cx="55232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0CC2A21E-BE01-F354-CECB-67D6CAE6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946BB5E-76E9-44DB-F424-A7B5F98C0AE1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4120382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Art supplies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685CE0D-1040-06AD-A20B-93517ADB7DB9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1338573"/>
              <a:ext cx="5508625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Some glues, paints, or markers can have smelly fumes — it’s important to use them safely and only with a grown-up’s help.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DAAAFE-2682-8388-7F1B-B90C69143055}"/>
              </a:ext>
            </a:extLst>
          </p:cNvPr>
          <p:cNvGrpSpPr/>
          <p:nvPr/>
        </p:nvGrpSpPr>
        <p:grpSpPr>
          <a:xfrm>
            <a:off x="6204157" y="2781031"/>
            <a:ext cx="5656110" cy="1831370"/>
            <a:chOff x="6204157" y="2781031"/>
            <a:chExt cx="5656110" cy="183137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A4E646-B0E0-D673-F306-7FC405C72224}"/>
                </a:ext>
              </a:extLst>
            </p:cNvPr>
            <p:cNvSpPr/>
            <p:nvPr/>
          </p:nvSpPr>
          <p:spPr>
            <a:xfrm>
              <a:off x="6336982" y="3144570"/>
              <a:ext cx="55232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81EA9323-E289-3254-97D3-A99A6D368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04157" y="2781031"/>
              <a:ext cx="5091384" cy="674847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96D0AD07-9A49-5660-B67C-7E19C8381A8E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2928369"/>
              <a:ext cx="4949419" cy="380173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Keeping engines running near windows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A0316E2-7E88-0C49-4C1C-28596F790F3F}"/>
                </a:ext>
              </a:extLst>
            </p:cNvPr>
            <p:cNvSpPr txBox="1">
              <a:spLocks/>
            </p:cNvSpPr>
            <p:nvPr/>
          </p:nvSpPr>
          <p:spPr>
            <a:xfrm>
              <a:off x="6351643" y="3429000"/>
              <a:ext cx="5400470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If someone leaves a car engine running right outside a classroom window (idling), the dirty fumes can come inside.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94829-7F97-3916-BE25-1AFAD85A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r="49782"/>
          <a:stretch>
            <a:fillRect/>
          </a:stretch>
        </p:blipFill>
        <p:spPr>
          <a:xfrm>
            <a:off x="0" y="0"/>
            <a:ext cx="499256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876AF0-82C2-A6F1-E14A-1367B04B2D51}"/>
              </a:ext>
            </a:extLst>
          </p:cNvPr>
          <p:cNvSpPr txBox="1">
            <a:spLocks/>
          </p:cNvSpPr>
          <p:nvPr/>
        </p:nvSpPr>
        <p:spPr>
          <a:xfrm>
            <a:off x="5457324" y="424305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Electric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Cars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07BA3-463D-40C6-B508-F9422B43D59E}"/>
              </a:ext>
            </a:extLst>
          </p:cNvPr>
          <p:cNvSpPr txBox="1">
            <a:spLocks/>
          </p:cNvSpPr>
          <p:nvPr/>
        </p:nvSpPr>
        <p:spPr>
          <a:xfrm>
            <a:off x="5457324" y="1439695"/>
            <a:ext cx="6165729" cy="51556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2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​What is an Electric Car?​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An electric car is a car that runs on electricity instead of petrol or diesel (fuel).​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It has a battery inside, just like your toys or tablets, but much bigger! You charge it up like a phone, and then it can drive.​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2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Why Are Electric Cars Better for the Environment?​</a:t>
            </a:r>
          </a:p>
          <a:p>
            <a:pPr fontAlgn="base">
              <a:lnSpc>
                <a:spcPct val="100000"/>
              </a:lnSpc>
              <a:buClr>
                <a:srgbClr val="FF3EB5"/>
              </a:buClr>
            </a:pPr>
            <a:r>
              <a:rPr lang="en-GB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No dirty fumes! </a:t>
            </a:r>
            <a:r>
              <a:rPr lang="en-US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00000"/>
              </a:lnSpc>
              <a:buClr>
                <a:srgbClr val="FF3EB5"/>
              </a:buClr>
            </a:pPr>
            <a:r>
              <a:rPr lang="en-GB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They’re quieter</a:t>
            </a:r>
            <a:r>
              <a:rPr lang="en-US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00000"/>
              </a:lnSpc>
              <a:buClr>
                <a:srgbClr val="FF3EB5"/>
              </a:buClr>
            </a:pPr>
            <a:r>
              <a:rPr lang="en-GB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Kinder to the planet</a:t>
            </a:r>
            <a:endParaRPr lang="en-US" sz="22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99A9C-4026-A67F-C362-9A5AAD67C1AF}"/>
              </a:ext>
            </a:extLst>
          </p:cNvPr>
          <p:cNvGrpSpPr/>
          <p:nvPr/>
        </p:nvGrpSpPr>
        <p:grpSpPr>
          <a:xfrm rot="21241150">
            <a:off x="-12645" y="3842851"/>
            <a:ext cx="5334107" cy="2886471"/>
            <a:chOff x="123217" y="2133003"/>
            <a:chExt cx="5334107" cy="2886471"/>
          </a:xfrm>
        </p:grpSpPr>
        <p:pic>
          <p:nvPicPr>
            <p:cNvPr id="7" name="Picture 6" descr="A pink rectangular object with black background&#10;&#10;AI-generated content may be incorrect.">
              <a:extLst>
                <a:ext uri="{FF2B5EF4-FFF2-40B4-BE49-F238E27FC236}">
                  <a16:creationId xmlns:a16="http://schemas.microsoft.com/office/drawing/2014/main" id="{09D01E02-3361-5EB6-6ABB-A4C34447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0993"/>
            <a:stretch>
              <a:fillRect/>
            </a:stretch>
          </p:blipFill>
          <p:spPr>
            <a:xfrm>
              <a:off x="123217" y="2133003"/>
              <a:ext cx="5334107" cy="2886471"/>
            </a:xfrm>
            <a:prstGeom prst="rect">
              <a:avLst/>
            </a:prstGeom>
          </p:spPr>
        </p:pic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EF247AA1-73E0-2F88-91CB-DB017649916F}"/>
                </a:ext>
              </a:extLst>
            </p:cNvPr>
            <p:cNvSpPr txBox="1">
              <a:spLocks/>
            </p:cNvSpPr>
            <p:nvPr/>
          </p:nvSpPr>
          <p:spPr>
            <a:xfrm>
              <a:off x="568947" y="2868685"/>
              <a:ext cx="4653293" cy="18455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Did you know?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Some electric cars can even be charged using sunshine from solar panels – isn’t that amazing!</a:t>
              </a:r>
              <a:endParaRPr lang="en-US" sz="2400" dirty="0">
                <a:solidFill>
                  <a:schemeClr val="bg1"/>
                </a:solidFill>
                <a:latin typeface="Söhne Leich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9" ma:contentTypeDescription="Create a new document." ma:contentTypeScope="" ma:versionID="97f9ee43f2e0e98d95195f8a1cf5aba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e6812954a96c95866a03f00073ca7e0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9085A6-CB9E-401C-914C-945DBC61A6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C40947-E848-42C1-B76B-81ADFA872CE9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3.xml><?xml version="1.0" encoding="utf-8"?>
<ds:datastoreItem xmlns:ds="http://schemas.openxmlformats.org/officeDocument/2006/customXml" ds:itemID="{465527D0-3824-4EF2-A91B-1103BDC73B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18138</TotalTime>
  <Words>911</Words>
  <Application>Microsoft Macintosh PowerPoint</Application>
  <PresentationFormat>Widescreen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Söhne Halbfett</vt:lpstr>
      <vt:lpstr>Arial</vt:lpstr>
      <vt:lpstr>Söhne Leicht</vt:lpstr>
      <vt:lpstr>Calibri</vt:lpstr>
      <vt:lpstr>office theme</vt:lpstr>
      <vt:lpstr>PowerPoint Presentation</vt:lpstr>
      <vt:lpstr>Take a Breather</vt:lpstr>
      <vt:lpstr>PowerPoint Presentation</vt:lpstr>
      <vt:lpstr>What causes air pollution around school?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Clean Air Promise</vt:lpstr>
      <vt:lpstr>Play Your Part!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Lauren Cribben</cp:lastModifiedBy>
  <cp:revision>516</cp:revision>
  <dcterms:created xsi:type="dcterms:W3CDTF">2023-01-24T12:02:58Z</dcterms:created>
  <dcterms:modified xsi:type="dcterms:W3CDTF">2025-11-21T10:10:21Z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