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sldIdLst>
    <p:sldId id="256" r:id="rId5"/>
    <p:sldId id="269" r:id="rId6"/>
    <p:sldId id="270" r:id="rId7"/>
    <p:sldId id="261" r:id="rId8"/>
    <p:sldId id="277" r:id="rId9"/>
    <p:sldId id="265" r:id="rId10"/>
    <p:sldId id="272" r:id="rId11"/>
    <p:sldId id="273" r:id="rId12"/>
    <p:sldId id="278" r:id="rId13"/>
    <p:sldId id="267" r:id="rId14"/>
    <p:sldId id="275" r:id="rId15"/>
    <p:sldId id="276" r:id="rId16"/>
    <p:sldId id="260" r:id="rId17"/>
    <p:sldId id="286" r:id="rId18"/>
    <p:sldId id="279" r:id="rId19"/>
    <p:sldId id="280" r:id="rId20"/>
    <p:sldId id="288" r:id="rId21"/>
    <p:sldId id="287" r:id="rId22"/>
    <p:sldId id="282" r:id="rId23"/>
    <p:sldId id="281" r:id="rId24"/>
    <p:sldId id="283" r:id="rId25"/>
    <p:sldId id="284" r:id="rId26"/>
    <p:sldId id="258" r:id="rId27"/>
    <p:sldId id="264" r:id="rId28"/>
    <p:sldId id="271" r:id="rId29"/>
    <p:sldId id="285" r:id="rId30"/>
    <p:sldId id="266" r:id="rId31"/>
  </p:sldIdLst>
  <p:sldSz cx="12192000" cy="6858000"/>
  <p:notesSz cx="6858000" cy="9144000"/>
  <p:embeddedFontLst>
    <p:embeddedFont>
      <p:font typeface="Söhne Halbfett" panose="020B0703030202060203" pitchFamily="34" charset="0"/>
      <p:regular r:id="rId32"/>
      <p:bold r:id="rId33"/>
    </p:embeddedFont>
    <p:embeddedFont>
      <p:font typeface="Söhne Leicht" panose="020B0303030202060203" pitchFamily="34" charset="0"/>
      <p:regular r:id="rId34"/>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5A983A-C93A-BC9F-5B04-228E83B39339}" name="Dan Barwell" initials="DB" userId="S::dan.barwell@educationcompany.co.uk::2a7f1cc5-30e4-4c59-9ee5-4339f41631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E7FF"/>
    <a:srgbClr val="ED1CBC"/>
    <a:srgbClr val="440099"/>
    <a:srgbClr val="E6DC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E519EF-6C54-CC3A-E905-C25DCBE092F3}" v="113" dt="2025-11-28T09:09:09.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111" d="100"/>
          <a:sy n="111" d="100"/>
        </p:scale>
        <p:origin x="1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arwell" userId="S::dan.barwell@educationcompany.co.uk::2a7f1cc5-30e4-4c59-9ee5-4339f4163110" providerId="AD" clId="Web-{6FE519EF-6C54-CC3A-E905-C25DCBE092F3}"/>
    <pc:docChg chg="modSld">
      <pc:chgData name="Dan Barwell" userId="S::dan.barwell@educationcompany.co.uk::2a7f1cc5-30e4-4c59-9ee5-4339f4163110" providerId="AD" clId="Web-{6FE519EF-6C54-CC3A-E905-C25DCBE092F3}" dt="2025-11-28T09:09:04.577" v="107" actId="20577"/>
      <pc:docMkLst>
        <pc:docMk/>
      </pc:docMkLst>
      <pc:sldChg chg="modSp">
        <pc:chgData name="Dan Barwell" userId="S::dan.barwell@educationcompany.co.uk::2a7f1cc5-30e4-4c59-9ee5-4339f4163110" providerId="AD" clId="Web-{6FE519EF-6C54-CC3A-E905-C25DCBE092F3}" dt="2025-11-28T09:08:11.388" v="104" actId="20577"/>
        <pc:sldMkLst>
          <pc:docMk/>
          <pc:sldMk cId="535622776" sldId="260"/>
        </pc:sldMkLst>
        <pc:spChg chg="mod">
          <ac:chgData name="Dan Barwell" userId="S::dan.barwell@educationcompany.co.uk::2a7f1cc5-30e4-4c59-9ee5-4339f4163110" providerId="AD" clId="Web-{6FE519EF-6C54-CC3A-E905-C25DCBE092F3}" dt="2025-11-28T09:08:11.388" v="104" actId="20577"/>
          <ac:spMkLst>
            <pc:docMk/>
            <pc:sldMk cId="535622776" sldId="260"/>
            <ac:spMk id="3" creationId="{DE557C78-14A5-0E49-AE68-884FA565601E}"/>
          </ac:spMkLst>
        </pc:spChg>
      </pc:sldChg>
      <pc:sldChg chg="modSp">
        <pc:chgData name="Dan Barwell" userId="S::dan.barwell@educationcompany.co.uk::2a7f1cc5-30e4-4c59-9ee5-4339f4163110" providerId="AD" clId="Web-{6FE519EF-6C54-CC3A-E905-C25DCBE092F3}" dt="2025-11-28T09:06:25.741" v="84" actId="20577"/>
        <pc:sldMkLst>
          <pc:docMk/>
          <pc:sldMk cId="3393762904" sldId="269"/>
        </pc:sldMkLst>
        <pc:spChg chg="mod">
          <ac:chgData name="Dan Barwell" userId="S::dan.barwell@educationcompany.co.uk::2a7f1cc5-30e4-4c59-9ee5-4339f4163110" providerId="AD" clId="Web-{6FE519EF-6C54-CC3A-E905-C25DCBE092F3}" dt="2025-11-28T09:06:25.741" v="84" actId="20577"/>
          <ac:spMkLst>
            <pc:docMk/>
            <pc:sldMk cId="3393762904" sldId="269"/>
            <ac:spMk id="4" creationId="{12218A45-87FA-ECE8-BD4C-760858F0DF19}"/>
          </ac:spMkLst>
        </pc:spChg>
      </pc:sldChg>
      <pc:sldChg chg="modSp">
        <pc:chgData name="Dan Barwell" userId="S::dan.barwell@educationcompany.co.uk::2a7f1cc5-30e4-4c59-9ee5-4339f4163110" providerId="AD" clId="Web-{6FE519EF-6C54-CC3A-E905-C25DCBE092F3}" dt="2025-11-28T09:04:46.422" v="73" actId="14100"/>
        <pc:sldMkLst>
          <pc:docMk/>
          <pc:sldMk cId="4252841679" sldId="286"/>
        </pc:sldMkLst>
        <pc:spChg chg="mod">
          <ac:chgData name="Dan Barwell" userId="S::dan.barwell@educationcompany.co.uk::2a7f1cc5-30e4-4c59-9ee5-4339f4163110" providerId="AD" clId="Web-{6FE519EF-6C54-CC3A-E905-C25DCBE092F3}" dt="2025-11-28T09:04:46.422" v="73" actId="14100"/>
          <ac:spMkLst>
            <pc:docMk/>
            <pc:sldMk cId="4252841679" sldId="286"/>
            <ac:spMk id="3" creationId="{93EFF34B-E880-E9AA-649F-FF445F4462D8}"/>
          </ac:spMkLst>
        </pc:spChg>
      </pc:sldChg>
      <pc:sldChg chg="modSp">
        <pc:chgData name="Dan Barwell" userId="S::dan.barwell@educationcompany.co.uk::2a7f1cc5-30e4-4c59-9ee5-4339f4163110" providerId="AD" clId="Web-{6FE519EF-6C54-CC3A-E905-C25DCBE092F3}" dt="2025-11-28T09:09:04.577" v="107" actId="20577"/>
        <pc:sldMkLst>
          <pc:docMk/>
          <pc:sldMk cId="3436625878" sldId="288"/>
        </pc:sldMkLst>
        <pc:spChg chg="mod">
          <ac:chgData name="Dan Barwell" userId="S::dan.barwell@educationcompany.co.uk::2a7f1cc5-30e4-4c59-9ee5-4339f4163110" providerId="AD" clId="Web-{6FE519EF-6C54-CC3A-E905-C25DCBE092F3}" dt="2025-11-28T09:09:04.577" v="107" actId="20577"/>
          <ac:spMkLst>
            <pc:docMk/>
            <pc:sldMk cId="3436625878" sldId="288"/>
            <ac:spMk id="4" creationId="{773FCD3F-70C0-E474-B73A-74CEFB07B81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05/03/2026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05/03/2026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05/03/2026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05/03/2026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16FD-7367-B7FB-5B1E-C4539D6426C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C79BFA1-3760-88CD-69BB-5C2B9F62ECDE}"/>
              </a:ext>
            </a:extLst>
          </p:cNvPr>
          <p:cNvSpPr>
            <a:spLocks noGrp="1"/>
          </p:cNvSpPr>
          <p:nvPr>
            <p:ph type="subTitle" idx="1"/>
          </p:nvPr>
        </p:nvSpPr>
        <p:spPr/>
        <p:txBody>
          <a:bodyPr/>
          <a:lstStyle/>
          <a:p>
            <a:endParaRPr lang="en-US"/>
          </a:p>
        </p:txBody>
      </p:sp>
      <p:pic>
        <p:nvPicPr>
          <p:cNvPr id="6" name="Picture 5" descr="A blue sign with black text&#10;&#10;AI-generated content may be incorrect.">
            <a:extLst>
              <a:ext uri="{FF2B5EF4-FFF2-40B4-BE49-F238E27FC236}">
                <a16:creationId xmlns:a16="http://schemas.microsoft.com/office/drawing/2014/main" id="{2CB66F1D-96E7-C0FE-4DD9-0CF88CA33346}"/>
              </a:ext>
            </a:extLst>
          </p:cNvPr>
          <p:cNvPicPr>
            <a:picLocks noChangeAspect="1"/>
          </p:cNvPicPr>
          <p:nvPr/>
        </p:nvPicPr>
        <p:blipFill>
          <a:blip r:embed="rId2"/>
          <a:stretch>
            <a:fillRect/>
          </a:stretch>
        </p:blipFill>
        <p:spPr>
          <a:xfrm>
            <a:off x="0" y="1124"/>
            <a:ext cx="12194002" cy="6856875"/>
          </a:xfrm>
          <a:prstGeom prst="rect">
            <a:avLst/>
          </a:prstGeom>
        </p:spPr>
      </p:pic>
    </p:spTree>
    <p:extLst>
      <p:ext uri="{BB962C8B-B14F-4D97-AF65-F5344CB8AC3E}">
        <p14:creationId xmlns:p14="http://schemas.microsoft.com/office/powerpoint/2010/main" val="256662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5EC79-5310-E7D0-B8E1-072AF376A5F6}"/>
              </a:ext>
            </a:extLst>
          </p:cNvPr>
          <p:cNvSpPr>
            <a:spLocks noGrp="1"/>
          </p:cNvSpPr>
          <p:nvPr>
            <p:ph idx="1"/>
          </p:nvPr>
        </p:nvSpPr>
        <p:spPr>
          <a:xfrm>
            <a:off x="477341" y="1872943"/>
            <a:ext cx="6067838" cy="3565331"/>
          </a:xfrm>
        </p:spPr>
        <p:txBody>
          <a:bodyPr vert="horz" lIns="91440" tIns="45720" rIns="91440" bIns="45720" rtlCol="0" anchor="t">
            <a:normAutofit/>
          </a:bodyPr>
          <a:lstStyle/>
          <a:p>
            <a:pPr marL="0" indent="0">
              <a:lnSpc>
                <a:spcPct val="110000"/>
              </a:lnSpc>
              <a:buNone/>
            </a:pPr>
            <a:r>
              <a:rPr lang="en-GB" b="1" dirty="0">
                <a:solidFill>
                  <a:srgbClr val="ED1CBC"/>
                </a:solidFill>
                <a:latin typeface="Söhne Halbfett" panose="020B0303030202060203" pitchFamily="34" charset="77"/>
                <a:cs typeface="Calibri"/>
              </a:rPr>
              <a:t>Burning fossil fuels </a:t>
            </a:r>
            <a:endParaRPr lang="en-GB" b="1" dirty="0">
              <a:solidFill>
                <a:srgbClr val="ED1CBC"/>
              </a:solidFill>
              <a:latin typeface="Söhne Halbfett" panose="020B0303030202060203" pitchFamily="34" charset="77"/>
            </a:endParaRPr>
          </a:p>
          <a:p>
            <a:pPr marL="0" indent="0">
              <a:lnSpc>
                <a:spcPct val="110000"/>
              </a:lnSpc>
              <a:buNone/>
            </a:pPr>
            <a:r>
              <a:rPr lang="en-GB" dirty="0">
                <a:latin typeface="Söhne Leicht" panose="020B0303030202060203" pitchFamily="34" charset="77"/>
                <a:cs typeface="Calibri"/>
              </a:rPr>
              <a:t>Fossil fuels are coal, oil and natural gas. We burn these to create heat, to power engines and to generate electricity. When we burn fossil fuels, harmful particles are released into the air.</a:t>
            </a:r>
          </a:p>
        </p:txBody>
      </p:sp>
      <p:pic>
        <p:nvPicPr>
          <p:cNvPr id="4" name="Picture 4" descr="A picture containing person, tool&#10;&#10;Description automatically generated">
            <a:extLst>
              <a:ext uri="{FF2B5EF4-FFF2-40B4-BE49-F238E27FC236}">
                <a16:creationId xmlns:a16="http://schemas.microsoft.com/office/drawing/2014/main" id="{4ED92EA7-7D6C-2564-31DF-39DF23C97180}"/>
              </a:ext>
            </a:extLst>
          </p:cNvPr>
          <p:cNvPicPr>
            <a:picLocks noChangeAspect="1"/>
          </p:cNvPicPr>
          <p:nvPr/>
        </p:nvPicPr>
        <p:blipFill rotWithShape="1">
          <a:blip r:embed="rId2"/>
          <a:srcRect l="25478" r="20607"/>
          <a:stretch/>
        </p:blipFill>
        <p:spPr>
          <a:xfrm>
            <a:off x="7067784" y="9410"/>
            <a:ext cx="5216316" cy="6874022"/>
          </a:xfrm>
          <a:prstGeom prst="rect">
            <a:avLst/>
          </a:prstGeom>
        </p:spPr>
      </p:pic>
    </p:spTree>
    <p:extLst>
      <p:ext uri="{BB962C8B-B14F-4D97-AF65-F5344CB8AC3E}">
        <p14:creationId xmlns:p14="http://schemas.microsoft.com/office/powerpoint/2010/main" val="31838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5EC79-5310-E7D0-B8E1-072AF376A5F6}"/>
              </a:ext>
            </a:extLst>
          </p:cNvPr>
          <p:cNvSpPr>
            <a:spLocks noGrp="1"/>
          </p:cNvSpPr>
          <p:nvPr>
            <p:ph idx="1"/>
          </p:nvPr>
        </p:nvSpPr>
        <p:spPr>
          <a:xfrm>
            <a:off x="493107" y="2351165"/>
            <a:ext cx="6166982" cy="2788394"/>
          </a:xfrm>
        </p:spPr>
        <p:txBody>
          <a:bodyPr vert="horz" lIns="91440" tIns="45720" rIns="91440" bIns="45720" rtlCol="0" anchor="t">
            <a:normAutofit/>
          </a:bodyPr>
          <a:lstStyle/>
          <a:p>
            <a:pPr marL="0" indent="0">
              <a:lnSpc>
                <a:spcPct val="100000"/>
              </a:lnSpc>
              <a:buNone/>
            </a:pPr>
            <a:r>
              <a:rPr lang="en-GB" b="1" dirty="0">
                <a:solidFill>
                  <a:srgbClr val="ED1CBC"/>
                </a:solidFill>
                <a:latin typeface="Söhne Halbfett" panose="020B0303030202060203" pitchFamily="34" charset="77"/>
                <a:cs typeface="Calibri"/>
              </a:rPr>
              <a:t>Releasing chemical pesticides</a:t>
            </a:r>
            <a:endParaRPr lang="en-GB" b="1" dirty="0">
              <a:solidFill>
                <a:srgbClr val="ED1CBC"/>
              </a:solidFill>
              <a:latin typeface="Söhne Halbfett" panose="020B0303030202060203" pitchFamily="34" charset="77"/>
            </a:endParaRPr>
          </a:p>
          <a:p>
            <a:pPr marL="0" indent="0">
              <a:lnSpc>
                <a:spcPct val="100000"/>
              </a:lnSpc>
              <a:buNone/>
            </a:pPr>
            <a:r>
              <a:rPr lang="en-GB" dirty="0">
                <a:latin typeface="Söhne Leicht" panose="020B0303030202060203" pitchFamily="34" charset="77"/>
                <a:cs typeface="Calibri"/>
              </a:rPr>
              <a:t>Pesticides kill pests, such as insects, rodents, and weeds, that damage farm crops. These chemicals can also damage the quality of the air we breathe.</a:t>
            </a:r>
          </a:p>
        </p:txBody>
      </p:sp>
      <p:pic>
        <p:nvPicPr>
          <p:cNvPr id="8" name="Picture 6" descr="A picture containing tree, outdoor, sky, ground&#10;&#10;Description automatically generated">
            <a:extLst>
              <a:ext uri="{FF2B5EF4-FFF2-40B4-BE49-F238E27FC236}">
                <a16:creationId xmlns:a16="http://schemas.microsoft.com/office/drawing/2014/main" id="{D83A1C5C-0FBB-5C09-A485-AD56DED5B0C6}"/>
              </a:ext>
            </a:extLst>
          </p:cNvPr>
          <p:cNvPicPr>
            <a:picLocks noChangeAspect="1"/>
          </p:cNvPicPr>
          <p:nvPr/>
        </p:nvPicPr>
        <p:blipFill>
          <a:blip r:embed="rId2"/>
          <a:srcRect l="8704" t="-375" r="39683" b="375"/>
          <a:stretch>
            <a:fillRect/>
          </a:stretch>
        </p:blipFill>
        <p:spPr>
          <a:xfrm>
            <a:off x="6975681" y="-25957"/>
            <a:ext cx="5216319" cy="6926940"/>
          </a:xfrm>
          <a:prstGeom prst="rect">
            <a:avLst/>
          </a:prstGeom>
        </p:spPr>
      </p:pic>
    </p:spTree>
    <p:extLst>
      <p:ext uri="{BB962C8B-B14F-4D97-AF65-F5344CB8AC3E}">
        <p14:creationId xmlns:p14="http://schemas.microsoft.com/office/powerpoint/2010/main" val="1172491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5EC79-5310-E7D0-B8E1-072AF376A5F6}"/>
              </a:ext>
            </a:extLst>
          </p:cNvPr>
          <p:cNvSpPr>
            <a:spLocks noGrp="1"/>
          </p:cNvSpPr>
          <p:nvPr>
            <p:ph idx="1"/>
          </p:nvPr>
        </p:nvSpPr>
        <p:spPr>
          <a:xfrm>
            <a:off x="461576" y="1795776"/>
            <a:ext cx="6166982" cy="3639732"/>
          </a:xfrm>
        </p:spPr>
        <p:txBody>
          <a:bodyPr vert="horz" lIns="91440" tIns="45720" rIns="91440" bIns="45720" rtlCol="0" anchor="t">
            <a:normAutofit/>
          </a:bodyPr>
          <a:lstStyle/>
          <a:p>
            <a:pPr marL="0" indent="0">
              <a:lnSpc>
                <a:spcPct val="100000"/>
              </a:lnSpc>
              <a:buNone/>
            </a:pPr>
            <a:r>
              <a:rPr lang="en-GB" b="1" dirty="0">
                <a:solidFill>
                  <a:srgbClr val="ED1CBC"/>
                </a:solidFill>
                <a:latin typeface="Söhne Halbfett" panose="020B0303030202060203" pitchFamily="34" charset="77"/>
                <a:cs typeface="Calibri"/>
              </a:rPr>
              <a:t>Plastic pollution</a:t>
            </a:r>
          </a:p>
          <a:p>
            <a:pPr marL="0" indent="0">
              <a:lnSpc>
                <a:spcPct val="100000"/>
              </a:lnSpc>
              <a:buNone/>
            </a:pPr>
            <a:r>
              <a:rPr lang="en-GB" dirty="0">
                <a:latin typeface="Söhne Leicht"/>
                <a:cs typeface="Calibri"/>
              </a:rPr>
              <a:t>Searching for oil and gas to make plastic puts huge amounts of pollutants into the air. Many plastics aren't recycled, so they are burnt instead. This releases toxic matter into the air that we then breathe in.</a:t>
            </a:r>
            <a:endParaRPr lang="en-GB" dirty="0">
              <a:latin typeface="Söhne Leicht" panose="020B0303030202060203" pitchFamily="34" charset="77"/>
              <a:cs typeface="Calibri"/>
            </a:endParaRPr>
          </a:p>
        </p:txBody>
      </p:sp>
      <p:pic>
        <p:nvPicPr>
          <p:cNvPr id="2" name="Picture 1" descr="A picture containing plastic, cluttered&#10;&#10;Description automatically generated">
            <a:extLst>
              <a:ext uri="{FF2B5EF4-FFF2-40B4-BE49-F238E27FC236}">
                <a16:creationId xmlns:a16="http://schemas.microsoft.com/office/drawing/2014/main" id="{5F376251-140F-95A3-78AC-DBC00CD17039}"/>
              </a:ext>
            </a:extLst>
          </p:cNvPr>
          <p:cNvPicPr>
            <a:picLocks noChangeAspect="1"/>
          </p:cNvPicPr>
          <p:nvPr/>
        </p:nvPicPr>
        <p:blipFill>
          <a:blip r:embed="rId2"/>
          <a:srcRect l="20033" t="505" r="31918" b="-505"/>
          <a:stretch>
            <a:fillRect/>
          </a:stretch>
        </p:blipFill>
        <p:spPr>
          <a:xfrm>
            <a:off x="6975682" y="0"/>
            <a:ext cx="5216318" cy="6900982"/>
          </a:xfrm>
          <a:prstGeom prst="rect">
            <a:avLst/>
          </a:prstGeom>
        </p:spPr>
      </p:pic>
    </p:spTree>
    <p:extLst>
      <p:ext uri="{BB962C8B-B14F-4D97-AF65-F5344CB8AC3E}">
        <p14:creationId xmlns:p14="http://schemas.microsoft.com/office/powerpoint/2010/main" val="154829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5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DF58-3A38-0B07-76A0-A66D31A7804E}"/>
              </a:ext>
            </a:extLst>
          </p:cNvPr>
          <p:cNvSpPr>
            <a:spLocks noGrp="1"/>
          </p:cNvSpPr>
          <p:nvPr>
            <p:ph type="title"/>
          </p:nvPr>
        </p:nvSpPr>
        <p:spPr>
          <a:xfrm>
            <a:off x="5501148" y="365125"/>
            <a:ext cx="5852652" cy="1325563"/>
          </a:xfrm>
        </p:spPr>
        <p:txBody>
          <a:bodyPr/>
          <a:lstStyle/>
          <a:p>
            <a:r>
              <a:rPr lang="en-GB" b="1" dirty="0">
                <a:latin typeface="Söhne Halbfett" panose="020B0303030202060203" pitchFamily="34" charset="77"/>
                <a:cs typeface="Calibri Light"/>
              </a:rPr>
              <a:t>The problem with air pollution</a:t>
            </a:r>
            <a:endParaRPr lang="en-GB" b="1" dirty="0">
              <a:latin typeface="Söhne Halbfett" panose="020B0303030202060203" pitchFamily="34" charset="77"/>
            </a:endParaRPr>
          </a:p>
        </p:txBody>
      </p:sp>
      <p:sp>
        <p:nvSpPr>
          <p:cNvPr id="3" name="Content Placeholder 2">
            <a:extLst>
              <a:ext uri="{FF2B5EF4-FFF2-40B4-BE49-F238E27FC236}">
                <a16:creationId xmlns:a16="http://schemas.microsoft.com/office/drawing/2014/main" id="{DE557C78-14A5-0E49-AE68-884FA565601E}"/>
              </a:ext>
            </a:extLst>
          </p:cNvPr>
          <p:cNvSpPr>
            <a:spLocks noGrp="1"/>
          </p:cNvSpPr>
          <p:nvPr>
            <p:ph idx="1"/>
          </p:nvPr>
        </p:nvSpPr>
        <p:spPr>
          <a:xfrm>
            <a:off x="5498690" y="2059589"/>
            <a:ext cx="5850194" cy="4433286"/>
          </a:xfrm>
        </p:spPr>
        <p:txBody>
          <a:bodyPr vert="horz" lIns="91440" tIns="45720" rIns="91440" bIns="45720" rtlCol="0" anchor="t">
            <a:normAutofit/>
          </a:bodyPr>
          <a:lstStyle/>
          <a:p>
            <a:pPr>
              <a:buNone/>
            </a:pPr>
            <a:r>
              <a:rPr lang="en-US" sz="2400" dirty="0">
                <a:ea typeface="+mn-lt"/>
                <a:cs typeface="+mn-lt"/>
              </a:rPr>
              <a:t> We all need clean air to stay healthy, but almost everyone breathes some dirty air. This polluted air is a big problem for our health.</a:t>
            </a:r>
            <a:endParaRPr lang="en-US" dirty="0"/>
          </a:p>
          <a:p>
            <a:pPr>
              <a:buNone/>
            </a:pPr>
            <a:r>
              <a:rPr lang="en-US" sz="2400" dirty="0">
                <a:ea typeface="+mn-lt"/>
                <a:cs typeface="+mn-lt"/>
              </a:rPr>
              <a:t> Air pollution affects everyone, but it can be especially hard for people with asthma or other lung problems. It’s also more harmful for children because their lungs are still growing and developing.</a:t>
            </a:r>
            <a:br>
              <a:rPr lang="en-US" sz="2400" dirty="0">
                <a:ea typeface="+mn-lt"/>
                <a:cs typeface="+mn-lt"/>
              </a:rPr>
            </a:br>
            <a:endParaRPr lang="en-US" sz="2400" dirty="0">
              <a:ea typeface="+mn-lt"/>
              <a:cs typeface="+mn-lt"/>
            </a:endParaRPr>
          </a:p>
          <a:p>
            <a:pPr>
              <a:buNone/>
            </a:pPr>
            <a:r>
              <a:rPr lang="en-US" sz="2400" dirty="0">
                <a:ea typeface="+mn-lt"/>
                <a:cs typeface="+mn-lt"/>
              </a:rPr>
              <a:t> In 2025, around 7.2 million people are living with asthma.</a:t>
            </a:r>
            <a:endParaRPr lang="en-US">
              <a:ea typeface="Calibri"/>
              <a:cs typeface="Calibri"/>
            </a:endParaRPr>
          </a:p>
          <a:p>
            <a:pPr marL="0" indent="0">
              <a:lnSpc>
                <a:spcPct val="100000"/>
              </a:lnSpc>
              <a:buNone/>
            </a:pPr>
            <a:endParaRPr lang="en-US" sz="2400" dirty="0">
              <a:latin typeface="Söhne Leicht"/>
              <a:ea typeface="Calibri"/>
              <a:cs typeface="Calibri"/>
            </a:endParaRPr>
          </a:p>
          <a:p>
            <a:pPr marL="0" indent="0">
              <a:lnSpc>
                <a:spcPct val="100000"/>
              </a:lnSpc>
              <a:buNone/>
            </a:pPr>
            <a:endParaRPr lang="en-US" sz="2400" dirty="0">
              <a:latin typeface="Söhne Leicht" panose="020B0303030202060203" pitchFamily="34" charset="77"/>
              <a:ea typeface="Calibri"/>
              <a:cs typeface="Calibri"/>
            </a:endParaRPr>
          </a:p>
        </p:txBody>
      </p:sp>
      <p:pic>
        <p:nvPicPr>
          <p:cNvPr id="10" name="Picture 9">
            <a:extLst>
              <a:ext uri="{FF2B5EF4-FFF2-40B4-BE49-F238E27FC236}">
                <a16:creationId xmlns:a16="http://schemas.microsoft.com/office/drawing/2014/main" id="{38DFB13A-DE35-44C0-BB1B-22EF0B0E6F60}"/>
              </a:ext>
            </a:extLst>
          </p:cNvPr>
          <p:cNvPicPr>
            <a:picLocks noChangeAspect="1"/>
          </p:cNvPicPr>
          <p:nvPr/>
        </p:nvPicPr>
        <p:blipFill>
          <a:blip r:embed="rId2">
            <a:extLst>
              <a:ext uri="{28A0092B-C50C-407E-A947-70E740481C1C}">
                <a14:useLocalDpi xmlns:a14="http://schemas.microsoft.com/office/drawing/2010/main" val="0"/>
              </a:ext>
            </a:extLst>
          </a:blip>
          <a:srcRect l="31187" t="41835" r="22332" b="11735"/>
          <a:stretch>
            <a:fillRect/>
          </a:stretch>
        </p:blipFill>
        <p:spPr>
          <a:xfrm flipH="1">
            <a:off x="-1" y="-28606"/>
            <a:ext cx="4871545" cy="6886606"/>
          </a:xfrm>
          <a:prstGeom prst="rect">
            <a:avLst/>
          </a:prstGeom>
        </p:spPr>
      </p:pic>
      <p:grpSp>
        <p:nvGrpSpPr>
          <p:cNvPr id="7" name="Group 6">
            <a:extLst>
              <a:ext uri="{FF2B5EF4-FFF2-40B4-BE49-F238E27FC236}">
                <a16:creationId xmlns:a16="http://schemas.microsoft.com/office/drawing/2014/main" id="{D0C71934-883E-3552-A31A-48C5D7BD8DD7}"/>
              </a:ext>
            </a:extLst>
          </p:cNvPr>
          <p:cNvGrpSpPr/>
          <p:nvPr/>
        </p:nvGrpSpPr>
        <p:grpSpPr>
          <a:xfrm rot="21259761">
            <a:off x="315695" y="4490013"/>
            <a:ext cx="4447055" cy="2422358"/>
            <a:chOff x="444616" y="3898232"/>
            <a:chExt cx="4447055" cy="2422358"/>
          </a:xfrm>
        </p:grpSpPr>
        <p:pic>
          <p:nvPicPr>
            <p:cNvPr id="5" name="Picture 4" descr="A pink rectangular object with black background&#10;&#10;AI-generated content may be incorrect.">
              <a:extLst>
                <a:ext uri="{FF2B5EF4-FFF2-40B4-BE49-F238E27FC236}">
                  <a16:creationId xmlns:a16="http://schemas.microsoft.com/office/drawing/2014/main" id="{5C482823-6F28-69B4-0590-B018871DE3BA}"/>
                </a:ext>
              </a:extLst>
            </p:cNvPr>
            <p:cNvPicPr>
              <a:picLocks noChangeAspect="1"/>
            </p:cNvPicPr>
            <p:nvPr/>
          </p:nvPicPr>
          <p:blipFill>
            <a:blip r:embed="rId3">
              <a:extLst>
                <a:ext uri="{28A0092B-C50C-407E-A947-70E740481C1C}">
                  <a14:useLocalDpi xmlns:a14="http://schemas.microsoft.com/office/drawing/2010/main" val="0"/>
                </a:ext>
              </a:extLst>
            </a:blip>
            <a:srcRect t="37894" b="40117"/>
            <a:stretch>
              <a:fillRect/>
            </a:stretch>
          </p:blipFill>
          <p:spPr>
            <a:xfrm>
              <a:off x="444616" y="3898232"/>
              <a:ext cx="4447055" cy="2422358"/>
            </a:xfrm>
            <a:prstGeom prst="rect">
              <a:avLst/>
            </a:prstGeom>
          </p:spPr>
        </p:pic>
        <p:sp>
          <p:nvSpPr>
            <p:cNvPr id="6" name="TextBox 5">
              <a:extLst>
                <a:ext uri="{FF2B5EF4-FFF2-40B4-BE49-F238E27FC236}">
                  <a16:creationId xmlns:a16="http://schemas.microsoft.com/office/drawing/2014/main" id="{03FD93CB-0C4F-C9CC-022E-03F3CC22E136}"/>
                </a:ext>
              </a:extLst>
            </p:cNvPr>
            <p:cNvSpPr txBox="1"/>
            <p:nvPr/>
          </p:nvSpPr>
          <p:spPr>
            <a:xfrm>
              <a:off x="849699" y="4509246"/>
              <a:ext cx="36368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chemeClr val="bg1"/>
                  </a:solidFill>
                  <a:latin typeface="Söhne Halbfett" panose="020B0303030202060203" pitchFamily="34" charset="77"/>
                  <a:ea typeface="Calibri"/>
                  <a:cs typeface="Calibri"/>
                </a:rPr>
                <a:t>Worldwide, air pollution shortens the average life expectancy by 2.2 years.</a:t>
              </a:r>
              <a:endParaRPr lang="en-US" sz="2400" b="1" dirty="0">
                <a:solidFill>
                  <a:schemeClr val="bg1"/>
                </a:solidFill>
                <a:latin typeface="Söhne Halbfett" panose="020B0303030202060203" pitchFamily="34" charset="77"/>
                <a:ea typeface="Calibri"/>
                <a:cs typeface="Calibri"/>
              </a:endParaRPr>
            </a:p>
          </p:txBody>
        </p:sp>
      </p:grpSp>
    </p:spTree>
    <p:extLst>
      <p:ext uri="{BB962C8B-B14F-4D97-AF65-F5344CB8AC3E}">
        <p14:creationId xmlns:p14="http://schemas.microsoft.com/office/powerpoint/2010/main" val="53562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5E7FF"/>
        </a:solidFill>
        <a:effectLst/>
      </p:bgPr>
    </p:bg>
    <p:spTree>
      <p:nvGrpSpPr>
        <p:cNvPr id="1" name="">
          <a:extLst>
            <a:ext uri="{FF2B5EF4-FFF2-40B4-BE49-F238E27FC236}">
              <a16:creationId xmlns:a16="http://schemas.microsoft.com/office/drawing/2014/main" id="{673757BE-7438-1CD5-5F44-D16D8EF81F7E}"/>
            </a:ext>
          </a:extLst>
        </p:cNvPr>
        <p:cNvGrpSpPr/>
        <p:nvPr/>
      </p:nvGrpSpPr>
      <p:grpSpPr>
        <a:xfrm>
          <a:off x="0" y="0"/>
          <a:ext cx="0" cy="0"/>
          <a:chOff x="0" y="0"/>
          <a:chExt cx="0" cy="0"/>
        </a:xfrm>
      </p:grpSpPr>
      <p:pic>
        <p:nvPicPr>
          <p:cNvPr id="5" name="Picture 4" descr="A close-up of a child with his mouth open&#10;&#10;AI-generated content may be incorrect.">
            <a:extLst>
              <a:ext uri="{FF2B5EF4-FFF2-40B4-BE49-F238E27FC236}">
                <a16:creationId xmlns:a16="http://schemas.microsoft.com/office/drawing/2014/main" id="{3B142ECB-43CB-B1DD-0272-3D44B8D65FDA}"/>
              </a:ext>
            </a:extLst>
          </p:cNvPr>
          <p:cNvPicPr>
            <a:picLocks noChangeAspect="1"/>
          </p:cNvPicPr>
          <p:nvPr/>
        </p:nvPicPr>
        <p:blipFill>
          <a:blip r:embed="rId2">
            <a:extLst>
              <a:ext uri="{28A0092B-C50C-407E-A947-70E740481C1C}">
                <a14:useLocalDpi xmlns:a14="http://schemas.microsoft.com/office/drawing/2010/main" val="0"/>
              </a:ext>
            </a:extLst>
          </a:blip>
          <a:srcRect l="331" t="13854" r="325" b="36281"/>
          <a:stretch>
            <a:fillRect/>
          </a:stretch>
        </p:blipFill>
        <p:spPr>
          <a:xfrm rot="5400000">
            <a:off x="6327035" y="993416"/>
            <a:ext cx="6858381" cy="4871551"/>
          </a:xfrm>
          <a:prstGeom prst="rect">
            <a:avLst/>
          </a:prstGeom>
        </p:spPr>
      </p:pic>
      <p:sp>
        <p:nvSpPr>
          <p:cNvPr id="2" name="Title 1">
            <a:extLst>
              <a:ext uri="{FF2B5EF4-FFF2-40B4-BE49-F238E27FC236}">
                <a16:creationId xmlns:a16="http://schemas.microsoft.com/office/drawing/2014/main" id="{849B53B2-385B-C82E-1D02-E7E6B4580455}"/>
              </a:ext>
            </a:extLst>
          </p:cNvPr>
          <p:cNvSpPr>
            <a:spLocks noGrp="1"/>
          </p:cNvSpPr>
          <p:nvPr>
            <p:ph type="title"/>
          </p:nvPr>
        </p:nvSpPr>
        <p:spPr>
          <a:xfrm>
            <a:off x="387881" y="333040"/>
            <a:ext cx="6776317" cy="838032"/>
          </a:xfrm>
        </p:spPr>
        <p:txBody>
          <a:bodyPr/>
          <a:lstStyle/>
          <a:p>
            <a:r>
              <a:rPr lang="en-GB" b="1" dirty="0">
                <a:latin typeface="Söhne Halbfett" panose="020B0303030202060203" pitchFamily="34" charset="77"/>
                <a:cs typeface="Calibri Light"/>
              </a:rPr>
              <a:t>The effects on our bodies</a:t>
            </a:r>
            <a:endParaRPr lang="en-GB" b="1" dirty="0">
              <a:latin typeface="Söhne Halbfett" panose="020B0303030202060203" pitchFamily="34" charset="77"/>
            </a:endParaRPr>
          </a:p>
        </p:txBody>
      </p:sp>
      <p:sp>
        <p:nvSpPr>
          <p:cNvPr id="3" name="Content Placeholder 2">
            <a:extLst>
              <a:ext uri="{FF2B5EF4-FFF2-40B4-BE49-F238E27FC236}">
                <a16:creationId xmlns:a16="http://schemas.microsoft.com/office/drawing/2014/main" id="{93EFF34B-E880-E9AA-649F-FF445F4462D8}"/>
              </a:ext>
            </a:extLst>
          </p:cNvPr>
          <p:cNvSpPr>
            <a:spLocks noGrp="1"/>
          </p:cNvSpPr>
          <p:nvPr>
            <p:ph idx="1"/>
          </p:nvPr>
        </p:nvSpPr>
        <p:spPr>
          <a:xfrm>
            <a:off x="296074" y="1289636"/>
            <a:ext cx="6560527" cy="5351796"/>
          </a:xfrm>
        </p:spPr>
        <p:txBody>
          <a:bodyPr vert="horz" lIns="91440" tIns="45720" rIns="91440" bIns="45720" rtlCol="0" anchor="t">
            <a:normAutofit/>
          </a:bodyPr>
          <a:lstStyle/>
          <a:p>
            <a:pPr>
              <a:buNone/>
            </a:pPr>
            <a:r>
              <a:rPr lang="en-GB" sz="2600" dirty="0">
                <a:latin typeface="Söhne Leicht"/>
                <a:ea typeface="+mn-lt"/>
                <a:cs typeface="+mn-lt"/>
              </a:rPr>
              <a:t> When we breathe in polluted air, it goes into our lungs.</a:t>
            </a:r>
            <a:endParaRPr lang="en-US" sz="2600" dirty="0">
              <a:latin typeface="Söhne Leicht"/>
              <a:ea typeface="+mn-lt"/>
              <a:cs typeface="+mn-lt"/>
            </a:endParaRPr>
          </a:p>
          <a:p>
            <a:pPr>
              <a:buNone/>
            </a:pPr>
            <a:r>
              <a:rPr lang="en-GB" sz="2600" dirty="0">
                <a:latin typeface="Söhne Leicht"/>
                <a:ea typeface="+mn-lt"/>
                <a:cs typeface="+mn-lt"/>
              </a:rPr>
              <a:t> Polluted air can make it hard to breathe and cause a tight chest, coughing, or wheezing (a whistling sound from the chest). For some people, this can trigger an asthma attack.</a:t>
            </a:r>
            <a:endParaRPr lang="en-US" sz="2600" dirty="0">
              <a:latin typeface="Söhne Leicht"/>
              <a:ea typeface="+mn-lt"/>
              <a:cs typeface="+mn-lt"/>
            </a:endParaRPr>
          </a:p>
          <a:p>
            <a:pPr>
              <a:buNone/>
            </a:pPr>
            <a:r>
              <a:rPr lang="en-GB" sz="2600">
                <a:latin typeface="Söhne Leicht"/>
                <a:ea typeface="+mn-lt"/>
                <a:cs typeface="+mn-lt"/>
              </a:rPr>
              <a:t> </a:t>
            </a:r>
            <a:r>
              <a:rPr lang="en-GB" sz="2600" dirty="0">
                <a:latin typeface="Söhne Leicht"/>
                <a:ea typeface="+mn-lt"/>
                <a:cs typeface="+mn-lt"/>
              </a:rPr>
              <a:t>Air pollution can irritate and inflame our lungs. Breathing it in for a long time can increase the risk of serious conditions like asthma, COPD, lung cancer, and reduced lung function.</a:t>
            </a:r>
            <a:endParaRPr lang="en-US" sz="2600" dirty="0">
              <a:latin typeface="Söhne Leicht"/>
              <a:ea typeface="+mn-lt"/>
              <a:cs typeface="+mn-lt"/>
            </a:endParaRPr>
          </a:p>
          <a:p>
            <a:pPr marL="0" indent="0">
              <a:lnSpc>
                <a:spcPct val="120000"/>
              </a:lnSpc>
              <a:buNone/>
            </a:pPr>
            <a:endParaRPr lang="en-GB" sz="2200" dirty="0">
              <a:latin typeface="Söhne Leicht"/>
              <a:ea typeface="+mn-lt"/>
              <a:cs typeface="+mn-lt"/>
            </a:endParaRPr>
          </a:p>
          <a:p>
            <a:pPr>
              <a:buNone/>
            </a:pPr>
            <a:endParaRPr lang="en-GB" dirty="0">
              <a:latin typeface="Söhne Leicht"/>
              <a:ea typeface="+mn-lt"/>
              <a:cs typeface="+mn-lt"/>
            </a:endParaRPr>
          </a:p>
          <a:p>
            <a:pPr>
              <a:buNone/>
            </a:pPr>
            <a:endParaRPr lang="en-GB" dirty="0">
              <a:latin typeface="Söhne Leicht"/>
              <a:ea typeface="+mn-lt"/>
              <a:cs typeface="+mn-lt"/>
            </a:endParaRPr>
          </a:p>
          <a:p>
            <a:pPr>
              <a:buNone/>
            </a:pPr>
            <a:endParaRPr lang="en-GB" dirty="0">
              <a:latin typeface="Söhne Leicht"/>
              <a:ea typeface="+mn-lt"/>
              <a:cs typeface="+mn-lt"/>
            </a:endParaRPr>
          </a:p>
          <a:p>
            <a:pPr marL="0" indent="0">
              <a:lnSpc>
                <a:spcPct val="120000"/>
              </a:lnSpc>
              <a:buNone/>
            </a:pPr>
            <a:endParaRPr lang="en-US" sz="2400" dirty="0">
              <a:latin typeface="Söhne Leicht" panose="020B0303030202060203" pitchFamily="34" charset="77"/>
              <a:ea typeface="Calibri Light"/>
              <a:cs typeface="Calibri Light"/>
            </a:endParaRPr>
          </a:p>
        </p:txBody>
      </p:sp>
    </p:spTree>
    <p:extLst>
      <p:ext uri="{BB962C8B-B14F-4D97-AF65-F5344CB8AC3E}">
        <p14:creationId xmlns:p14="http://schemas.microsoft.com/office/powerpoint/2010/main" val="4252841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pic>
        <p:nvPicPr>
          <p:cNvPr id="3" name="Picture 2" descr="A pink rectangular object on a black background&#10;&#10;AI-generated content may be incorrect.">
            <a:extLst>
              <a:ext uri="{FF2B5EF4-FFF2-40B4-BE49-F238E27FC236}">
                <a16:creationId xmlns:a16="http://schemas.microsoft.com/office/drawing/2014/main" id="{DDABBA1A-02A0-CFFD-E695-4218DA2D704B}"/>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a:off x="2269960" y="1739583"/>
            <a:ext cx="6025546" cy="1768713"/>
          </a:xfrm>
          <a:prstGeom prst="rect">
            <a:avLst/>
          </a:prstGeom>
        </p:spPr>
      </p:pic>
      <p:sp>
        <p:nvSpPr>
          <p:cNvPr id="6" name="Title 1">
            <a:extLst>
              <a:ext uri="{FF2B5EF4-FFF2-40B4-BE49-F238E27FC236}">
                <a16:creationId xmlns:a16="http://schemas.microsoft.com/office/drawing/2014/main" id="{5F532AF4-C20A-28A0-414E-F92102CE9F33}"/>
              </a:ext>
            </a:extLst>
          </p:cNvPr>
          <p:cNvSpPr txBox="1">
            <a:spLocks/>
          </p:cNvSpPr>
          <p:nvPr/>
        </p:nvSpPr>
        <p:spPr>
          <a:xfrm>
            <a:off x="2610074" y="2049075"/>
            <a:ext cx="5317570" cy="1149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a:solidFill>
                  <a:schemeClr val="bg1"/>
                </a:solidFill>
                <a:latin typeface="Söhne Halbfett" panose="020B0303030202060203" pitchFamily="34" charset="77"/>
                <a:cs typeface="Calibri Light"/>
              </a:rPr>
              <a:t>Air pollution</a:t>
            </a:r>
            <a:endParaRPr lang="en-GB" sz="6600" b="1" dirty="0">
              <a:solidFill>
                <a:schemeClr val="bg1"/>
              </a:solidFill>
              <a:latin typeface="Söhne Halbfett" panose="020B0303030202060203" pitchFamily="34" charset="77"/>
            </a:endParaRPr>
          </a:p>
        </p:txBody>
      </p:sp>
      <p:pic>
        <p:nvPicPr>
          <p:cNvPr id="5" name="Picture 4" descr="A pink rectangular object on a black background&#10;&#10;AI-generated content may be incorrect.">
            <a:extLst>
              <a:ext uri="{FF2B5EF4-FFF2-40B4-BE49-F238E27FC236}">
                <a16:creationId xmlns:a16="http://schemas.microsoft.com/office/drawing/2014/main" id="{D12FE128-BF82-2222-F78B-9A272A30CD3D}"/>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rot="10800000">
            <a:off x="3288591" y="3412861"/>
            <a:ext cx="6724484" cy="1768713"/>
          </a:xfrm>
          <a:prstGeom prst="rect">
            <a:avLst/>
          </a:prstGeom>
        </p:spPr>
      </p:pic>
      <p:sp>
        <p:nvSpPr>
          <p:cNvPr id="4" name="Title 1">
            <a:extLst>
              <a:ext uri="{FF2B5EF4-FFF2-40B4-BE49-F238E27FC236}">
                <a16:creationId xmlns:a16="http://schemas.microsoft.com/office/drawing/2014/main" id="{4882EB39-6380-B4B5-E5E2-E04A677A7789}"/>
              </a:ext>
            </a:extLst>
          </p:cNvPr>
          <p:cNvSpPr txBox="1">
            <a:spLocks/>
          </p:cNvSpPr>
          <p:nvPr/>
        </p:nvSpPr>
        <p:spPr>
          <a:xfrm>
            <a:off x="3778203" y="3882326"/>
            <a:ext cx="5727747" cy="897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b="1" dirty="0">
                <a:solidFill>
                  <a:schemeClr val="bg1"/>
                </a:solidFill>
                <a:latin typeface="Söhne Halbfett" panose="020B0303030202060203" pitchFamily="34" charset="77"/>
                <a:cs typeface="Calibri Light"/>
              </a:rPr>
              <a:t>around the UK</a:t>
            </a:r>
            <a:endParaRPr lang="en-GB" sz="6600"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698785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445A94-6948-BFEC-602B-BA9A2640EB00}"/>
              </a:ext>
            </a:extLst>
          </p:cNvPr>
          <p:cNvSpPr>
            <a:spLocks noGrp="1"/>
          </p:cNvSpPr>
          <p:nvPr>
            <p:ph type="title"/>
          </p:nvPr>
        </p:nvSpPr>
        <p:spPr>
          <a:xfrm>
            <a:off x="544834" y="365125"/>
            <a:ext cx="8771443" cy="1993762"/>
          </a:xfrm>
        </p:spPr>
        <p:txBody>
          <a:bodyPr>
            <a:noAutofit/>
          </a:bodyPr>
          <a:lstStyle/>
          <a:p>
            <a:pPr marL="0" indent="0">
              <a:buNone/>
            </a:pPr>
            <a:r>
              <a:rPr lang="en-GB" sz="4400" b="1" dirty="0">
                <a:solidFill>
                  <a:schemeClr val="bg1"/>
                </a:solidFill>
                <a:latin typeface="Söhne Halbfett" panose="020B0303030202060203" pitchFamily="34" charset="77"/>
                <a:cs typeface="Calibri" panose="020F0502020204030204"/>
              </a:rPr>
              <a:t>Air pollution is </a:t>
            </a:r>
            <a:r>
              <a:rPr lang="en-GB" sz="4400" b="1" dirty="0">
                <a:solidFill>
                  <a:srgbClr val="15E7FF"/>
                </a:solidFill>
                <a:latin typeface="Söhne Halbfett" panose="020B0303030202060203" pitchFamily="34" charset="77"/>
                <a:cs typeface="Calibri" panose="020F0502020204030204"/>
              </a:rPr>
              <a:t>worse in some parts</a:t>
            </a:r>
            <a:r>
              <a:rPr lang="en-GB" sz="4400" b="1" dirty="0">
                <a:solidFill>
                  <a:schemeClr val="bg1"/>
                </a:solidFill>
                <a:latin typeface="Söhne Halbfett" panose="020B0303030202060203" pitchFamily="34" charset="77"/>
                <a:cs typeface="Calibri" panose="020F0502020204030204"/>
              </a:rPr>
              <a:t> of the UK than others</a:t>
            </a:r>
            <a:endParaRPr lang="en-US" sz="4400" b="1" dirty="0">
              <a:solidFill>
                <a:schemeClr val="bg1"/>
              </a:solidFill>
              <a:latin typeface="Söhne Halbfett" panose="020B0303030202060203" pitchFamily="34" charset="77"/>
              <a:cs typeface="Calibri"/>
            </a:endParaRPr>
          </a:p>
        </p:txBody>
      </p:sp>
      <p:sp>
        <p:nvSpPr>
          <p:cNvPr id="5" name="Content Placeholder 2">
            <a:extLst>
              <a:ext uri="{FF2B5EF4-FFF2-40B4-BE49-F238E27FC236}">
                <a16:creationId xmlns:a16="http://schemas.microsoft.com/office/drawing/2014/main" id="{76F87A84-EA59-44E6-157E-6FB3A9355C9B}"/>
              </a:ext>
            </a:extLst>
          </p:cNvPr>
          <p:cNvSpPr>
            <a:spLocks noGrp="1"/>
          </p:cNvSpPr>
          <p:nvPr>
            <p:ph idx="1"/>
          </p:nvPr>
        </p:nvSpPr>
        <p:spPr>
          <a:xfrm>
            <a:off x="544834" y="2801711"/>
            <a:ext cx="7605253" cy="3161768"/>
          </a:xfrm>
        </p:spPr>
        <p:txBody>
          <a:bodyPr vert="horz" lIns="91440" tIns="45720" rIns="91440" bIns="45720" rtlCol="0" anchor="t">
            <a:normAutofit/>
          </a:bodyPr>
          <a:lstStyle/>
          <a:p>
            <a:pPr marL="0" indent="0">
              <a:lnSpc>
                <a:spcPct val="100000"/>
              </a:lnSpc>
              <a:buNone/>
            </a:pPr>
            <a:r>
              <a:rPr lang="en-GB" sz="2800" dirty="0">
                <a:solidFill>
                  <a:schemeClr val="bg1"/>
                </a:solidFill>
                <a:latin typeface="Söhne Leicht" panose="020B0303030202060203" pitchFamily="34" charset="77"/>
                <a:cs typeface="Calibri" panose="020F0502020204030204"/>
              </a:rPr>
              <a:t>Big cities like London, Manchester and Birmingham have more polluted air.</a:t>
            </a:r>
          </a:p>
          <a:p>
            <a:pPr marL="0" indent="0">
              <a:lnSpc>
                <a:spcPct val="100000"/>
              </a:lnSpc>
              <a:buNone/>
            </a:pPr>
            <a:endParaRPr lang="en-GB" sz="2800" dirty="0">
              <a:solidFill>
                <a:schemeClr val="bg1"/>
              </a:solidFill>
              <a:latin typeface="Söhne Leicht" panose="020B0303030202060203" pitchFamily="34" charset="77"/>
              <a:cs typeface="Calibri" panose="020F0502020204030204"/>
            </a:endParaRPr>
          </a:p>
          <a:p>
            <a:pPr marL="0" indent="0">
              <a:lnSpc>
                <a:spcPct val="100000"/>
              </a:lnSpc>
              <a:buNone/>
            </a:pPr>
            <a:r>
              <a:rPr lang="en-GB" sz="2800" dirty="0">
                <a:solidFill>
                  <a:schemeClr val="bg1"/>
                </a:solidFill>
                <a:latin typeface="Söhne Leicht" panose="020B0303030202060203" pitchFamily="34" charset="77"/>
                <a:cs typeface="Calibri" panose="020F0502020204030204"/>
              </a:rPr>
              <a:t>Can you think why large cities might have more polluted air than small villages in the countryside?</a:t>
            </a:r>
          </a:p>
        </p:txBody>
      </p:sp>
    </p:spTree>
    <p:extLst>
      <p:ext uri="{BB962C8B-B14F-4D97-AF65-F5344CB8AC3E}">
        <p14:creationId xmlns:p14="http://schemas.microsoft.com/office/powerpoint/2010/main" val="1609540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a:extLst>
            <a:ext uri="{FF2B5EF4-FFF2-40B4-BE49-F238E27FC236}">
              <a16:creationId xmlns:a16="http://schemas.microsoft.com/office/drawing/2014/main" id="{7FC0A5AE-E517-E09F-5362-4EF1E92A575C}"/>
            </a:ext>
          </a:extLst>
        </p:cNvPr>
        <p:cNvGrpSpPr/>
        <p:nvPr/>
      </p:nvGrpSpPr>
      <p:grpSpPr>
        <a:xfrm>
          <a:off x="0" y="0"/>
          <a:ext cx="0" cy="0"/>
          <a:chOff x="0" y="0"/>
          <a:chExt cx="0" cy="0"/>
        </a:xfrm>
      </p:grpSpPr>
      <p:pic>
        <p:nvPicPr>
          <p:cNvPr id="2" name="Picture 1" descr="A pink rectangular object on a black background&#10;&#10;AI-generated content may be incorrect.">
            <a:extLst>
              <a:ext uri="{FF2B5EF4-FFF2-40B4-BE49-F238E27FC236}">
                <a16:creationId xmlns:a16="http://schemas.microsoft.com/office/drawing/2014/main" id="{EE19D386-12AA-0023-6DC3-BC2673878B3B}"/>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a:off x="3083227" y="1660287"/>
            <a:ext cx="6025546" cy="1768713"/>
          </a:xfrm>
          <a:prstGeom prst="rect">
            <a:avLst/>
          </a:prstGeom>
        </p:spPr>
      </p:pic>
      <p:sp>
        <p:nvSpPr>
          <p:cNvPr id="4" name="Title 1">
            <a:extLst>
              <a:ext uri="{FF2B5EF4-FFF2-40B4-BE49-F238E27FC236}">
                <a16:creationId xmlns:a16="http://schemas.microsoft.com/office/drawing/2014/main" id="{773FCD3F-70C0-E474-B73A-74CEFB07B814}"/>
              </a:ext>
            </a:extLst>
          </p:cNvPr>
          <p:cNvSpPr txBox="1">
            <a:spLocks/>
          </p:cNvSpPr>
          <p:nvPr/>
        </p:nvSpPr>
        <p:spPr>
          <a:xfrm>
            <a:off x="3423341" y="1969779"/>
            <a:ext cx="5317570" cy="1149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a:solidFill>
                  <a:schemeClr val="bg1"/>
                </a:solidFill>
                <a:latin typeface="Söhne Halbfett"/>
                <a:cs typeface="Calibri Light"/>
              </a:rPr>
              <a:t>Air pollution</a:t>
            </a:r>
            <a:endParaRPr lang="en-GB" sz="6600" b="1" dirty="0">
              <a:solidFill>
                <a:schemeClr val="bg1"/>
              </a:solidFill>
              <a:latin typeface="Söhne Halbfett" panose="020B0303030202060203" pitchFamily="34" charset="77"/>
            </a:endParaRPr>
          </a:p>
        </p:txBody>
      </p:sp>
      <p:pic>
        <p:nvPicPr>
          <p:cNvPr id="5" name="Picture 4" descr="A pink rectangular object on a black background&#10;&#10;AI-generated content may be incorrect.">
            <a:extLst>
              <a:ext uri="{FF2B5EF4-FFF2-40B4-BE49-F238E27FC236}">
                <a16:creationId xmlns:a16="http://schemas.microsoft.com/office/drawing/2014/main" id="{1A0BFC07-C75F-D8FF-08D0-6908C4C55CC4}"/>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rot="10800000">
            <a:off x="2250998" y="3349704"/>
            <a:ext cx="7608009" cy="1768713"/>
          </a:xfrm>
          <a:prstGeom prst="rect">
            <a:avLst/>
          </a:prstGeom>
        </p:spPr>
      </p:pic>
      <p:sp>
        <p:nvSpPr>
          <p:cNvPr id="7" name="Title 1">
            <a:extLst>
              <a:ext uri="{FF2B5EF4-FFF2-40B4-BE49-F238E27FC236}">
                <a16:creationId xmlns:a16="http://schemas.microsoft.com/office/drawing/2014/main" id="{49156D58-48B4-3ABE-BC66-B33836546890}"/>
              </a:ext>
            </a:extLst>
          </p:cNvPr>
          <p:cNvSpPr txBox="1">
            <a:spLocks/>
          </p:cNvSpPr>
          <p:nvPr/>
        </p:nvSpPr>
        <p:spPr>
          <a:xfrm>
            <a:off x="2740611" y="3803031"/>
            <a:ext cx="7118397" cy="897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b="1" dirty="0">
                <a:solidFill>
                  <a:schemeClr val="bg1"/>
                </a:solidFill>
                <a:latin typeface="Söhne Halbfett" panose="020B0303030202060203" pitchFamily="34" charset="77"/>
                <a:cs typeface="Calibri Light"/>
              </a:rPr>
              <a:t>around the World</a:t>
            </a:r>
            <a:endParaRPr lang="en-GB" sz="6600"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3436625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a:extLst>
            <a:ext uri="{FF2B5EF4-FFF2-40B4-BE49-F238E27FC236}">
              <a16:creationId xmlns:a16="http://schemas.microsoft.com/office/drawing/2014/main" id="{0DD397DD-BFE2-FD9F-854A-D382FE712F94}"/>
            </a:ext>
          </a:extLst>
        </p:cNvPr>
        <p:cNvGrpSpPr/>
        <p:nvPr/>
      </p:nvGrpSpPr>
      <p:grpSpPr>
        <a:xfrm>
          <a:off x="0" y="0"/>
          <a:ext cx="0" cy="0"/>
          <a:chOff x="0" y="0"/>
          <a:chExt cx="0" cy="0"/>
        </a:xfrm>
      </p:grpSpPr>
      <p:pic>
        <p:nvPicPr>
          <p:cNvPr id="7" name="Picture 6" descr="A planet earth from space&#10;&#10;AI-generated content may be incorrect.">
            <a:extLst>
              <a:ext uri="{FF2B5EF4-FFF2-40B4-BE49-F238E27FC236}">
                <a16:creationId xmlns:a16="http://schemas.microsoft.com/office/drawing/2014/main" id="{4A511CA9-0B1C-E056-7672-8F45810AC573}"/>
              </a:ext>
            </a:extLst>
          </p:cNvPr>
          <p:cNvPicPr>
            <a:picLocks noChangeAspect="1"/>
          </p:cNvPicPr>
          <p:nvPr/>
        </p:nvPicPr>
        <p:blipFill>
          <a:blip r:embed="rId2" cstate="print">
            <a:extLst>
              <a:ext uri="{28A0092B-C50C-407E-A947-70E740481C1C}">
                <a14:useLocalDpi xmlns:a14="http://schemas.microsoft.com/office/drawing/2010/main" val="0"/>
              </a:ext>
            </a:extLst>
          </a:blip>
          <a:srcRect b="27252"/>
          <a:stretch>
            <a:fillRect/>
          </a:stretch>
        </p:blipFill>
        <p:spPr>
          <a:xfrm>
            <a:off x="3670329" y="3271669"/>
            <a:ext cx="4849091" cy="4989095"/>
          </a:xfrm>
          <a:prstGeom prst="rect">
            <a:avLst/>
          </a:prstGeom>
        </p:spPr>
      </p:pic>
      <p:grpSp>
        <p:nvGrpSpPr>
          <p:cNvPr id="19" name="Group 18">
            <a:extLst>
              <a:ext uri="{FF2B5EF4-FFF2-40B4-BE49-F238E27FC236}">
                <a16:creationId xmlns:a16="http://schemas.microsoft.com/office/drawing/2014/main" id="{FC7144BD-0A8B-21C7-69FE-8F8127C204CA}"/>
              </a:ext>
            </a:extLst>
          </p:cNvPr>
          <p:cNvGrpSpPr/>
          <p:nvPr/>
        </p:nvGrpSpPr>
        <p:grpSpPr>
          <a:xfrm>
            <a:off x="1073556" y="2036139"/>
            <a:ext cx="3098914" cy="1842654"/>
            <a:chOff x="572542" y="1863072"/>
            <a:chExt cx="3098914" cy="1842654"/>
          </a:xfrm>
        </p:grpSpPr>
        <p:pic>
          <p:nvPicPr>
            <p:cNvPr id="18" name="Picture 17" descr="A blue rectangle on a black background&#10;&#10;AI-generated content may be incorrect.">
              <a:extLst>
                <a:ext uri="{FF2B5EF4-FFF2-40B4-BE49-F238E27FC236}">
                  <a16:creationId xmlns:a16="http://schemas.microsoft.com/office/drawing/2014/main" id="{D3FA8B6D-3ED6-1586-B230-793F70C58C8E}"/>
                </a:ext>
              </a:extLst>
            </p:cNvPr>
            <p:cNvPicPr>
              <a:picLocks noChangeAspect="1"/>
            </p:cNvPicPr>
            <p:nvPr/>
          </p:nvPicPr>
          <p:blipFill>
            <a:blip r:embed="rId3">
              <a:extLst>
                <a:ext uri="{28A0092B-C50C-407E-A947-70E740481C1C}">
                  <a14:useLocalDpi xmlns:a14="http://schemas.microsoft.com/office/drawing/2010/main" val="0"/>
                </a:ext>
              </a:extLst>
            </a:blip>
            <a:srcRect l="-1118" t="35234" r="1118" b="43554"/>
            <a:stretch>
              <a:fillRect/>
            </a:stretch>
          </p:blipFill>
          <p:spPr>
            <a:xfrm>
              <a:off x="572542" y="1863072"/>
              <a:ext cx="3098911" cy="1842654"/>
            </a:xfrm>
            <a:prstGeom prst="rect">
              <a:avLst/>
            </a:prstGeom>
          </p:spPr>
        </p:pic>
        <p:sp>
          <p:nvSpPr>
            <p:cNvPr id="10" name="Content Placeholder 2">
              <a:extLst>
                <a:ext uri="{FF2B5EF4-FFF2-40B4-BE49-F238E27FC236}">
                  <a16:creationId xmlns:a16="http://schemas.microsoft.com/office/drawing/2014/main" id="{8A7EFE50-C843-4FE6-08FE-6461760EC85F}"/>
                </a:ext>
              </a:extLst>
            </p:cNvPr>
            <p:cNvSpPr txBox="1">
              <a:spLocks/>
            </p:cNvSpPr>
            <p:nvPr/>
          </p:nvSpPr>
          <p:spPr>
            <a:xfrm>
              <a:off x="572545" y="2302670"/>
              <a:ext cx="3098911" cy="13685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000" b="1" dirty="0">
                  <a:solidFill>
                    <a:schemeClr val="bg1"/>
                  </a:solidFill>
                  <a:latin typeface="Söhne Halbfett" panose="020B0303030202060203" pitchFamily="34" charset="77"/>
                  <a:ea typeface="Calibri"/>
                  <a:cs typeface="Calibri"/>
                </a:rPr>
                <a:t>Air pollution kills more people than tobacco worldwide. </a:t>
              </a:r>
              <a:endParaRPr lang="en-GB" sz="2000" b="1" dirty="0">
                <a:solidFill>
                  <a:schemeClr val="bg1"/>
                </a:solidFill>
                <a:latin typeface="Söhne Halbfett" panose="020B0303030202060203" pitchFamily="34" charset="77"/>
                <a:ea typeface="Calibri Light"/>
                <a:cs typeface="Calibri Light"/>
              </a:endParaRPr>
            </a:p>
          </p:txBody>
        </p:sp>
      </p:grpSp>
      <p:grpSp>
        <p:nvGrpSpPr>
          <p:cNvPr id="25" name="Group 24">
            <a:extLst>
              <a:ext uri="{FF2B5EF4-FFF2-40B4-BE49-F238E27FC236}">
                <a16:creationId xmlns:a16="http://schemas.microsoft.com/office/drawing/2014/main" id="{0396C6BB-5E35-9A04-44AF-941F48949D5C}"/>
              </a:ext>
            </a:extLst>
          </p:cNvPr>
          <p:cNvGrpSpPr/>
          <p:nvPr/>
        </p:nvGrpSpPr>
        <p:grpSpPr>
          <a:xfrm>
            <a:off x="7580688" y="2011134"/>
            <a:ext cx="4458911" cy="1951580"/>
            <a:chOff x="7580688" y="2011134"/>
            <a:chExt cx="4458911" cy="1951580"/>
          </a:xfrm>
        </p:grpSpPr>
        <p:pic>
          <p:nvPicPr>
            <p:cNvPr id="24" name="Picture 23" descr="A blue rectangle on a black background&#10;&#10;AI-generated content may be incorrect.">
              <a:extLst>
                <a:ext uri="{FF2B5EF4-FFF2-40B4-BE49-F238E27FC236}">
                  <a16:creationId xmlns:a16="http://schemas.microsoft.com/office/drawing/2014/main" id="{47EBE613-2C69-FFD5-63AD-1FDB1157F97E}"/>
                </a:ext>
              </a:extLst>
            </p:cNvPr>
            <p:cNvPicPr>
              <a:picLocks noChangeAspect="1"/>
            </p:cNvPicPr>
            <p:nvPr/>
          </p:nvPicPr>
          <p:blipFill>
            <a:blip r:embed="rId3">
              <a:extLst>
                <a:ext uri="{28A0092B-C50C-407E-A947-70E740481C1C}">
                  <a14:useLocalDpi xmlns:a14="http://schemas.microsoft.com/office/drawing/2010/main" val="0"/>
                </a:ext>
              </a:extLst>
            </a:blip>
            <a:srcRect l="-1118" t="35234" r="1118" b="43554"/>
            <a:stretch>
              <a:fillRect/>
            </a:stretch>
          </p:blipFill>
          <p:spPr>
            <a:xfrm rot="10800000">
              <a:off x="7580688" y="2011134"/>
              <a:ext cx="4458911" cy="1951580"/>
            </a:xfrm>
            <a:prstGeom prst="rect">
              <a:avLst/>
            </a:prstGeom>
          </p:spPr>
        </p:pic>
        <p:sp>
          <p:nvSpPr>
            <p:cNvPr id="11" name="Content Placeholder 2">
              <a:extLst>
                <a:ext uri="{FF2B5EF4-FFF2-40B4-BE49-F238E27FC236}">
                  <a16:creationId xmlns:a16="http://schemas.microsoft.com/office/drawing/2014/main" id="{460A074B-ECD6-30C5-0FCC-0527AAD3A7D2}"/>
                </a:ext>
              </a:extLst>
            </p:cNvPr>
            <p:cNvSpPr txBox="1">
              <a:spLocks/>
            </p:cNvSpPr>
            <p:nvPr/>
          </p:nvSpPr>
          <p:spPr>
            <a:xfrm>
              <a:off x="7886615" y="2280403"/>
              <a:ext cx="3847055" cy="14376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2000" b="1" dirty="0">
                  <a:solidFill>
                    <a:schemeClr val="bg1"/>
                  </a:solidFill>
                  <a:latin typeface="Söhne Halbfett" panose="020B0303030202060203" pitchFamily="34" charset="77"/>
                  <a:ea typeface="Calibri Light"/>
                  <a:cs typeface="Calibri Light"/>
                </a:rPr>
                <a:t>36% of countries, representing nearly one billion people, are not currently monitoring their air quality.</a:t>
              </a:r>
            </a:p>
          </p:txBody>
        </p:sp>
      </p:grpSp>
      <p:grpSp>
        <p:nvGrpSpPr>
          <p:cNvPr id="21" name="Group 20">
            <a:extLst>
              <a:ext uri="{FF2B5EF4-FFF2-40B4-BE49-F238E27FC236}">
                <a16:creationId xmlns:a16="http://schemas.microsoft.com/office/drawing/2014/main" id="{93164DF9-C6EB-E01C-CE91-5E26EAD9B6AC}"/>
              </a:ext>
            </a:extLst>
          </p:cNvPr>
          <p:cNvGrpSpPr/>
          <p:nvPr/>
        </p:nvGrpSpPr>
        <p:grpSpPr>
          <a:xfrm>
            <a:off x="143051" y="4089993"/>
            <a:ext cx="3445274" cy="1951580"/>
            <a:chOff x="364725" y="3673365"/>
            <a:chExt cx="3445274" cy="1951580"/>
          </a:xfrm>
        </p:grpSpPr>
        <p:pic>
          <p:nvPicPr>
            <p:cNvPr id="20" name="Picture 19" descr="A blue rectangle on a black background&#10;&#10;AI-generated content may be incorrect.">
              <a:extLst>
                <a:ext uri="{FF2B5EF4-FFF2-40B4-BE49-F238E27FC236}">
                  <a16:creationId xmlns:a16="http://schemas.microsoft.com/office/drawing/2014/main" id="{0BF32E47-3829-88CA-A7CD-FB81FE35A541}"/>
                </a:ext>
              </a:extLst>
            </p:cNvPr>
            <p:cNvPicPr>
              <a:picLocks noChangeAspect="1"/>
            </p:cNvPicPr>
            <p:nvPr/>
          </p:nvPicPr>
          <p:blipFill>
            <a:blip r:embed="rId3">
              <a:extLst>
                <a:ext uri="{28A0092B-C50C-407E-A947-70E740481C1C}">
                  <a14:useLocalDpi xmlns:a14="http://schemas.microsoft.com/office/drawing/2010/main" val="0"/>
                </a:ext>
              </a:extLst>
            </a:blip>
            <a:srcRect l="-1118" t="35234" r="1118" b="43554"/>
            <a:stretch>
              <a:fillRect/>
            </a:stretch>
          </p:blipFill>
          <p:spPr>
            <a:xfrm rot="10800000">
              <a:off x="364725" y="3673365"/>
              <a:ext cx="3445274" cy="1951580"/>
            </a:xfrm>
            <a:prstGeom prst="rect">
              <a:avLst/>
            </a:prstGeom>
          </p:spPr>
        </p:pic>
        <p:sp>
          <p:nvSpPr>
            <p:cNvPr id="9" name="Content Placeholder 2">
              <a:extLst>
                <a:ext uri="{FF2B5EF4-FFF2-40B4-BE49-F238E27FC236}">
                  <a16:creationId xmlns:a16="http://schemas.microsoft.com/office/drawing/2014/main" id="{7F978236-2152-0DAA-F9B8-E04CE5CE1844}"/>
                </a:ext>
              </a:extLst>
            </p:cNvPr>
            <p:cNvSpPr txBox="1">
              <a:spLocks/>
            </p:cNvSpPr>
            <p:nvPr/>
          </p:nvSpPr>
          <p:spPr>
            <a:xfrm>
              <a:off x="489414" y="3981082"/>
              <a:ext cx="3098911" cy="13685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000" b="1" dirty="0">
                  <a:solidFill>
                    <a:schemeClr val="bg1"/>
                  </a:solidFill>
                  <a:latin typeface="Söhne Halbfett" panose="020B0303030202060203" pitchFamily="34" charset="77"/>
                  <a:ea typeface="Calibri"/>
                  <a:cs typeface="Calibri"/>
                </a:rPr>
                <a:t>Air pollution is one of the largest environmental threats to human health worldwide.</a:t>
              </a:r>
              <a:endParaRPr lang="en-GB" sz="2000" b="1" dirty="0">
                <a:solidFill>
                  <a:schemeClr val="bg1"/>
                </a:solidFill>
                <a:latin typeface="Söhne Halbfett" panose="020B0303030202060203" pitchFamily="34" charset="77"/>
                <a:ea typeface="Calibri Light"/>
                <a:cs typeface="Calibri Light"/>
              </a:endParaRPr>
            </a:p>
          </p:txBody>
        </p:sp>
      </p:grpSp>
      <p:grpSp>
        <p:nvGrpSpPr>
          <p:cNvPr id="23" name="Group 22">
            <a:extLst>
              <a:ext uri="{FF2B5EF4-FFF2-40B4-BE49-F238E27FC236}">
                <a16:creationId xmlns:a16="http://schemas.microsoft.com/office/drawing/2014/main" id="{68AB487B-2B63-39FC-A1D5-FCB67AED7920}"/>
              </a:ext>
            </a:extLst>
          </p:cNvPr>
          <p:cNvGrpSpPr/>
          <p:nvPr/>
        </p:nvGrpSpPr>
        <p:grpSpPr>
          <a:xfrm>
            <a:off x="8825349" y="4432346"/>
            <a:ext cx="3098911" cy="1842654"/>
            <a:chOff x="8825349" y="4432346"/>
            <a:chExt cx="3098911" cy="1842654"/>
          </a:xfrm>
        </p:grpSpPr>
        <p:pic>
          <p:nvPicPr>
            <p:cNvPr id="22" name="Picture 21" descr="A blue rectangle on a black background&#10;&#10;AI-generated content may be incorrect.">
              <a:extLst>
                <a:ext uri="{FF2B5EF4-FFF2-40B4-BE49-F238E27FC236}">
                  <a16:creationId xmlns:a16="http://schemas.microsoft.com/office/drawing/2014/main" id="{857C49D6-A407-F5E8-D2EC-1C079FB26AF1}"/>
                </a:ext>
              </a:extLst>
            </p:cNvPr>
            <p:cNvPicPr>
              <a:picLocks noChangeAspect="1"/>
            </p:cNvPicPr>
            <p:nvPr/>
          </p:nvPicPr>
          <p:blipFill>
            <a:blip r:embed="rId3">
              <a:extLst>
                <a:ext uri="{28A0092B-C50C-407E-A947-70E740481C1C}">
                  <a14:useLocalDpi xmlns:a14="http://schemas.microsoft.com/office/drawing/2010/main" val="0"/>
                </a:ext>
              </a:extLst>
            </a:blip>
            <a:srcRect l="-1118" t="35234" r="1118" b="43554"/>
            <a:stretch>
              <a:fillRect/>
            </a:stretch>
          </p:blipFill>
          <p:spPr>
            <a:xfrm>
              <a:off x="8825349" y="4432346"/>
              <a:ext cx="3098911" cy="1842654"/>
            </a:xfrm>
            <a:prstGeom prst="rect">
              <a:avLst/>
            </a:prstGeom>
          </p:spPr>
        </p:pic>
        <p:sp>
          <p:nvSpPr>
            <p:cNvPr id="12" name="Content Placeholder 2">
              <a:extLst>
                <a:ext uri="{FF2B5EF4-FFF2-40B4-BE49-F238E27FC236}">
                  <a16:creationId xmlns:a16="http://schemas.microsoft.com/office/drawing/2014/main" id="{95FC45BD-23EE-ED95-6D81-0A03095E2AED}"/>
                </a:ext>
              </a:extLst>
            </p:cNvPr>
            <p:cNvSpPr txBox="1">
              <a:spLocks/>
            </p:cNvSpPr>
            <p:nvPr/>
          </p:nvSpPr>
          <p:spPr>
            <a:xfrm>
              <a:off x="9006751" y="4862825"/>
              <a:ext cx="2819235" cy="10844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chemeClr val="bg1"/>
                  </a:solidFill>
                  <a:latin typeface="Söhne Halbfett" panose="020B0303030202060203" pitchFamily="34" charset="77"/>
                  <a:ea typeface="Calibri Light"/>
                  <a:cs typeface="Calibri Light"/>
                </a:rPr>
                <a:t>Over half the countries worldwide do not have an air quality standard.</a:t>
              </a:r>
            </a:p>
          </p:txBody>
        </p:sp>
      </p:grpSp>
      <p:grpSp>
        <p:nvGrpSpPr>
          <p:cNvPr id="33" name="Group 32">
            <a:extLst>
              <a:ext uri="{FF2B5EF4-FFF2-40B4-BE49-F238E27FC236}">
                <a16:creationId xmlns:a16="http://schemas.microsoft.com/office/drawing/2014/main" id="{04E001F3-1985-5DE8-C2E9-1E2428EC8799}"/>
              </a:ext>
            </a:extLst>
          </p:cNvPr>
          <p:cNvGrpSpPr/>
          <p:nvPr/>
        </p:nvGrpSpPr>
        <p:grpSpPr>
          <a:xfrm>
            <a:off x="2993259" y="251566"/>
            <a:ext cx="6203229" cy="1894202"/>
            <a:chOff x="2913062" y="272436"/>
            <a:chExt cx="6203229" cy="1894202"/>
          </a:xfrm>
        </p:grpSpPr>
        <p:pic>
          <p:nvPicPr>
            <p:cNvPr id="27" name="Picture 26" descr="A blue rectangular object on a black background&#10;&#10;AI-generated content may be incorrect.">
              <a:extLst>
                <a:ext uri="{FF2B5EF4-FFF2-40B4-BE49-F238E27FC236}">
                  <a16:creationId xmlns:a16="http://schemas.microsoft.com/office/drawing/2014/main" id="{31749A4F-34B1-553A-F185-287E5263CE38}"/>
                </a:ext>
              </a:extLst>
            </p:cNvPr>
            <p:cNvPicPr>
              <a:picLocks noChangeAspect="1"/>
            </p:cNvPicPr>
            <p:nvPr/>
          </p:nvPicPr>
          <p:blipFill>
            <a:blip r:embed="rId4">
              <a:extLst>
                <a:ext uri="{28A0092B-C50C-407E-A947-70E740481C1C}">
                  <a14:useLocalDpi xmlns:a14="http://schemas.microsoft.com/office/drawing/2010/main" val="0"/>
                </a:ext>
              </a:extLst>
            </a:blip>
            <a:srcRect t="36100" b="43945"/>
            <a:stretch>
              <a:fillRect/>
            </a:stretch>
          </p:blipFill>
          <p:spPr>
            <a:xfrm>
              <a:off x="2913062" y="272436"/>
              <a:ext cx="6203229" cy="1894202"/>
            </a:xfrm>
            <a:prstGeom prst="rect">
              <a:avLst/>
            </a:prstGeom>
          </p:spPr>
        </p:pic>
        <p:sp>
          <p:nvSpPr>
            <p:cNvPr id="32" name="Content Placeholder 2">
              <a:extLst>
                <a:ext uri="{FF2B5EF4-FFF2-40B4-BE49-F238E27FC236}">
                  <a16:creationId xmlns:a16="http://schemas.microsoft.com/office/drawing/2014/main" id="{911331EE-9BAD-38E6-5C0D-595515BD5D1A}"/>
                </a:ext>
              </a:extLst>
            </p:cNvPr>
            <p:cNvSpPr txBox="1">
              <a:spLocks/>
            </p:cNvSpPr>
            <p:nvPr/>
          </p:nvSpPr>
          <p:spPr>
            <a:xfrm>
              <a:off x="3060558" y="582342"/>
              <a:ext cx="5735782" cy="13685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chemeClr val="bg1"/>
                  </a:solidFill>
                  <a:latin typeface="Söhne Halbfett" panose="020B0303030202060203" pitchFamily="34" charset="77"/>
                  <a:ea typeface="Calibri Light"/>
                  <a:cs typeface="Calibri Light"/>
                </a:rPr>
                <a:t>In 2014, China adopted a range of clean air measures, cutting air pollution by around half and regaining two years of average life expectancy.</a:t>
              </a:r>
            </a:p>
          </p:txBody>
        </p:sp>
      </p:grpSp>
    </p:spTree>
    <p:extLst>
      <p:ext uri="{BB962C8B-B14F-4D97-AF65-F5344CB8AC3E}">
        <p14:creationId xmlns:p14="http://schemas.microsoft.com/office/powerpoint/2010/main" val="186090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repeatCount="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pic>
        <p:nvPicPr>
          <p:cNvPr id="2" name="Picture 1" descr="A pink rectangular object on a black background&#10;&#10;AI-generated content may be incorrect.">
            <a:extLst>
              <a:ext uri="{FF2B5EF4-FFF2-40B4-BE49-F238E27FC236}">
                <a16:creationId xmlns:a16="http://schemas.microsoft.com/office/drawing/2014/main" id="{FC3A0FAF-74E0-3065-FE06-6EDA9F5DA0A2}"/>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a:off x="2258930" y="2658943"/>
            <a:ext cx="7674140" cy="1768713"/>
          </a:xfrm>
          <a:prstGeom prst="rect">
            <a:avLst/>
          </a:prstGeom>
        </p:spPr>
      </p:pic>
      <p:sp>
        <p:nvSpPr>
          <p:cNvPr id="3" name="Title 1">
            <a:extLst>
              <a:ext uri="{FF2B5EF4-FFF2-40B4-BE49-F238E27FC236}">
                <a16:creationId xmlns:a16="http://schemas.microsoft.com/office/drawing/2014/main" id="{11D80D28-BD00-E6FA-DA80-A6F5913E1720}"/>
              </a:ext>
            </a:extLst>
          </p:cNvPr>
          <p:cNvSpPr txBox="1">
            <a:spLocks/>
          </p:cNvSpPr>
          <p:nvPr/>
        </p:nvSpPr>
        <p:spPr>
          <a:xfrm>
            <a:off x="2732394" y="2968435"/>
            <a:ext cx="6743476" cy="1149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a:solidFill>
                  <a:schemeClr val="bg1"/>
                </a:solidFill>
                <a:latin typeface="Söhne Halbfett" panose="020B0303030202060203" pitchFamily="34" charset="77"/>
                <a:cs typeface="Calibri Light"/>
              </a:rPr>
              <a:t>A clean air future</a:t>
            </a:r>
            <a:endParaRPr lang="en-GB" sz="6600"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2693310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5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C1E2-797F-C068-5061-B00D27D46B5C}"/>
              </a:ext>
            </a:extLst>
          </p:cNvPr>
          <p:cNvSpPr>
            <a:spLocks noGrp="1"/>
          </p:cNvSpPr>
          <p:nvPr>
            <p:ph type="title"/>
          </p:nvPr>
        </p:nvSpPr>
        <p:spPr>
          <a:xfrm>
            <a:off x="522514" y="190567"/>
            <a:ext cx="6052457" cy="1325563"/>
          </a:xfrm>
        </p:spPr>
        <p:txBody>
          <a:bodyPr/>
          <a:lstStyle/>
          <a:p>
            <a:r>
              <a:rPr lang="en-GB" b="1" dirty="0">
                <a:latin typeface="Söhne Halbfett" panose="020B0303030202060203" pitchFamily="34" charset="77"/>
                <a:cs typeface="Calibri Light"/>
              </a:rPr>
              <a:t>Take a deep breath...</a:t>
            </a:r>
            <a:endParaRPr lang="en-GB" b="1" dirty="0">
              <a:latin typeface="Söhne Halbfett" panose="020B0303030202060203" pitchFamily="34" charset="77"/>
            </a:endParaRPr>
          </a:p>
        </p:txBody>
      </p:sp>
      <p:sp>
        <p:nvSpPr>
          <p:cNvPr id="3" name="Content Placeholder 2">
            <a:extLst>
              <a:ext uri="{FF2B5EF4-FFF2-40B4-BE49-F238E27FC236}">
                <a16:creationId xmlns:a16="http://schemas.microsoft.com/office/drawing/2014/main" id="{0895ECBE-BB54-BDE4-8C60-43576FC00A8C}"/>
              </a:ext>
            </a:extLst>
          </p:cNvPr>
          <p:cNvSpPr>
            <a:spLocks noGrp="1"/>
          </p:cNvSpPr>
          <p:nvPr>
            <p:ph idx="1"/>
          </p:nvPr>
        </p:nvSpPr>
        <p:spPr>
          <a:xfrm>
            <a:off x="522514" y="1516130"/>
            <a:ext cx="6052457" cy="2188972"/>
          </a:xfrm>
        </p:spPr>
        <p:txBody>
          <a:bodyPr vert="horz" lIns="91440" tIns="45720" rIns="91440" bIns="45720" rtlCol="0" anchor="t">
            <a:normAutofit/>
          </a:bodyPr>
          <a:lstStyle/>
          <a:p>
            <a:pPr marL="0" indent="0">
              <a:lnSpc>
                <a:spcPct val="100000"/>
              </a:lnSpc>
              <a:buNone/>
            </a:pPr>
            <a:r>
              <a:rPr lang="en-GB" sz="2200" dirty="0">
                <a:latin typeface="Söhne Leicht" panose="020B0303030202060203" pitchFamily="34" charset="77"/>
                <a:cs typeface="Calibri" panose="020F0502020204030204"/>
              </a:rPr>
              <a:t>Did you know...?</a:t>
            </a:r>
          </a:p>
          <a:p>
            <a:pPr marL="0" indent="0">
              <a:lnSpc>
                <a:spcPct val="100000"/>
              </a:lnSpc>
              <a:buNone/>
            </a:pPr>
            <a:endParaRPr lang="en-US" sz="2200" dirty="0">
              <a:latin typeface="Söhne Leicht" panose="020B0303030202060203" pitchFamily="34" charset="77"/>
            </a:endParaRPr>
          </a:p>
          <a:p>
            <a:pPr marL="0" indent="0">
              <a:lnSpc>
                <a:spcPct val="100000"/>
              </a:lnSpc>
              <a:buNone/>
            </a:pPr>
            <a:r>
              <a:rPr lang="en-GB" sz="2200" dirty="0">
                <a:latin typeface="Söhne Leicht" panose="020B0303030202060203" pitchFamily="34" charset="77"/>
                <a:cs typeface="Calibri" panose="020F0502020204030204"/>
              </a:rPr>
              <a:t>Every day, we breathe in and out about 22,000 times! We breathe a special gas into our lungs. We can't live without it.</a:t>
            </a:r>
          </a:p>
        </p:txBody>
      </p:sp>
      <p:sp>
        <p:nvSpPr>
          <p:cNvPr id="4" name="TextBox 3">
            <a:extLst>
              <a:ext uri="{FF2B5EF4-FFF2-40B4-BE49-F238E27FC236}">
                <a16:creationId xmlns:a16="http://schemas.microsoft.com/office/drawing/2014/main" id="{12218A45-87FA-ECE8-BD4C-760858F0DF19}"/>
              </a:ext>
            </a:extLst>
          </p:cNvPr>
          <p:cNvSpPr txBox="1"/>
          <p:nvPr/>
        </p:nvSpPr>
        <p:spPr>
          <a:xfrm>
            <a:off x="522514" y="3880653"/>
            <a:ext cx="64225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latin typeface="Söhne Halbfett"/>
              </a:rPr>
              <a:t>Do you know what </a:t>
            </a:r>
            <a:r>
              <a:rPr lang="en-US" sz="2200" b="1" dirty="0">
                <a:latin typeface="Söhne Halbfett"/>
                <a:ea typeface="+mn-lt"/>
                <a:cs typeface="+mn-lt"/>
              </a:rPr>
              <a:t>the gas our bodies need to live</a:t>
            </a:r>
            <a:endParaRPr lang="en-US" b="1">
              <a:latin typeface="Söhne Halbfett"/>
            </a:endParaRPr>
          </a:p>
          <a:p>
            <a:r>
              <a:rPr lang="en-US" sz="2200" b="1" dirty="0">
                <a:latin typeface="Söhne Halbfett"/>
              </a:rPr>
              <a:t> is called?</a:t>
            </a:r>
            <a:endParaRPr lang="en-US" dirty="0">
              <a:latin typeface="Söhne Halbfett"/>
            </a:endParaRPr>
          </a:p>
        </p:txBody>
      </p:sp>
      <p:sp>
        <p:nvSpPr>
          <p:cNvPr id="5" name="TextBox 4">
            <a:extLst>
              <a:ext uri="{FF2B5EF4-FFF2-40B4-BE49-F238E27FC236}">
                <a16:creationId xmlns:a16="http://schemas.microsoft.com/office/drawing/2014/main" id="{A778E333-0EE4-4786-DEDC-73B1E6E90071}"/>
              </a:ext>
            </a:extLst>
          </p:cNvPr>
          <p:cNvSpPr txBox="1"/>
          <p:nvPr/>
        </p:nvSpPr>
        <p:spPr>
          <a:xfrm>
            <a:off x="522514" y="4645944"/>
            <a:ext cx="604701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latin typeface="Söhne Halbfett" panose="020B0303030202060203" pitchFamily="34" charset="77"/>
                <a:cs typeface="Calibri"/>
              </a:rPr>
              <a:t>We can't see oxygen but it's in the air all around us.</a:t>
            </a:r>
            <a:endParaRPr lang="en-GB" sz="2200" b="1" dirty="0">
              <a:latin typeface="Söhne Halbfett" panose="020B0303030202060203" pitchFamily="34" charset="77"/>
            </a:endParaRPr>
          </a:p>
        </p:txBody>
      </p:sp>
      <p:pic>
        <p:nvPicPr>
          <p:cNvPr id="8" name="Picture 7" descr="A collage of children playing outside&#10;&#10;AI-generated content may be incorrect.">
            <a:extLst>
              <a:ext uri="{FF2B5EF4-FFF2-40B4-BE49-F238E27FC236}">
                <a16:creationId xmlns:a16="http://schemas.microsoft.com/office/drawing/2014/main" id="{17EB01AC-EADB-403F-13AB-17AC30FB69DF}"/>
              </a:ext>
            </a:extLst>
          </p:cNvPr>
          <p:cNvPicPr>
            <a:picLocks noChangeAspect="1"/>
          </p:cNvPicPr>
          <p:nvPr/>
        </p:nvPicPr>
        <p:blipFill>
          <a:blip r:embed="rId2">
            <a:extLst>
              <a:ext uri="{28A0092B-C50C-407E-A947-70E740481C1C}">
                <a14:useLocalDpi xmlns:a14="http://schemas.microsoft.com/office/drawing/2010/main" val="0"/>
              </a:ext>
            </a:extLst>
          </a:blip>
          <a:srcRect l="7257" r="48232" b="58846"/>
          <a:stretch>
            <a:fillRect/>
          </a:stretch>
        </p:blipFill>
        <p:spPr>
          <a:xfrm>
            <a:off x="6950527" y="0"/>
            <a:ext cx="5241473" cy="6858000"/>
          </a:xfrm>
          <a:prstGeom prst="rect">
            <a:avLst/>
          </a:prstGeom>
        </p:spPr>
      </p:pic>
      <p:sp>
        <p:nvSpPr>
          <p:cNvPr id="6" name="TextBox 5">
            <a:extLst>
              <a:ext uri="{FF2B5EF4-FFF2-40B4-BE49-F238E27FC236}">
                <a16:creationId xmlns:a16="http://schemas.microsoft.com/office/drawing/2014/main" id="{1F8E85CE-61EF-3360-EA43-DB8113F08F43}"/>
              </a:ext>
            </a:extLst>
          </p:cNvPr>
          <p:cNvSpPr txBox="1"/>
          <p:nvPr/>
        </p:nvSpPr>
        <p:spPr>
          <a:xfrm>
            <a:off x="527955" y="5726712"/>
            <a:ext cx="61558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latin typeface="Söhne Halbfett" panose="020B0303030202060203" pitchFamily="34" charset="77"/>
                <a:cs typeface="Calibri"/>
              </a:rPr>
              <a:t>Do you know where we get oxygen from?</a:t>
            </a:r>
          </a:p>
          <a:p>
            <a:r>
              <a:rPr lang="en-GB" sz="2200" b="1" dirty="0">
                <a:latin typeface="Söhne Halbfett" panose="020B0303030202060203" pitchFamily="34" charset="77"/>
                <a:cs typeface="Calibri"/>
              </a:rPr>
              <a:t>Let's find out on the next slide.</a:t>
            </a:r>
          </a:p>
        </p:txBody>
      </p:sp>
    </p:spTree>
    <p:extLst>
      <p:ext uri="{BB962C8B-B14F-4D97-AF65-F5344CB8AC3E}">
        <p14:creationId xmlns:p14="http://schemas.microsoft.com/office/powerpoint/2010/main" val="339376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445A94-6948-BFEC-602B-BA9A2640EB00}"/>
              </a:ext>
            </a:extLst>
          </p:cNvPr>
          <p:cNvSpPr>
            <a:spLocks noGrp="1"/>
          </p:cNvSpPr>
          <p:nvPr>
            <p:ph type="title"/>
          </p:nvPr>
        </p:nvSpPr>
        <p:spPr>
          <a:xfrm>
            <a:off x="544834" y="365125"/>
            <a:ext cx="8771443" cy="1993762"/>
          </a:xfrm>
        </p:spPr>
        <p:txBody>
          <a:bodyPr>
            <a:noAutofit/>
          </a:bodyPr>
          <a:lstStyle/>
          <a:p>
            <a:pPr marL="0" indent="0">
              <a:buNone/>
            </a:pPr>
            <a:r>
              <a:rPr lang="en-GB" b="1" dirty="0">
                <a:solidFill>
                  <a:schemeClr val="bg1"/>
                </a:solidFill>
                <a:latin typeface="Söhne Halbfett" panose="020B0303030202060203" pitchFamily="34" charset="77"/>
                <a:cs typeface="Calibri" panose="020F0502020204030204"/>
              </a:rPr>
              <a:t>What do you think a</a:t>
            </a:r>
            <a:r>
              <a:rPr lang="en-GB" b="1" dirty="0">
                <a:solidFill>
                  <a:srgbClr val="ED1CBC"/>
                </a:solidFill>
                <a:latin typeface="Söhne Halbfett" panose="020B0303030202060203" pitchFamily="34" charset="77"/>
                <a:cs typeface="Calibri" panose="020F0502020204030204"/>
              </a:rPr>
              <a:t> </a:t>
            </a:r>
            <a:r>
              <a:rPr lang="en-GB" b="1" dirty="0">
                <a:solidFill>
                  <a:srgbClr val="15E7FF"/>
                </a:solidFill>
                <a:latin typeface="Söhne Halbfett" panose="020B0303030202060203" pitchFamily="34" charset="77"/>
                <a:cs typeface="Calibri" panose="020F0502020204030204"/>
              </a:rPr>
              <a:t>clean air future</a:t>
            </a:r>
            <a:r>
              <a:rPr lang="en-GB" b="1" dirty="0">
                <a:solidFill>
                  <a:schemeClr val="bg1"/>
                </a:solidFill>
                <a:latin typeface="Söhne Halbfett" panose="020B0303030202060203" pitchFamily="34" charset="77"/>
                <a:cs typeface="Calibri" panose="020F0502020204030204"/>
              </a:rPr>
              <a:t> would look like?</a:t>
            </a:r>
          </a:p>
        </p:txBody>
      </p:sp>
      <p:sp>
        <p:nvSpPr>
          <p:cNvPr id="5" name="Content Placeholder 2">
            <a:extLst>
              <a:ext uri="{FF2B5EF4-FFF2-40B4-BE49-F238E27FC236}">
                <a16:creationId xmlns:a16="http://schemas.microsoft.com/office/drawing/2014/main" id="{76F87A84-EA59-44E6-157E-6FB3A9355C9B}"/>
              </a:ext>
            </a:extLst>
          </p:cNvPr>
          <p:cNvSpPr>
            <a:spLocks noGrp="1"/>
          </p:cNvSpPr>
          <p:nvPr>
            <p:ph idx="1"/>
          </p:nvPr>
        </p:nvSpPr>
        <p:spPr>
          <a:xfrm>
            <a:off x="544834" y="2874063"/>
            <a:ext cx="9478725" cy="2972555"/>
          </a:xfrm>
        </p:spPr>
        <p:txBody>
          <a:bodyPr vert="horz" lIns="91440" tIns="45720" rIns="91440" bIns="45720" rtlCol="0" anchor="t">
            <a:normAutofit/>
          </a:bodyPr>
          <a:lstStyle/>
          <a:p>
            <a:pPr marL="0" indent="0">
              <a:lnSpc>
                <a:spcPct val="120000"/>
              </a:lnSpc>
              <a:buNone/>
            </a:pPr>
            <a:r>
              <a:rPr lang="en-GB" sz="2400" dirty="0">
                <a:solidFill>
                  <a:schemeClr val="bg1"/>
                </a:solidFill>
                <a:latin typeface="Söhne Leicht" panose="020B0303030202060203" pitchFamily="34" charset="77"/>
                <a:cs typeface="Calibri" panose="020F0502020204030204"/>
              </a:rPr>
              <a:t>What would it feel like?</a:t>
            </a:r>
          </a:p>
          <a:p>
            <a:pPr marL="0" indent="0">
              <a:lnSpc>
                <a:spcPct val="120000"/>
              </a:lnSpc>
              <a:buNone/>
            </a:pPr>
            <a:endParaRPr lang="en-GB" sz="2400" dirty="0">
              <a:solidFill>
                <a:schemeClr val="bg1"/>
              </a:solidFill>
              <a:latin typeface="Söhne Leicht" panose="020B0303030202060203" pitchFamily="34" charset="77"/>
              <a:cs typeface="Calibri" panose="020F0502020204030204"/>
            </a:endParaRPr>
          </a:p>
          <a:p>
            <a:pPr marL="0" indent="0">
              <a:lnSpc>
                <a:spcPct val="120000"/>
              </a:lnSpc>
              <a:buNone/>
            </a:pPr>
            <a:r>
              <a:rPr lang="en-GB" sz="2400" dirty="0">
                <a:solidFill>
                  <a:schemeClr val="bg1"/>
                </a:solidFill>
                <a:latin typeface="Söhne Leicht" panose="020B0303030202060203" pitchFamily="34" charset="77"/>
                <a:cs typeface="Calibri" panose="020F0502020204030204"/>
              </a:rPr>
              <a:t>What difference would it make to people's lives?</a:t>
            </a:r>
          </a:p>
          <a:p>
            <a:pPr marL="0" indent="0">
              <a:lnSpc>
                <a:spcPct val="120000"/>
              </a:lnSpc>
              <a:buNone/>
            </a:pPr>
            <a:endParaRPr lang="en-GB" sz="2400" dirty="0">
              <a:solidFill>
                <a:schemeClr val="bg1"/>
              </a:solidFill>
              <a:latin typeface="Söhne Leicht" panose="020B0303030202060203" pitchFamily="34" charset="77"/>
              <a:cs typeface="Calibri" panose="020F0502020204030204"/>
            </a:endParaRPr>
          </a:p>
          <a:p>
            <a:pPr marL="0" indent="0">
              <a:lnSpc>
                <a:spcPct val="120000"/>
              </a:lnSpc>
              <a:buNone/>
            </a:pPr>
            <a:r>
              <a:rPr lang="en-GB" sz="2400" dirty="0">
                <a:solidFill>
                  <a:schemeClr val="bg1"/>
                </a:solidFill>
                <a:latin typeface="Söhne Leicht" panose="020B0303030202060203" pitchFamily="34" charset="77"/>
                <a:cs typeface="Calibri" panose="020F0502020204030204"/>
              </a:rPr>
              <a:t>A clean air future is possible, if we all work together.</a:t>
            </a:r>
            <a:endParaRPr lang="en-GB" sz="2400" dirty="0">
              <a:solidFill>
                <a:schemeClr val="bg1"/>
              </a:solidFill>
              <a:latin typeface="Söhne Leicht" panose="020B0303030202060203" pitchFamily="34" charset="77"/>
            </a:endParaRPr>
          </a:p>
        </p:txBody>
      </p:sp>
    </p:spTree>
    <p:extLst>
      <p:ext uri="{BB962C8B-B14F-4D97-AF65-F5344CB8AC3E}">
        <p14:creationId xmlns:p14="http://schemas.microsoft.com/office/powerpoint/2010/main" val="3232864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pic>
        <p:nvPicPr>
          <p:cNvPr id="9" name="Picture 8" descr="A pink rectangular object on a black background&#10;&#10;AI-generated content may be incorrect.">
            <a:extLst>
              <a:ext uri="{FF2B5EF4-FFF2-40B4-BE49-F238E27FC236}">
                <a16:creationId xmlns:a16="http://schemas.microsoft.com/office/drawing/2014/main" id="{E39FFD00-8824-502A-9279-0254B0C65291}"/>
              </a:ext>
            </a:extLst>
          </p:cNvPr>
          <p:cNvPicPr>
            <a:picLocks noChangeAspect="1"/>
          </p:cNvPicPr>
          <p:nvPr/>
        </p:nvPicPr>
        <p:blipFill>
          <a:blip r:embed="rId2">
            <a:extLst>
              <a:ext uri="{28A0092B-C50C-407E-A947-70E740481C1C}">
                <a14:useLocalDpi xmlns:a14="http://schemas.microsoft.com/office/drawing/2010/main" val="0"/>
              </a:ext>
            </a:extLst>
          </a:blip>
          <a:srcRect t="35322" b="43390"/>
          <a:stretch>
            <a:fillRect/>
          </a:stretch>
        </p:blipFill>
        <p:spPr>
          <a:xfrm>
            <a:off x="4013725" y="1701128"/>
            <a:ext cx="3933322" cy="1795691"/>
          </a:xfrm>
          <a:prstGeom prst="rect">
            <a:avLst/>
          </a:prstGeom>
        </p:spPr>
      </p:pic>
      <p:sp>
        <p:nvSpPr>
          <p:cNvPr id="4" name="Title 1">
            <a:extLst>
              <a:ext uri="{FF2B5EF4-FFF2-40B4-BE49-F238E27FC236}">
                <a16:creationId xmlns:a16="http://schemas.microsoft.com/office/drawing/2014/main" id="{8FCD0781-C5EE-A6D0-E276-15992CE00D4E}"/>
              </a:ext>
            </a:extLst>
          </p:cNvPr>
          <p:cNvSpPr txBox="1">
            <a:spLocks/>
          </p:cNvSpPr>
          <p:nvPr/>
        </p:nvSpPr>
        <p:spPr>
          <a:xfrm>
            <a:off x="4313623" y="2031610"/>
            <a:ext cx="3333526" cy="1149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a:solidFill>
                  <a:schemeClr val="bg1"/>
                </a:solidFill>
                <a:latin typeface="Söhne Halbfett" panose="020B0303030202060203" pitchFamily="34" charset="77"/>
                <a:cs typeface="Calibri Light"/>
              </a:rPr>
              <a:t>What is</a:t>
            </a:r>
            <a:endParaRPr lang="en-GB" sz="6600" b="1" dirty="0">
              <a:solidFill>
                <a:schemeClr val="bg1"/>
              </a:solidFill>
              <a:latin typeface="Söhne Halbfett" panose="020B0303030202060203" pitchFamily="34" charset="77"/>
            </a:endParaRPr>
          </a:p>
        </p:txBody>
      </p:sp>
      <p:pic>
        <p:nvPicPr>
          <p:cNvPr id="5" name="Picture 4" descr="A pink rectangular object on a black background&#10;&#10;AI-generated content may be incorrect.">
            <a:extLst>
              <a:ext uri="{FF2B5EF4-FFF2-40B4-BE49-F238E27FC236}">
                <a16:creationId xmlns:a16="http://schemas.microsoft.com/office/drawing/2014/main" id="{86F7BBF4-B98A-C0CE-52A4-BB0EBBC91E93}"/>
              </a:ext>
            </a:extLst>
          </p:cNvPr>
          <p:cNvPicPr>
            <a:picLocks noChangeAspect="1"/>
          </p:cNvPicPr>
          <p:nvPr/>
        </p:nvPicPr>
        <p:blipFill>
          <a:blip r:embed="rId3">
            <a:extLst>
              <a:ext uri="{28A0092B-C50C-407E-A947-70E740481C1C}">
                <a14:useLocalDpi xmlns:a14="http://schemas.microsoft.com/office/drawing/2010/main" val="0"/>
              </a:ext>
            </a:extLst>
          </a:blip>
          <a:srcRect t="39167" b="41159"/>
          <a:stretch>
            <a:fillRect/>
          </a:stretch>
        </p:blipFill>
        <p:spPr>
          <a:xfrm rot="10800000">
            <a:off x="2618144" y="3429000"/>
            <a:ext cx="6724484" cy="1768713"/>
          </a:xfrm>
          <a:prstGeom prst="rect">
            <a:avLst/>
          </a:prstGeom>
        </p:spPr>
      </p:pic>
      <p:sp>
        <p:nvSpPr>
          <p:cNvPr id="7" name="Title 1">
            <a:extLst>
              <a:ext uri="{FF2B5EF4-FFF2-40B4-BE49-F238E27FC236}">
                <a16:creationId xmlns:a16="http://schemas.microsoft.com/office/drawing/2014/main" id="{74DF13CE-CD0A-93AF-C878-F2F28278C653}"/>
              </a:ext>
            </a:extLst>
          </p:cNvPr>
          <p:cNvSpPr txBox="1">
            <a:spLocks/>
          </p:cNvSpPr>
          <p:nvPr/>
        </p:nvSpPr>
        <p:spPr>
          <a:xfrm>
            <a:off x="3232126" y="3898465"/>
            <a:ext cx="5727747" cy="897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b="1" dirty="0">
                <a:solidFill>
                  <a:schemeClr val="bg1"/>
                </a:solidFill>
                <a:latin typeface="Söhne Halbfett" panose="020B0303030202060203" pitchFamily="34" charset="77"/>
                <a:cs typeface="Calibri Light"/>
              </a:rPr>
              <a:t>Clean air day?</a:t>
            </a:r>
            <a:endParaRPr lang="en-GB" sz="6600"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344502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6F87A84-EA59-44E6-157E-6FB3A9355C9B}"/>
              </a:ext>
            </a:extLst>
          </p:cNvPr>
          <p:cNvSpPr>
            <a:spLocks noGrp="1"/>
          </p:cNvSpPr>
          <p:nvPr>
            <p:ph idx="1"/>
          </p:nvPr>
        </p:nvSpPr>
        <p:spPr>
          <a:xfrm>
            <a:off x="429208" y="638016"/>
            <a:ext cx="7157674" cy="5803641"/>
          </a:xfrm>
        </p:spPr>
        <p:txBody>
          <a:bodyPr vert="horz" lIns="91440" tIns="45720" rIns="91440" bIns="45720" rtlCol="0" anchor="t">
            <a:normAutofit/>
          </a:bodyPr>
          <a:lstStyle/>
          <a:p>
            <a:pPr marL="0" indent="0">
              <a:lnSpc>
                <a:spcPct val="100000"/>
              </a:lnSpc>
              <a:buNone/>
            </a:pPr>
            <a:r>
              <a:rPr lang="en-GB" sz="2400" dirty="0">
                <a:solidFill>
                  <a:schemeClr val="bg1"/>
                </a:solidFill>
                <a:latin typeface="Söhne Leicht" panose="020B0303030202060203" pitchFamily="34" charset="77"/>
                <a:cs typeface="Calibri" panose="020F0502020204030204"/>
              </a:rPr>
              <a:t>Every year, in June, hundreds of thousands of people take part in events up and down the UK to campaign for cleaner air.</a:t>
            </a:r>
          </a:p>
          <a:p>
            <a:pPr marL="0" indent="0">
              <a:lnSpc>
                <a:spcPct val="100000"/>
              </a:lnSpc>
              <a:buNone/>
            </a:pPr>
            <a:endParaRPr lang="en-GB" sz="2400" dirty="0">
              <a:solidFill>
                <a:schemeClr val="bg1"/>
              </a:solidFill>
              <a:latin typeface="Söhne Leicht" panose="020B0303030202060203" pitchFamily="34" charset="77"/>
              <a:cs typeface="Calibri" panose="020F0502020204030204"/>
            </a:endParaRPr>
          </a:p>
          <a:p>
            <a:pPr marL="0" indent="0">
              <a:lnSpc>
                <a:spcPct val="100000"/>
              </a:lnSpc>
              <a:buNone/>
            </a:pPr>
            <a:r>
              <a:rPr lang="en-GB" sz="2400" dirty="0">
                <a:solidFill>
                  <a:schemeClr val="bg1"/>
                </a:solidFill>
                <a:latin typeface="Söhne Leicht" panose="020B0303030202060203" pitchFamily="34" charset="77"/>
                <a:cs typeface="Calibri" panose="020F0502020204030204"/>
              </a:rPr>
              <a:t>Communities, businesses and schools learn more about pollution and changes we can all make.</a:t>
            </a:r>
          </a:p>
          <a:p>
            <a:pPr marL="0" indent="0">
              <a:lnSpc>
                <a:spcPct val="100000"/>
              </a:lnSpc>
              <a:buNone/>
            </a:pPr>
            <a:endParaRPr lang="en-GB" sz="2400" dirty="0">
              <a:solidFill>
                <a:schemeClr val="bg1"/>
              </a:solidFill>
              <a:latin typeface="Söhne Leicht" panose="020B0303030202060203" pitchFamily="34" charset="77"/>
              <a:cs typeface="Calibri" panose="020F0502020204030204"/>
            </a:endParaRPr>
          </a:p>
          <a:p>
            <a:pPr marL="0" indent="0">
              <a:lnSpc>
                <a:spcPct val="100000"/>
              </a:lnSpc>
              <a:buNone/>
            </a:pPr>
            <a:r>
              <a:rPr lang="en-GB" sz="2400" dirty="0">
                <a:solidFill>
                  <a:schemeClr val="bg1"/>
                </a:solidFill>
                <a:latin typeface="Söhne Leicht" panose="020B0303030202060203" pitchFamily="34" charset="77"/>
                <a:cs typeface="Calibri" panose="020F0502020204030204"/>
              </a:rPr>
              <a:t>Clean Air Day is very important to health organisations and charities like </a:t>
            </a:r>
            <a:r>
              <a:rPr lang="en-GB" sz="2400" b="1" dirty="0">
                <a:solidFill>
                  <a:srgbClr val="15E7FF"/>
                </a:solidFill>
                <a:latin typeface="Söhne Halbfett" panose="020B0303030202060203" pitchFamily="34" charset="77"/>
                <a:cs typeface="Calibri" panose="020F0502020204030204"/>
              </a:rPr>
              <a:t>Asthma + Lung UK.</a:t>
            </a:r>
          </a:p>
          <a:p>
            <a:pPr marL="0" indent="0">
              <a:lnSpc>
                <a:spcPct val="100000"/>
              </a:lnSpc>
              <a:buNone/>
            </a:pPr>
            <a:endParaRPr lang="en-GB" sz="2400" dirty="0">
              <a:solidFill>
                <a:schemeClr val="bg1"/>
              </a:solidFill>
              <a:latin typeface="Söhne Leicht" panose="020B0303030202060203" pitchFamily="34" charset="77"/>
              <a:cs typeface="Calibri" panose="020F0502020204030204"/>
            </a:endParaRPr>
          </a:p>
          <a:p>
            <a:pPr marL="0" indent="0">
              <a:lnSpc>
                <a:spcPct val="100000"/>
              </a:lnSpc>
              <a:buNone/>
            </a:pPr>
            <a:r>
              <a:rPr lang="en-GB" sz="2400" dirty="0">
                <a:solidFill>
                  <a:schemeClr val="bg1"/>
                </a:solidFill>
                <a:latin typeface="Söhne Leicht" panose="020B0303030202060203" pitchFamily="34" charset="77"/>
                <a:cs typeface="Calibri" panose="020F0502020204030204"/>
              </a:rPr>
              <a:t>If more people know about pollution and help to reduce it, we can all help those with lung conditions to live healthier, happier lives.</a:t>
            </a:r>
          </a:p>
        </p:txBody>
      </p:sp>
      <p:pic>
        <p:nvPicPr>
          <p:cNvPr id="6" name="Picture 5" descr="A picture containing text&#10;&#10;Description automatically generated">
            <a:extLst>
              <a:ext uri="{FF2B5EF4-FFF2-40B4-BE49-F238E27FC236}">
                <a16:creationId xmlns:a16="http://schemas.microsoft.com/office/drawing/2014/main" id="{D5A54C10-4FFF-8133-6AEB-88E8B2A7B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7136" y="1623961"/>
            <a:ext cx="3815656" cy="3610076"/>
          </a:xfrm>
          <a:prstGeom prst="rect">
            <a:avLst/>
          </a:prstGeom>
        </p:spPr>
      </p:pic>
    </p:spTree>
    <p:extLst>
      <p:ext uri="{BB962C8B-B14F-4D97-AF65-F5344CB8AC3E}">
        <p14:creationId xmlns:p14="http://schemas.microsoft.com/office/powerpoint/2010/main" val="3714338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0514C-D05A-D37C-E28B-ABC2B8BF5A73}"/>
              </a:ext>
            </a:extLst>
          </p:cNvPr>
          <p:cNvSpPr>
            <a:spLocks noGrp="1"/>
          </p:cNvSpPr>
          <p:nvPr>
            <p:ph type="title"/>
          </p:nvPr>
        </p:nvSpPr>
        <p:spPr>
          <a:xfrm>
            <a:off x="524734" y="0"/>
            <a:ext cx="5951863" cy="1807305"/>
          </a:xfrm>
        </p:spPr>
        <p:txBody>
          <a:bodyPr>
            <a:normAutofit/>
          </a:bodyPr>
          <a:lstStyle/>
          <a:p>
            <a:r>
              <a:rPr lang="en-GB" b="1" dirty="0">
                <a:latin typeface="Söhne Halbfett" panose="020B0303030202060203" pitchFamily="34" charset="77"/>
                <a:cs typeface="Calibri Light"/>
              </a:rPr>
              <a:t>Make every day a clean air day!</a:t>
            </a:r>
            <a:endParaRPr lang="en-GB" b="1" dirty="0">
              <a:latin typeface="Söhne Halbfett" panose="020B0303030202060203" pitchFamily="34" charset="77"/>
            </a:endParaRPr>
          </a:p>
        </p:txBody>
      </p:sp>
      <p:sp>
        <p:nvSpPr>
          <p:cNvPr id="3" name="Content Placeholder 2">
            <a:extLst>
              <a:ext uri="{FF2B5EF4-FFF2-40B4-BE49-F238E27FC236}">
                <a16:creationId xmlns:a16="http://schemas.microsoft.com/office/drawing/2014/main" id="{A1CC9376-653A-3FD4-302A-E843E136A860}"/>
              </a:ext>
            </a:extLst>
          </p:cNvPr>
          <p:cNvSpPr>
            <a:spLocks noGrp="1"/>
          </p:cNvSpPr>
          <p:nvPr>
            <p:ph idx="1"/>
          </p:nvPr>
        </p:nvSpPr>
        <p:spPr>
          <a:xfrm>
            <a:off x="527782" y="1740035"/>
            <a:ext cx="6740904" cy="4619202"/>
          </a:xfrm>
        </p:spPr>
        <p:txBody>
          <a:bodyPr vert="horz" lIns="91440" tIns="45720" rIns="91440" bIns="45720" rtlCol="0" anchor="t">
            <a:noAutofit/>
          </a:bodyPr>
          <a:lstStyle/>
          <a:p>
            <a:pPr marL="0" indent="0">
              <a:lnSpc>
                <a:spcPct val="100000"/>
              </a:lnSpc>
              <a:buNone/>
            </a:pPr>
            <a:r>
              <a:rPr lang="en-GB" sz="2400" dirty="0">
                <a:latin typeface="Söhne Leicht" panose="020B0303030202060203" pitchFamily="34" charset="77"/>
                <a:cs typeface="Calibri" panose="020F0502020204030204"/>
              </a:rPr>
              <a:t>Pollution is a big problem, but that doesn't mean we can't do something about it.</a:t>
            </a:r>
          </a:p>
          <a:p>
            <a:pPr marL="0" indent="0">
              <a:lnSpc>
                <a:spcPct val="100000"/>
              </a:lnSpc>
              <a:buNone/>
            </a:pPr>
            <a:endParaRPr lang="en-US" sz="2400" dirty="0">
              <a:latin typeface="Söhne Leicht" panose="020B0303030202060203" pitchFamily="34" charset="77"/>
              <a:cs typeface="Calibri"/>
            </a:endParaRPr>
          </a:p>
          <a:p>
            <a:pPr marL="0" indent="0">
              <a:lnSpc>
                <a:spcPct val="100000"/>
              </a:lnSpc>
              <a:buNone/>
            </a:pPr>
            <a:r>
              <a:rPr lang="en-GB" sz="2400" dirty="0">
                <a:latin typeface="Söhne Leicht" panose="020B0303030202060203" pitchFamily="34" charset="77"/>
                <a:cs typeface="Calibri" panose="020F0502020204030204"/>
              </a:rPr>
              <a:t>Little changes can make a big difference.</a:t>
            </a:r>
          </a:p>
          <a:p>
            <a:pPr marL="0" indent="0">
              <a:lnSpc>
                <a:spcPct val="100000"/>
              </a:lnSpc>
              <a:buNone/>
            </a:pPr>
            <a:endParaRPr lang="en-GB" sz="2400" dirty="0">
              <a:latin typeface="Söhne Leicht" panose="020B0303030202060203" pitchFamily="34" charset="77"/>
              <a:cs typeface="Calibri" panose="020F0502020204030204"/>
            </a:endParaRPr>
          </a:p>
          <a:p>
            <a:pPr marL="0" indent="0">
              <a:lnSpc>
                <a:spcPct val="100000"/>
              </a:lnSpc>
              <a:buNone/>
            </a:pPr>
            <a:r>
              <a:rPr lang="en-GB" sz="2400" dirty="0">
                <a:latin typeface="Söhne Leicht" panose="020B0303030202060203" pitchFamily="34" charset="77"/>
                <a:cs typeface="Calibri" panose="020F0502020204030204"/>
              </a:rPr>
              <a:t>The government and big companies can make changes that will have a big impact.</a:t>
            </a:r>
          </a:p>
          <a:p>
            <a:pPr marL="0" indent="0">
              <a:lnSpc>
                <a:spcPct val="100000"/>
              </a:lnSpc>
              <a:buNone/>
            </a:pPr>
            <a:endParaRPr lang="en-GB" sz="2400" dirty="0">
              <a:latin typeface="Söhne Leicht" panose="020B0303030202060203" pitchFamily="34" charset="77"/>
              <a:cs typeface="Calibri" panose="020F0502020204030204"/>
            </a:endParaRPr>
          </a:p>
          <a:p>
            <a:pPr marL="0" indent="0">
              <a:lnSpc>
                <a:spcPct val="100000"/>
              </a:lnSpc>
              <a:buNone/>
            </a:pPr>
            <a:r>
              <a:rPr lang="en-GB" sz="2400" dirty="0">
                <a:latin typeface="Söhne Leicht" panose="020B0303030202060203" pitchFamily="34" charset="77"/>
                <a:cs typeface="Calibri" panose="020F0502020204030204"/>
              </a:rPr>
              <a:t>We can all make small changes that add up to having a big impact when we all work together. Let's take a look at things we can all do...</a:t>
            </a:r>
          </a:p>
          <a:p>
            <a:pPr marL="0" indent="0">
              <a:lnSpc>
                <a:spcPct val="100000"/>
              </a:lnSpc>
              <a:buNone/>
            </a:pPr>
            <a:endParaRPr lang="en-GB" sz="1800" dirty="0">
              <a:latin typeface="Söhne Leicht" panose="020B0303030202060203" pitchFamily="34" charset="77"/>
              <a:cs typeface="Calibri" panose="020F0502020204030204"/>
            </a:endParaRPr>
          </a:p>
        </p:txBody>
      </p:sp>
      <p:pic>
        <p:nvPicPr>
          <p:cNvPr id="6" name="Picture 5">
            <a:extLst>
              <a:ext uri="{FF2B5EF4-FFF2-40B4-BE49-F238E27FC236}">
                <a16:creationId xmlns:a16="http://schemas.microsoft.com/office/drawing/2014/main" id="{3B5FDC81-EF3D-13C8-300B-9DEF2DFCADCD}"/>
              </a:ext>
            </a:extLst>
          </p:cNvPr>
          <p:cNvPicPr>
            <a:picLocks noChangeAspect="1"/>
          </p:cNvPicPr>
          <p:nvPr/>
        </p:nvPicPr>
        <p:blipFill rotWithShape="1">
          <a:blip r:embed="rId2"/>
          <a:srcRect l="31789" r="26068"/>
          <a:stretch/>
        </p:blipFill>
        <p:spPr>
          <a:xfrm>
            <a:off x="7595118" y="0"/>
            <a:ext cx="4596882" cy="6904814"/>
          </a:xfrm>
          <a:prstGeom prst="rect">
            <a:avLst/>
          </a:prstGeom>
        </p:spPr>
      </p:pic>
    </p:spTree>
    <p:extLst>
      <p:ext uri="{BB962C8B-B14F-4D97-AF65-F5344CB8AC3E}">
        <p14:creationId xmlns:p14="http://schemas.microsoft.com/office/powerpoint/2010/main" val="4190511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3F98-B9CD-AE91-AFB4-D199359ED4AB}"/>
              </a:ext>
            </a:extLst>
          </p:cNvPr>
          <p:cNvSpPr>
            <a:spLocks noGrp="1"/>
          </p:cNvSpPr>
          <p:nvPr>
            <p:ph type="title"/>
          </p:nvPr>
        </p:nvSpPr>
        <p:spPr>
          <a:xfrm>
            <a:off x="4933243" y="365125"/>
            <a:ext cx="6285089" cy="1325563"/>
          </a:xfrm>
        </p:spPr>
        <p:txBody>
          <a:bodyPr/>
          <a:lstStyle/>
          <a:p>
            <a:r>
              <a:rPr lang="en-GB" b="1" dirty="0">
                <a:latin typeface="Söhne Halbfett" panose="020B0303030202060203" pitchFamily="34" charset="77"/>
                <a:cs typeface="Calibri Light"/>
              </a:rPr>
              <a:t>Reduce your air pollution footprint</a:t>
            </a:r>
            <a:endParaRPr lang="en-GB" b="1" dirty="0">
              <a:latin typeface="Söhne Halbfett" panose="020B0303030202060203" pitchFamily="34" charset="77"/>
            </a:endParaRPr>
          </a:p>
        </p:txBody>
      </p:sp>
      <p:sp>
        <p:nvSpPr>
          <p:cNvPr id="3" name="Content Placeholder 2">
            <a:extLst>
              <a:ext uri="{FF2B5EF4-FFF2-40B4-BE49-F238E27FC236}">
                <a16:creationId xmlns:a16="http://schemas.microsoft.com/office/drawing/2014/main" id="{DFEF9C3B-08FE-9201-759C-94095CF13F61}"/>
              </a:ext>
            </a:extLst>
          </p:cNvPr>
          <p:cNvSpPr>
            <a:spLocks noGrp="1"/>
          </p:cNvSpPr>
          <p:nvPr>
            <p:ph idx="1"/>
          </p:nvPr>
        </p:nvSpPr>
        <p:spPr>
          <a:xfrm>
            <a:off x="5012470" y="1902220"/>
            <a:ext cx="7081638" cy="5081537"/>
          </a:xfrm>
        </p:spPr>
        <p:txBody>
          <a:bodyPr vert="horz" lIns="91440" tIns="45720" rIns="91440" bIns="45720" rtlCol="0" anchor="t">
            <a:normAutofit fontScale="92500"/>
          </a:bodyPr>
          <a:lstStyle/>
          <a:p>
            <a:pPr marL="0" indent="0">
              <a:lnSpc>
                <a:spcPct val="110000"/>
              </a:lnSpc>
              <a:buNone/>
            </a:pPr>
            <a:r>
              <a:rPr lang="en-GB" sz="2400" dirty="0">
                <a:latin typeface="Söhne Leicht" panose="020B0303030202060203" pitchFamily="34" charset="77"/>
                <a:cs typeface="Calibri" panose="020F0502020204030204"/>
              </a:rPr>
              <a:t>We all have an air pollution footprint. It's a way of measuring how much our actions contribute to air pollution. Lots of things contribute to our air pollution footprint.</a:t>
            </a:r>
          </a:p>
          <a:p>
            <a:pPr>
              <a:lnSpc>
                <a:spcPct val="110000"/>
              </a:lnSpc>
            </a:pPr>
            <a:r>
              <a:rPr lang="en-GB" sz="2400" dirty="0">
                <a:latin typeface="Söhne Leicht" panose="020B0303030202060203" pitchFamily="34" charset="77"/>
                <a:cs typeface="Calibri" panose="020F0502020204030204"/>
              </a:rPr>
              <a:t>Every journey we make in a car.</a:t>
            </a:r>
          </a:p>
          <a:p>
            <a:pPr>
              <a:lnSpc>
                <a:spcPct val="110000"/>
              </a:lnSpc>
            </a:pPr>
            <a:r>
              <a:rPr lang="en-GB" sz="2400" dirty="0">
                <a:latin typeface="Söhne Leicht" panose="020B0303030202060203" pitchFamily="34" charset="77"/>
                <a:cs typeface="Calibri" panose="020F0502020204030204"/>
              </a:rPr>
              <a:t>Every order we place online that is delivered by a van.</a:t>
            </a:r>
          </a:p>
          <a:p>
            <a:pPr>
              <a:lnSpc>
                <a:spcPct val="110000"/>
              </a:lnSpc>
            </a:pPr>
            <a:r>
              <a:rPr lang="en-GB" sz="2400" dirty="0">
                <a:latin typeface="Söhne Leicht" panose="020B0303030202060203" pitchFamily="34" charset="77"/>
                <a:cs typeface="Calibri" panose="020F0502020204030204"/>
              </a:rPr>
              <a:t>Every time we put the gas heating on in our home.</a:t>
            </a:r>
          </a:p>
          <a:p>
            <a:pPr>
              <a:lnSpc>
                <a:spcPct val="110000"/>
              </a:lnSpc>
            </a:pPr>
            <a:r>
              <a:rPr lang="en-GB" sz="2400" dirty="0">
                <a:latin typeface="Söhne Leicht" panose="020B0303030202060203" pitchFamily="34" charset="77"/>
                <a:cs typeface="Calibri" panose="020F0502020204030204"/>
              </a:rPr>
              <a:t>Every time we buy plastic that can't be recycled.</a:t>
            </a:r>
          </a:p>
          <a:p>
            <a:pPr>
              <a:lnSpc>
                <a:spcPct val="110000"/>
              </a:lnSpc>
            </a:pPr>
            <a:r>
              <a:rPr lang="en-GB" sz="2400" dirty="0">
                <a:latin typeface="Söhne Leicht" panose="020B0303030202060203" pitchFamily="34" charset="77"/>
                <a:cs typeface="Calibri" panose="020F0502020204030204"/>
              </a:rPr>
              <a:t>Every time we throw something away that could have been reused or recycled.</a:t>
            </a:r>
          </a:p>
        </p:txBody>
      </p:sp>
      <p:pic>
        <p:nvPicPr>
          <p:cNvPr id="4" name="Picture 4" descr="A picture containing indoor, drink&#10;&#10;Description automatically generated">
            <a:extLst>
              <a:ext uri="{FF2B5EF4-FFF2-40B4-BE49-F238E27FC236}">
                <a16:creationId xmlns:a16="http://schemas.microsoft.com/office/drawing/2014/main" id="{F9B39A3C-7302-AA3B-5219-FB8E2E9DD0A3}"/>
              </a:ext>
            </a:extLst>
          </p:cNvPr>
          <p:cNvPicPr>
            <a:picLocks noChangeAspect="1"/>
          </p:cNvPicPr>
          <p:nvPr/>
        </p:nvPicPr>
        <p:blipFill>
          <a:blip r:embed="rId2"/>
          <a:srcRect l="239" t="21418" r="-239" b="14804"/>
          <a:stretch>
            <a:fillRect/>
          </a:stretch>
        </p:blipFill>
        <p:spPr>
          <a:xfrm>
            <a:off x="108979" y="4551259"/>
            <a:ext cx="4643239" cy="1974231"/>
          </a:xfrm>
          <a:prstGeom prst="rect">
            <a:avLst/>
          </a:prstGeom>
        </p:spPr>
      </p:pic>
      <p:pic>
        <p:nvPicPr>
          <p:cNvPr id="5" name="Picture 5">
            <a:extLst>
              <a:ext uri="{FF2B5EF4-FFF2-40B4-BE49-F238E27FC236}">
                <a16:creationId xmlns:a16="http://schemas.microsoft.com/office/drawing/2014/main" id="{43D3599D-6422-90E6-B82B-09ABA673480D}"/>
              </a:ext>
            </a:extLst>
          </p:cNvPr>
          <p:cNvPicPr>
            <a:picLocks noChangeAspect="1"/>
          </p:cNvPicPr>
          <p:nvPr/>
        </p:nvPicPr>
        <p:blipFill>
          <a:blip r:embed="rId3" cstate="print">
            <a:extLst>
              <a:ext uri="{28A0092B-C50C-407E-A947-70E740481C1C}">
                <a14:useLocalDpi xmlns:a14="http://schemas.microsoft.com/office/drawing/2010/main" val="0"/>
              </a:ext>
            </a:extLst>
          </a:blip>
          <a:srcRect t="17490" b="17490"/>
          <a:stretch/>
        </p:blipFill>
        <p:spPr>
          <a:xfrm>
            <a:off x="97892" y="2468758"/>
            <a:ext cx="4643239" cy="1974231"/>
          </a:xfrm>
          <a:prstGeom prst="rect">
            <a:avLst/>
          </a:prstGeom>
        </p:spPr>
      </p:pic>
      <p:pic>
        <p:nvPicPr>
          <p:cNvPr id="6" name="Picture 6">
            <a:extLst>
              <a:ext uri="{FF2B5EF4-FFF2-40B4-BE49-F238E27FC236}">
                <a16:creationId xmlns:a16="http://schemas.microsoft.com/office/drawing/2014/main" id="{7CB24D50-A7A8-D7E4-0B96-7B92A89EF9AF}"/>
              </a:ext>
            </a:extLst>
          </p:cNvPr>
          <p:cNvPicPr>
            <a:picLocks noChangeAspect="1"/>
          </p:cNvPicPr>
          <p:nvPr/>
        </p:nvPicPr>
        <p:blipFill>
          <a:blip r:embed="rId4"/>
          <a:srcRect t="16042" b="19625"/>
          <a:stretch>
            <a:fillRect/>
          </a:stretch>
        </p:blipFill>
        <p:spPr>
          <a:xfrm>
            <a:off x="108979" y="386256"/>
            <a:ext cx="4632152" cy="1974232"/>
          </a:xfrm>
          <a:prstGeom prst="rect">
            <a:avLst/>
          </a:prstGeom>
        </p:spPr>
      </p:pic>
    </p:spTree>
    <p:extLst>
      <p:ext uri="{BB962C8B-B14F-4D97-AF65-F5344CB8AC3E}">
        <p14:creationId xmlns:p14="http://schemas.microsoft.com/office/powerpoint/2010/main" val="2769802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4802-DD35-D69E-9B3E-8AB0FFB57449}"/>
              </a:ext>
            </a:extLst>
          </p:cNvPr>
          <p:cNvSpPr>
            <a:spLocks noGrp="1"/>
          </p:cNvSpPr>
          <p:nvPr>
            <p:ph type="title"/>
          </p:nvPr>
        </p:nvSpPr>
        <p:spPr/>
        <p:txBody>
          <a:bodyPr/>
          <a:lstStyle/>
          <a:p>
            <a:r>
              <a:rPr lang="en-GB" b="1" dirty="0">
                <a:latin typeface="Söhne Halbfett" panose="020B0303030202060203" pitchFamily="34" charset="77"/>
                <a:cs typeface="Calibri Light"/>
              </a:rPr>
              <a:t>Make some changes</a:t>
            </a:r>
          </a:p>
        </p:txBody>
      </p:sp>
      <p:sp>
        <p:nvSpPr>
          <p:cNvPr id="3" name="Content Placeholder 2">
            <a:extLst>
              <a:ext uri="{FF2B5EF4-FFF2-40B4-BE49-F238E27FC236}">
                <a16:creationId xmlns:a16="http://schemas.microsoft.com/office/drawing/2014/main" id="{C7ED1582-39A0-7EE1-A051-D83B58136238}"/>
              </a:ext>
            </a:extLst>
          </p:cNvPr>
          <p:cNvSpPr>
            <a:spLocks noGrp="1"/>
          </p:cNvSpPr>
          <p:nvPr>
            <p:ph idx="1"/>
          </p:nvPr>
        </p:nvSpPr>
        <p:spPr>
          <a:xfrm>
            <a:off x="838201" y="1825624"/>
            <a:ext cx="5809460" cy="4394553"/>
          </a:xfrm>
        </p:spPr>
        <p:txBody>
          <a:bodyPr vert="horz" lIns="91440" tIns="45720" rIns="91440" bIns="45720" rtlCol="0" anchor="t">
            <a:normAutofit lnSpcReduction="10000"/>
          </a:bodyPr>
          <a:lstStyle/>
          <a:p>
            <a:pPr marL="0" indent="0">
              <a:buNone/>
            </a:pPr>
            <a:r>
              <a:rPr lang="en-GB" sz="2400" dirty="0">
                <a:latin typeface="Söhne Leicht" panose="020B0303030202060203" pitchFamily="34" charset="77"/>
                <a:cs typeface="Calibri"/>
              </a:rPr>
              <a:t>Try to make some simple changes to help the environment.</a:t>
            </a:r>
          </a:p>
          <a:p>
            <a:pPr marL="0" indent="0">
              <a:buNone/>
            </a:pPr>
            <a:endParaRPr lang="en-GB" sz="2400" dirty="0">
              <a:latin typeface="Söhne Leicht" panose="020B0303030202060203" pitchFamily="34" charset="77"/>
              <a:cs typeface="Calibri"/>
            </a:endParaRPr>
          </a:p>
          <a:p>
            <a:r>
              <a:rPr lang="en-GB" sz="2400" dirty="0">
                <a:latin typeface="Söhne Leicht" panose="020B0303030202060203" pitchFamily="34" charset="77"/>
                <a:cs typeface="Calibri"/>
              </a:rPr>
              <a:t>Use a refillable water bottle.</a:t>
            </a:r>
          </a:p>
          <a:p>
            <a:pPr marL="0" indent="0">
              <a:buNone/>
            </a:pPr>
            <a:endParaRPr lang="en-GB" sz="2400" dirty="0">
              <a:latin typeface="Söhne Leicht" panose="020B0303030202060203" pitchFamily="34" charset="77"/>
              <a:cs typeface="Calibri"/>
            </a:endParaRPr>
          </a:p>
          <a:p>
            <a:r>
              <a:rPr lang="en-GB" sz="2400" dirty="0">
                <a:latin typeface="Söhne Leicht"/>
                <a:cs typeface="Calibri"/>
              </a:rPr>
              <a:t>Walk, skate, scoot or ride your bike instead of using the car for shorter journeys.</a:t>
            </a:r>
          </a:p>
          <a:p>
            <a:pPr marL="0" indent="0">
              <a:buNone/>
            </a:pPr>
            <a:endParaRPr lang="en-GB" sz="2400" dirty="0">
              <a:latin typeface="Söhne Leicht" panose="020B0303030202060203" pitchFamily="34" charset="77"/>
              <a:cs typeface="Calibri"/>
            </a:endParaRPr>
          </a:p>
          <a:p>
            <a:r>
              <a:rPr lang="en-GB" sz="2400" dirty="0">
                <a:latin typeface="Söhne Leicht" panose="020B0303030202060203" pitchFamily="34" charset="77"/>
                <a:cs typeface="Calibri"/>
              </a:rPr>
              <a:t>Wrap up warm rather than turning up the heating.</a:t>
            </a:r>
          </a:p>
          <a:p>
            <a:endParaRPr lang="en-GB" sz="2400" dirty="0">
              <a:latin typeface="Söhne Leicht" panose="020B0303030202060203" pitchFamily="34" charset="77"/>
              <a:cs typeface="Calibri"/>
            </a:endParaRPr>
          </a:p>
          <a:p>
            <a:endParaRPr lang="en-GB" sz="2400" dirty="0">
              <a:latin typeface="Söhne Leicht" panose="020B0303030202060203" pitchFamily="34" charset="77"/>
              <a:cs typeface="Calibri"/>
            </a:endParaRPr>
          </a:p>
        </p:txBody>
      </p:sp>
      <p:pic>
        <p:nvPicPr>
          <p:cNvPr id="4" name="Picture 4" descr="A picture containing person, outdoor, grass&#10;&#10;Description automatically generated">
            <a:extLst>
              <a:ext uri="{FF2B5EF4-FFF2-40B4-BE49-F238E27FC236}">
                <a16:creationId xmlns:a16="http://schemas.microsoft.com/office/drawing/2014/main" id="{67745CEB-EC10-057D-4788-88F05CAF4601}"/>
              </a:ext>
            </a:extLst>
          </p:cNvPr>
          <p:cNvPicPr>
            <a:picLocks noChangeAspect="1"/>
          </p:cNvPicPr>
          <p:nvPr/>
        </p:nvPicPr>
        <p:blipFill>
          <a:blip r:embed="rId2"/>
          <a:srcRect t="17219" b="12117"/>
          <a:stretch>
            <a:fillRect/>
          </a:stretch>
        </p:blipFill>
        <p:spPr>
          <a:xfrm>
            <a:off x="7242356" y="90313"/>
            <a:ext cx="4881908" cy="3449805"/>
          </a:xfrm>
          <a:prstGeom prst="rect">
            <a:avLst/>
          </a:prstGeom>
        </p:spPr>
      </p:pic>
      <p:pic>
        <p:nvPicPr>
          <p:cNvPr id="7" name="Picture 6">
            <a:extLst>
              <a:ext uri="{FF2B5EF4-FFF2-40B4-BE49-F238E27FC236}">
                <a16:creationId xmlns:a16="http://schemas.microsoft.com/office/drawing/2014/main" id="{2AAB0B96-86EB-5C18-0050-6984D669471F}"/>
              </a:ext>
            </a:extLst>
          </p:cNvPr>
          <p:cNvPicPr>
            <a:picLocks noChangeAspect="1"/>
          </p:cNvPicPr>
          <p:nvPr/>
        </p:nvPicPr>
        <p:blipFill>
          <a:blip r:embed="rId3"/>
          <a:stretch>
            <a:fillRect/>
          </a:stretch>
        </p:blipFill>
        <p:spPr>
          <a:xfrm>
            <a:off x="7242356" y="3646310"/>
            <a:ext cx="4881910" cy="3121377"/>
          </a:xfrm>
          <a:prstGeom prst="rect">
            <a:avLst/>
          </a:prstGeom>
        </p:spPr>
      </p:pic>
    </p:spTree>
    <p:extLst>
      <p:ext uri="{BB962C8B-B14F-4D97-AF65-F5344CB8AC3E}">
        <p14:creationId xmlns:p14="http://schemas.microsoft.com/office/powerpoint/2010/main" val="1065676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D2600-0621-C036-A194-14A257C6CA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267" y="2173041"/>
            <a:ext cx="3815643" cy="1237833"/>
          </a:xfrm>
          <a:prstGeom prst="rect">
            <a:avLst/>
          </a:prstGeom>
        </p:spPr>
      </p:pic>
      <p:pic>
        <p:nvPicPr>
          <p:cNvPr id="5" name="Picture 4">
            <a:extLst>
              <a:ext uri="{FF2B5EF4-FFF2-40B4-BE49-F238E27FC236}">
                <a16:creationId xmlns:a16="http://schemas.microsoft.com/office/drawing/2014/main" id="{BF41DAC2-2C91-C818-FC84-A0CB6935D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40267" y="3429000"/>
            <a:ext cx="5260621" cy="1237833"/>
          </a:xfrm>
          <a:prstGeom prst="rect">
            <a:avLst/>
          </a:prstGeom>
        </p:spPr>
      </p:pic>
      <p:sp>
        <p:nvSpPr>
          <p:cNvPr id="6" name="Content Placeholder 2">
            <a:extLst>
              <a:ext uri="{FF2B5EF4-FFF2-40B4-BE49-F238E27FC236}">
                <a16:creationId xmlns:a16="http://schemas.microsoft.com/office/drawing/2014/main" id="{69254EB5-5F0E-8DB7-EA5E-0B975F510F06}"/>
              </a:ext>
            </a:extLst>
          </p:cNvPr>
          <p:cNvSpPr>
            <a:spLocks noGrp="1"/>
          </p:cNvSpPr>
          <p:nvPr>
            <p:ph idx="1"/>
          </p:nvPr>
        </p:nvSpPr>
        <p:spPr>
          <a:xfrm>
            <a:off x="6095999" y="553156"/>
            <a:ext cx="5655733" cy="5870222"/>
          </a:xfrm>
          <a:noFill/>
          <a:ln>
            <a:noFill/>
          </a:ln>
        </p:spPr>
        <p:txBody>
          <a:bodyPr vert="horz" lIns="91440" tIns="45720" rIns="91440" bIns="45720" rtlCol="0" anchor="ctr">
            <a:noAutofit/>
          </a:bodyPr>
          <a:lstStyle/>
          <a:p>
            <a:pPr marL="0" indent="0">
              <a:buNone/>
            </a:pPr>
            <a:r>
              <a:rPr lang="en-GB" sz="2400" dirty="0">
                <a:solidFill>
                  <a:schemeClr val="bg1"/>
                </a:solidFill>
                <a:latin typeface="Söhne Leicht" panose="020B0303030202060203" pitchFamily="34" charset="77"/>
                <a:cs typeface="Calibri" panose="020F0502020204030204"/>
              </a:rPr>
              <a:t>The more you know about how important clean air is for us all, the more you can spread the word to others!</a:t>
            </a:r>
          </a:p>
          <a:p>
            <a:pPr marL="0" indent="0">
              <a:buNone/>
            </a:pPr>
            <a:endParaRPr lang="en-GB" sz="2400" dirty="0">
              <a:solidFill>
                <a:schemeClr val="bg1"/>
              </a:solidFill>
              <a:latin typeface="Söhne Leicht" panose="020B0303030202060203" pitchFamily="34" charset="77"/>
              <a:cs typeface="Calibri" panose="020F0502020204030204"/>
            </a:endParaRPr>
          </a:p>
          <a:p>
            <a:pPr marL="0" indent="0">
              <a:buNone/>
            </a:pPr>
            <a:r>
              <a:rPr lang="en-GB" sz="2400" dirty="0">
                <a:solidFill>
                  <a:schemeClr val="bg1"/>
                </a:solidFill>
                <a:latin typeface="Söhne Leicht" panose="020B0303030202060203" pitchFamily="34" charset="77"/>
                <a:cs typeface="Calibri" panose="020F0502020204030204"/>
              </a:rPr>
              <a:t>Tell family members, friends and the community about air pollution and how we can all help to reduce it.</a:t>
            </a:r>
          </a:p>
          <a:p>
            <a:pPr marL="0" indent="0">
              <a:buNone/>
            </a:pPr>
            <a:endParaRPr lang="en-GB" sz="2400" dirty="0">
              <a:solidFill>
                <a:schemeClr val="bg1"/>
              </a:solidFill>
              <a:latin typeface="Söhne Leicht" panose="020B0303030202060203" pitchFamily="34" charset="77"/>
              <a:cs typeface="Calibri" panose="020F0502020204030204"/>
            </a:endParaRPr>
          </a:p>
          <a:p>
            <a:pPr marL="0" indent="0">
              <a:buNone/>
            </a:pPr>
            <a:r>
              <a:rPr lang="en-GB" sz="2400" dirty="0">
                <a:solidFill>
                  <a:schemeClr val="bg1"/>
                </a:solidFill>
                <a:latin typeface="Söhne Leicht" panose="020B0303030202060203" pitchFamily="34" charset="77"/>
                <a:cs typeface="Calibri" panose="020F0502020204030204"/>
              </a:rPr>
              <a:t>You can start by telling someone about this assembly when you get home tonight.</a:t>
            </a:r>
          </a:p>
          <a:p>
            <a:pPr marL="0" indent="0">
              <a:buNone/>
            </a:pPr>
            <a:endParaRPr lang="en-GB" sz="2400" dirty="0">
              <a:solidFill>
                <a:schemeClr val="bg1"/>
              </a:solidFill>
              <a:latin typeface="Söhne Leicht" panose="020B0303030202060203" pitchFamily="34" charset="77"/>
              <a:cs typeface="Calibri" panose="020F0502020204030204"/>
            </a:endParaRPr>
          </a:p>
          <a:p>
            <a:pPr marL="0" indent="0">
              <a:buNone/>
            </a:pPr>
            <a:r>
              <a:rPr lang="en-GB" sz="2400" b="1" dirty="0">
                <a:solidFill>
                  <a:srgbClr val="15E7FF"/>
                </a:solidFill>
                <a:latin typeface="Söhne Halbfett" panose="020B0303030202060203" pitchFamily="34" charset="77"/>
                <a:cs typeface="Calibri" panose="020F0502020204030204"/>
              </a:rPr>
              <a:t>Together, we can all make a difference.</a:t>
            </a:r>
          </a:p>
        </p:txBody>
      </p:sp>
      <p:sp>
        <p:nvSpPr>
          <p:cNvPr id="7" name="Title 1">
            <a:extLst>
              <a:ext uri="{FF2B5EF4-FFF2-40B4-BE49-F238E27FC236}">
                <a16:creationId xmlns:a16="http://schemas.microsoft.com/office/drawing/2014/main" id="{13707404-DE38-02B1-7CE8-A9D9BCDE8B4B}"/>
              </a:ext>
            </a:extLst>
          </p:cNvPr>
          <p:cNvSpPr>
            <a:spLocks noGrp="1"/>
          </p:cNvSpPr>
          <p:nvPr>
            <p:ph type="title"/>
          </p:nvPr>
        </p:nvSpPr>
        <p:spPr>
          <a:xfrm>
            <a:off x="838103" y="2449517"/>
            <a:ext cx="2936941" cy="736538"/>
          </a:xfrm>
        </p:spPr>
        <p:txBody>
          <a:bodyPr>
            <a:normAutofit/>
          </a:bodyPr>
          <a:lstStyle/>
          <a:p>
            <a:r>
              <a:rPr lang="en-GB" b="1" dirty="0">
                <a:solidFill>
                  <a:schemeClr val="bg1"/>
                </a:solidFill>
                <a:latin typeface="Söhne Halbfett" panose="020B0303030202060203" pitchFamily="34" charset="77"/>
                <a:cs typeface="Calibri Light"/>
              </a:rPr>
              <a:t>Talk about</a:t>
            </a:r>
            <a:endParaRPr lang="en-GB" b="1" dirty="0">
              <a:solidFill>
                <a:schemeClr val="bg1"/>
              </a:solidFill>
              <a:latin typeface="Söhne Halbfett" panose="020B0303030202060203" pitchFamily="34" charset="77"/>
            </a:endParaRPr>
          </a:p>
        </p:txBody>
      </p:sp>
      <p:sp>
        <p:nvSpPr>
          <p:cNvPr id="8" name="Title 1">
            <a:extLst>
              <a:ext uri="{FF2B5EF4-FFF2-40B4-BE49-F238E27FC236}">
                <a16:creationId xmlns:a16="http://schemas.microsoft.com/office/drawing/2014/main" id="{47EEEF59-6438-A8D0-D10D-4F7097D652CE}"/>
              </a:ext>
            </a:extLst>
          </p:cNvPr>
          <p:cNvSpPr txBox="1">
            <a:spLocks/>
          </p:cNvSpPr>
          <p:nvPr/>
        </p:nvSpPr>
        <p:spPr>
          <a:xfrm>
            <a:off x="838103" y="3679648"/>
            <a:ext cx="4695087" cy="736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Söhne Halbfett" panose="020B0303030202060203" pitchFamily="34" charset="77"/>
                <a:cs typeface="Calibri Light"/>
              </a:rPr>
              <a:t>Clean Air Actions</a:t>
            </a:r>
            <a:endParaRPr lang="en-GB"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3872971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5E7FF"/>
        </a:solidFill>
        <a:effectLst/>
      </p:bgPr>
    </p:bg>
    <p:spTree>
      <p:nvGrpSpPr>
        <p:cNvPr id="1" name=""/>
        <p:cNvGrpSpPr/>
        <p:nvPr/>
      </p:nvGrpSpPr>
      <p:grpSpPr>
        <a:xfrm>
          <a:off x="0" y="0"/>
          <a:ext cx="0" cy="0"/>
          <a:chOff x="0" y="0"/>
          <a:chExt cx="0" cy="0"/>
        </a:xfrm>
      </p:grpSpPr>
      <p:pic>
        <p:nvPicPr>
          <p:cNvPr id="4" name="Picture 3" descr="A blue sign with black text&#10;&#10;AI-generated content may be incorrect.">
            <a:extLst>
              <a:ext uri="{FF2B5EF4-FFF2-40B4-BE49-F238E27FC236}">
                <a16:creationId xmlns:a16="http://schemas.microsoft.com/office/drawing/2014/main" id="{0A2B580B-A233-B18E-7A60-A123CAC99863}"/>
              </a:ext>
            </a:extLst>
          </p:cNvPr>
          <p:cNvPicPr>
            <a:picLocks noChangeAspect="1"/>
          </p:cNvPicPr>
          <p:nvPr/>
        </p:nvPicPr>
        <p:blipFill>
          <a:blip r:embed="rId2"/>
          <a:stretch>
            <a:fillRect/>
          </a:stretch>
        </p:blipFill>
        <p:spPr>
          <a:xfrm>
            <a:off x="0" y="1125"/>
            <a:ext cx="12194002" cy="6856875"/>
          </a:xfrm>
          <a:prstGeom prst="rect">
            <a:avLst/>
          </a:prstGeom>
        </p:spPr>
      </p:pic>
      <p:sp>
        <p:nvSpPr>
          <p:cNvPr id="2" name="Title 1">
            <a:extLst>
              <a:ext uri="{FF2B5EF4-FFF2-40B4-BE49-F238E27FC236}">
                <a16:creationId xmlns:a16="http://schemas.microsoft.com/office/drawing/2014/main" id="{004487D7-65B7-2019-4811-1C3D7CED78AF}"/>
              </a:ext>
            </a:extLst>
          </p:cNvPr>
          <p:cNvSpPr>
            <a:spLocks noGrp="1"/>
          </p:cNvSpPr>
          <p:nvPr>
            <p:ph type="title"/>
          </p:nvPr>
        </p:nvSpPr>
        <p:spPr>
          <a:xfrm>
            <a:off x="216737" y="5372352"/>
            <a:ext cx="10515600" cy="1325563"/>
          </a:xfrm>
        </p:spPr>
        <p:txBody>
          <a:bodyPr>
            <a:normAutofit/>
          </a:bodyPr>
          <a:lstStyle/>
          <a:p>
            <a:r>
              <a:rPr lang="en-GB" sz="3600" dirty="0">
                <a:solidFill>
                  <a:srgbClr val="ED1CBC"/>
                </a:solidFill>
                <a:latin typeface="Söhne Leicht" panose="020B0303030202060203" pitchFamily="34" charset="77"/>
                <a:cs typeface="Calibri Light"/>
              </a:rPr>
              <a:t>Let's all do our bit to make the air cleaner.</a:t>
            </a:r>
          </a:p>
        </p:txBody>
      </p:sp>
    </p:spTree>
    <p:extLst>
      <p:ext uri="{BB962C8B-B14F-4D97-AF65-F5344CB8AC3E}">
        <p14:creationId xmlns:p14="http://schemas.microsoft.com/office/powerpoint/2010/main" val="263293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9EBB-95ED-2993-6BC8-6FDB523BF002}"/>
              </a:ext>
            </a:extLst>
          </p:cNvPr>
          <p:cNvSpPr>
            <a:spLocks noGrp="1"/>
          </p:cNvSpPr>
          <p:nvPr>
            <p:ph type="title"/>
          </p:nvPr>
        </p:nvSpPr>
        <p:spPr>
          <a:xfrm>
            <a:off x="647101" y="879757"/>
            <a:ext cx="6111465" cy="1325563"/>
          </a:xfrm>
        </p:spPr>
        <p:txBody>
          <a:bodyPr/>
          <a:lstStyle/>
          <a:p>
            <a:r>
              <a:rPr lang="en-GB" b="1" dirty="0">
                <a:latin typeface="Söhne Halbfett" panose="020B0303030202060203" pitchFamily="34" charset="77"/>
                <a:cs typeface="Calibri Light"/>
              </a:rPr>
              <a:t>Where does </a:t>
            </a:r>
            <a:r>
              <a:rPr lang="en-GB" b="1" dirty="0">
                <a:solidFill>
                  <a:srgbClr val="ED1CBC"/>
                </a:solidFill>
                <a:latin typeface="Söhne Halbfett" panose="020B0303030202060203" pitchFamily="34" charset="77"/>
                <a:cs typeface="Calibri Light"/>
              </a:rPr>
              <a:t>oxygen come from?</a:t>
            </a:r>
            <a:endParaRPr lang="en-GB" b="1" dirty="0">
              <a:solidFill>
                <a:srgbClr val="ED1CBC"/>
              </a:solidFill>
              <a:latin typeface="Söhne Halbfett" panose="020B0303030202060203" pitchFamily="34" charset="77"/>
            </a:endParaRPr>
          </a:p>
        </p:txBody>
      </p:sp>
      <p:pic>
        <p:nvPicPr>
          <p:cNvPr id="4" name="Picture 4" descr="A picture containing tree, outdoor, forest, wood&#10;&#10;Description automatically generated">
            <a:extLst>
              <a:ext uri="{FF2B5EF4-FFF2-40B4-BE49-F238E27FC236}">
                <a16:creationId xmlns:a16="http://schemas.microsoft.com/office/drawing/2014/main" id="{210D39C5-F94B-809F-2022-9F90D67B88F2}"/>
              </a:ext>
            </a:extLst>
          </p:cNvPr>
          <p:cNvPicPr>
            <a:picLocks noChangeAspect="1"/>
          </p:cNvPicPr>
          <p:nvPr/>
        </p:nvPicPr>
        <p:blipFill>
          <a:blip r:embed="rId2"/>
          <a:srcRect b="3373"/>
          <a:stretch>
            <a:fillRect/>
          </a:stretch>
        </p:blipFill>
        <p:spPr>
          <a:xfrm>
            <a:off x="7102929" y="104705"/>
            <a:ext cx="4966367" cy="3213313"/>
          </a:xfrm>
          <a:prstGeom prst="rect">
            <a:avLst/>
          </a:prstGeom>
        </p:spPr>
      </p:pic>
      <p:pic>
        <p:nvPicPr>
          <p:cNvPr id="5" name="Picture 5">
            <a:extLst>
              <a:ext uri="{FF2B5EF4-FFF2-40B4-BE49-F238E27FC236}">
                <a16:creationId xmlns:a16="http://schemas.microsoft.com/office/drawing/2014/main" id="{02520C1D-43B6-9A1C-18C0-59B0600D1D1C}"/>
              </a:ext>
            </a:extLst>
          </p:cNvPr>
          <p:cNvPicPr>
            <a:picLocks noChangeAspect="1"/>
          </p:cNvPicPr>
          <p:nvPr/>
        </p:nvPicPr>
        <p:blipFill rotWithShape="1">
          <a:blip r:embed="rId3"/>
          <a:srcRect l="8147" r="9776" b="2990"/>
          <a:stretch>
            <a:fillRect/>
          </a:stretch>
        </p:blipFill>
        <p:spPr>
          <a:xfrm>
            <a:off x="7102929" y="3461657"/>
            <a:ext cx="4966367" cy="3276655"/>
          </a:xfrm>
          <a:prstGeom prst="rect">
            <a:avLst/>
          </a:prstGeom>
        </p:spPr>
      </p:pic>
      <p:sp>
        <p:nvSpPr>
          <p:cNvPr id="3" name="Content Placeholder 2">
            <a:extLst>
              <a:ext uri="{FF2B5EF4-FFF2-40B4-BE49-F238E27FC236}">
                <a16:creationId xmlns:a16="http://schemas.microsoft.com/office/drawing/2014/main" id="{EB707F93-7B08-0127-A576-9295A55D1FEF}"/>
              </a:ext>
            </a:extLst>
          </p:cNvPr>
          <p:cNvSpPr>
            <a:spLocks noGrp="1"/>
          </p:cNvSpPr>
          <p:nvPr>
            <p:ph idx="1"/>
          </p:nvPr>
        </p:nvSpPr>
        <p:spPr>
          <a:xfrm>
            <a:off x="647101" y="2522639"/>
            <a:ext cx="5930590" cy="2719332"/>
          </a:xfrm>
        </p:spPr>
        <p:txBody>
          <a:bodyPr vert="horz" lIns="91440" tIns="45720" rIns="91440" bIns="45720" rtlCol="0" anchor="t">
            <a:normAutofit/>
          </a:bodyPr>
          <a:lstStyle/>
          <a:p>
            <a:pPr marL="0" indent="0">
              <a:lnSpc>
                <a:spcPct val="120000"/>
              </a:lnSpc>
              <a:buNone/>
            </a:pPr>
            <a:r>
              <a:rPr lang="en-GB" sz="2200" dirty="0">
                <a:latin typeface="Söhne Leicht" panose="020B0303030202060203" pitchFamily="34" charset="77"/>
                <a:cs typeface="Calibri" panose="020F0502020204030204"/>
              </a:rPr>
              <a:t>About 20% of Earth's oxygen comes from trees and plants on the land. </a:t>
            </a:r>
          </a:p>
          <a:p>
            <a:pPr marL="0" indent="0">
              <a:lnSpc>
                <a:spcPct val="120000"/>
              </a:lnSpc>
              <a:buNone/>
            </a:pPr>
            <a:endParaRPr lang="en-GB" sz="2200" dirty="0">
              <a:latin typeface="Söhne Leicht" panose="020B0303030202060203" pitchFamily="34" charset="77"/>
              <a:cs typeface="Calibri" panose="020F0502020204030204"/>
            </a:endParaRPr>
          </a:p>
          <a:p>
            <a:pPr marL="0" indent="0">
              <a:lnSpc>
                <a:spcPct val="120000"/>
              </a:lnSpc>
              <a:buNone/>
            </a:pPr>
            <a:r>
              <a:rPr lang="en-GB" sz="2200" dirty="0">
                <a:latin typeface="Söhne Leicht" panose="020B0303030202060203" pitchFamily="34" charset="77"/>
                <a:cs typeface="Calibri" panose="020F0502020204030204"/>
              </a:rPr>
              <a:t>Most of Earth's oxygen, however, comes from the ocean.</a:t>
            </a:r>
          </a:p>
        </p:txBody>
      </p:sp>
      <p:sp>
        <p:nvSpPr>
          <p:cNvPr id="6" name="TextBox 5">
            <a:extLst>
              <a:ext uri="{FF2B5EF4-FFF2-40B4-BE49-F238E27FC236}">
                <a16:creationId xmlns:a16="http://schemas.microsoft.com/office/drawing/2014/main" id="{CD33F59D-466E-57D3-9BB3-CDA660F89410}"/>
              </a:ext>
            </a:extLst>
          </p:cNvPr>
          <p:cNvSpPr txBox="1"/>
          <p:nvPr/>
        </p:nvSpPr>
        <p:spPr>
          <a:xfrm>
            <a:off x="647101" y="5174569"/>
            <a:ext cx="593059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latin typeface="Söhne Halbfett" panose="020B0303030202060203" pitchFamily="34" charset="77"/>
                <a:cs typeface="Calibri"/>
              </a:rPr>
              <a:t>It feels great to take a deep breath of fresh, clean air!</a:t>
            </a:r>
          </a:p>
        </p:txBody>
      </p:sp>
    </p:spTree>
    <p:extLst>
      <p:ext uri="{BB962C8B-B14F-4D97-AF65-F5344CB8AC3E}">
        <p14:creationId xmlns:p14="http://schemas.microsoft.com/office/powerpoint/2010/main" val="8247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6B04-8725-4235-A3B9-7A56A3394FB3}"/>
              </a:ext>
            </a:extLst>
          </p:cNvPr>
          <p:cNvSpPr>
            <a:spLocks noGrp="1"/>
          </p:cNvSpPr>
          <p:nvPr>
            <p:ph type="title"/>
          </p:nvPr>
        </p:nvSpPr>
        <p:spPr/>
        <p:txBody>
          <a:bodyPr/>
          <a:lstStyle/>
          <a:p>
            <a:r>
              <a:rPr lang="en-GB" b="1" dirty="0">
                <a:latin typeface="Söhne Halbfett" panose="020B0303030202060203" pitchFamily="34" charset="77"/>
                <a:cs typeface="Calibri Light"/>
              </a:rPr>
              <a:t>What Is </a:t>
            </a:r>
            <a:r>
              <a:rPr lang="en-GB" b="1" dirty="0">
                <a:solidFill>
                  <a:srgbClr val="ED1CBC"/>
                </a:solidFill>
                <a:latin typeface="Söhne Halbfett" panose="020B0303030202060203" pitchFamily="34" charset="77"/>
                <a:cs typeface="Calibri Light"/>
              </a:rPr>
              <a:t>pollution</a:t>
            </a:r>
            <a:r>
              <a:rPr lang="en-GB" b="1" dirty="0">
                <a:latin typeface="Söhne Halbfett" panose="020B0303030202060203" pitchFamily="34" charset="77"/>
                <a:cs typeface="Calibri Light"/>
              </a:rPr>
              <a:t>?</a:t>
            </a:r>
            <a:endParaRPr lang="en-GB" b="1" dirty="0">
              <a:latin typeface="Söhne Halbfett" panose="020B0303030202060203" pitchFamily="34" charset="77"/>
            </a:endParaRPr>
          </a:p>
        </p:txBody>
      </p:sp>
      <p:pic>
        <p:nvPicPr>
          <p:cNvPr id="5" name="Picture 5">
            <a:extLst>
              <a:ext uri="{FF2B5EF4-FFF2-40B4-BE49-F238E27FC236}">
                <a16:creationId xmlns:a16="http://schemas.microsoft.com/office/drawing/2014/main" id="{8290B4A2-2464-D80F-561D-840C69393DE2}"/>
              </a:ext>
            </a:extLst>
          </p:cNvPr>
          <p:cNvPicPr>
            <a:picLocks noChangeAspect="1"/>
          </p:cNvPicPr>
          <p:nvPr/>
        </p:nvPicPr>
        <p:blipFill>
          <a:blip r:embed="rId2"/>
          <a:stretch>
            <a:fillRect/>
          </a:stretch>
        </p:blipFill>
        <p:spPr>
          <a:xfrm>
            <a:off x="8005918" y="3977148"/>
            <a:ext cx="3161070" cy="2111477"/>
          </a:xfrm>
          <a:prstGeom prst="rect">
            <a:avLst/>
          </a:prstGeom>
        </p:spPr>
      </p:pic>
      <p:pic>
        <p:nvPicPr>
          <p:cNvPr id="6" name="Picture 6" descr="A picture containing outdoor&#10;&#10;Description automatically generated">
            <a:extLst>
              <a:ext uri="{FF2B5EF4-FFF2-40B4-BE49-F238E27FC236}">
                <a16:creationId xmlns:a16="http://schemas.microsoft.com/office/drawing/2014/main" id="{4C4A212A-AE4E-BE32-CC40-4EC7227437FD}"/>
              </a:ext>
            </a:extLst>
          </p:cNvPr>
          <p:cNvPicPr>
            <a:picLocks noChangeAspect="1"/>
          </p:cNvPicPr>
          <p:nvPr/>
        </p:nvPicPr>
        <p:blipFill>
          <a:blip r:embed="rId3"/>
          <a:stretch>
            <a:fillRect/>
          </a:stretch>
        </p:blipFill>
        <p:spPr>
          <a:xfrm>
            <a:off x="4417142" y="3977148"/>
            <a:ext cx="3222522" cy="2111477"/>
          </a:xfrm>
          <a:prstGeom prst="rect">
            <a:avLst/>
          </a:prstGeom>
        </p:spPr>
      </p:pic>
      <p:sp>
        <p:nvSpPr>
          <p:cNvPr id="3" name="Content Placeholder 2">
            <a:extLst>
              <a:ext uri="{FF2B5EF4-FFF2-40B4-BE49-F238E27FC236}">
                <a16:creationId xmlns:a16="http://schemas.microsoft.com/office/drawing/2014/main" id="{61622E1D-49BC-2555-A715-6723DBD19877}"/>
              </a:ext>
            </a:extLst>
          </p:cNvPr>
          <p:cNvSpPr>
            <a:spLocks noGrp="1"/>
          </p:cNvSpPr>
          <p:nvPr>
            <p:ph idx="1"/>
          </p:nvPr>
        </p:nvSpPr>
        <p:spPr>
          <a:xfrm>
            <a:off x="838200" y="1626053"/>
            <a:ext cx="10687664" cy="1802947"/>
          </a:xfrm>
        </p:spPr>
        <p:txBody>
          <a:bodyPr vert="horz" lIns="91440" tIns="45720" rIns="91440" bIns="45720" rtlCol="0" anchor="t">
            <a:normAutofit lnSpcReduction="10000"/>
          </a:bodyPr>
          <a:lstStyle/>
          <a:p>
            <a:pPr marL="0" indent="0">
              <a:lnSpc>
                <a:spcPct val="100000"/>
              </a:lnSpc>
              <a:buNone/>
            </a:pPr>
            <a:r>
              <a:rPr lang="en-GB" sz="2400" dirty="0">
                <a:latin typeface="Söhne Leicht" panose="020B0303030202060203" pitchFamily="34" charset="77"/>
                <a:cs typeface="Calibri" panose="020F0502020204030204"/>
              </a:rPr>
              <a:t>But we can't always breathe in fresh, clean air.</a:t>
            </a:r>
          </a:p>
          <a:p>
            <a:pPr marL="0" indent="0">
              <a:lnSpc>
                <a:spcPct val="100000"/>
              </a:lnSpc>
              <a:buNone/>
            </a:pPr>
            <a:endParaRPr lang="en-GB" sz="2400" dirty="0">
              <a:latin typeface="Söhne Leicht" panose="020B0303030202060203" pitchFamily="34" charset="77"/>
              <a:cs typeface="Calibri" panose="020F0502020204030204"/>
            </a:endParaRPr>
          </a:p>
          <a:p>
            <a:pPr marL="0" indent="0">
              <a:lnSpc>
                <a:spcPct val="100000"/>
              </a:lnSpc>
              <a:buNone/>
            </a:pPr>
            <a:r>
              <a:rPr lang="en-GB" sz="2400" dirty="0">
                <a:latin typeface="Söhne Leicht" panose="020B0303030202060203" pitchFamily="34" charset="77"/>
                <a:cs typeface="Calibri" panose="020F0502020204030204"/>
              </a:rPr>
              <a:t>Planet Earth has been polluted in different ways, including the air we breathe.</a:t>
            </a:r>
            <a:endParaRPr lang="en-GB" sz="2400" dirty="0">
              <a:latin typeface="Söhne Leicht" panose="020B0303030202060203" pitchFamily="34" charset="77"/>
            </a:endParaRPr>
          </a:p>
          <a:p>
            <a:pPr marL="0" indent="0">
              <a:lnSpc>
                <a:spcPct val="100000"/>
              </a:lnSpc>
              <a:buNone/>
            </a:pPr>
            <a:r>
              <a:rPr lang="en-GB" sz="2400" dirty="0">
                <a:latin typeface="Söhne Leicht" panose="020B0303030202060203" pitchFamily="34" charset="77"/>
                <a:cs typeface="Calibri" panose="020F0502020204030204"/>
              </a:rPr>
              <a:t>Can you use these pictures to help you identify different types of pollution?</a:t>
            </a:r>
          </a:p>
        </p:txBody>
      </p:sp>
      <p:pic>
        <p:nvPicPr>
          <p:cNvPr id="4" name="Picture 4">
            <a:extLst>
              <a:ext uri="{FF2B5EF4-FFF2-40B4-BE49-F238E27FC236}">
                <a16:creationId xmlns:a16="http://schemas.microsoft.com/office/drawing/2014/main" id="{D6E214F4-03F0-DD17-4F6B-89809C99E7AD}"/>
              </a:ext>
            </a:extLst>
          </p:cNvPr>
          <p:cNvPicPr>
            <a:picLocks noChangeAspect="1"/>
          </p:cNvPicPr>
          <p:nvPr/>
        </p:nvPicPr>
        <p:blipFill>
          <a:blip r:embed="rId4"/>
          <a:stretch>
            <a:fillRect/>
          </a:stretch>
        </p:blipFill>
        <p:spPr>
          <a:xfrm>
            <a:off x="902111" y="3977148"/>
            <a:ext cx="3161070" cy="2111477"/>
          </a:xfrm>
          <a:prstGeom prst="rect">
            <a:avLst/>
          </a:prstGeom>
        </p:spPr>
      </p:pic>
    </p:spTree>
    <p:extLst>
      <p:ext uri="{BB962C8B-B14F-4D97-AF65-F5344CB8AC3E}">
        <p14:creationId xmlns:p14="http://schemas.microsoft.com/office/powerpoint/2010/main" val="40145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1CB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EB3210-8F6B-3CD1-86A0-8B81695EF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929" y="2355374"/>
            <a:ext cx="8404141" cy="2147251"/>
          </a:xfrm>
          <a:prstGeom prst="rect">
            <a:avLst/>
          </a:prstGeom>
        </p:spPr>
      </p:pic>
      <p:sp>
        <p:nvSpPr>
          <p:cNvPr id="6" name="Title 1">
            <a:extLst>
              <a:ext uri="{FF2B5EF4-FFF2-40B4-BE49-F238E27FC236}">
                <a16:creationId xmlns:a16="http://schemas.microsoft.com/office/drawing/2014/main" id="{4420810C-2536-7259-C8C3-E04D876E57B7}"/>
              </a:ext>
            </a:extLst>
          </p:cNvPr>
          <p:cNvSpPr txBox="1">
            <a:spLocks/>
          </p:cNvSpPr>
          <p:nvPr/>
        </p:nvSpPr>
        <p:spPr>
          <a:xfrm>
            <a:off x="2333411" y="2916847"/>
            <a:ext cx="7525176" cy="10243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a:solidFill>
                  <a:schemeClr val="bg1"/>
                </a:solidFill>
                <a:latin typeface="Söhne Halbfett" panose="020B0303030202060203" pitchFamily="34" charset="77"/>
                <a:cs typeface="Calibri Light"/>
              </a:rPr>
              <a:t>Types of pollution</a:t>
            </a:r>
            <a:endParaRPr lang="en-GB" sz="6600"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3637846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F488647-25E4-DD69-E7E8-F096ECD3D1F5}"/>
              </a:ext>
            </a:extLst>
          </p:cNvPr>
          <p:cNvGrpSpPr/>
          <p:nvPr/>
        </p:nvGrpSpPr>
        <p:grpSpPr>
          <a:xfrm>
            <a:off x="539221" y="5323"/>
            <a:ext cx="11760644" cy="6918261"/>
            <a:chOff x="539221" y="5323"/>
            <a:chExt cx="11760644" cy="6918261"/>
          </a:xfrm>
        </p:grpSpPr>
        <p:pic>
          <p:nvPicPr>
            <p:cNvPr id="6" name="Picture 6" descr="A picture containing outdoor&#10;&#10;Description automatically generated">
              <a:extLst>
                <a:ext uri="{FF2B5EF4-FFF2-40B4-BE49-F238E27FC236}">
                  <a16:creationId xmlns:a16="http://schemas.microsoft.com/office/drawing/2014/main" id="{4EC3F2FD-34BF-59A2-E272-557AE27E0E9D}"/>
                </a:ext>
              </a:extLst>
            </p:cNvPr>
            <p:cNvPicPr>
              <a:picLocks noChangeAspect="1"/>
            </p:cNvPicPr>
            <p:nvPr/>
          </p:nvPicPr>
          <p:blipFill rotWithShape="1">
            <a:blip r:embed="rId2"/>
            <a:srcRect l="8402" r="39173"/>
            <a:stretch/>
          </p:blipFill>
          <p:spPr>
            <a:xfrm>
              <a:off x="7083552" y="5323"/>
              <a:ext cx="5216313" cy="6918261"/>
            </a:xfrm>
            <a:prstGeom prst="rect">
              <a:avLst/>
            </a:prstGeom>
          </p:spPr>
        </p:pic>
        <p:sp>
          <p:nvSpPr>
            <p:cNvPr id="7" name="Content Placeholder 2">
              <a:extLst>
                <a:ext uri="{FF2B5EF4-FFF2-40B4-BE49-F238E27FC236}">
                  <a16:creationId xmlns:a16="http://schemas.microsoft.com/office/drawing/2014/main" id="{12A86D25-BE31-E3CB-4258-D40216148B92}"/>
                </a:ext>
              </a:extLst>
            </p:cNvPr>
            <p:cNvSpPr txBox="1">
              <a:spLocks/>
            </p:cNvSpPr>
            <p:nvPr/>
          </p:nvSpPr>
          <p:spPr>
            <a:xfrm>
              <a:off x="539221" y="1626708"/>
              <a:ext cx="6005958" cy="37717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dirty="0">
                  <a:latin typeface="Söhne Leicht"/>
                  <a:cs typeface="Calibri" panose="020F0502020204030204"/>
                </a:rPr>
                <a:t>Sadly, a lot of </a:t>
              </a:r>
              <a:r>
                <a:rPr lang="en-GB" b="1" dirty="0">
                  <a:solidFill>
                    <a:srgbClr val="ED1CBC"/>
                  </a:solidFill>
                  <a:latin typeface="Söhne Halbfett"/>
                  <a:cs typeface="Calibri" panose="020F0502020204030204"/>
                </a:rPr>
                <a:t>rubbish</a:t>
              </a:r>
              <a:r>
                <a:rPr lang="en-GB" dirty="0">
                  <a:latin typeface="Söhne Leicht"/>
                  <a:cs typeface="Calibri" panose="020F0502020204030204"/>
                </a:rPr>
                <a:t> ends up as landfill. This pollutes the land, below ground level and on the earth's surface.</a:t>
              </a:r>
            </a:p>
            <a:p>
              <a:pPr marL="0" indent="0">
                <a:lnSpc>
                  <a:spcPct val="100000"/>
                </a:lnSpc>
                <a:buNone/>
              </a:pPr>
              <a:endParaRPr lang="en-GB" dirty="0">
                <a:latin typeface="Söhne Leicht" panose="020B0303030202060203" pitchFamily="34" charset="77"/>
              </a:endParaRPr>
            </a:p>
            <a:p>
              <a:pPr marL="0" indent="0">
                <a:lnSpc>
                  <a:spcPct val="100000"/>
                </a:lnSpc>
                <a:buNone/>
              </a:pPr>
              <a:r>
                <a:rPr lang="en-GB" dirty="0">
                  <a:latin typeface="Söhne Leicht" panose="020B0303030202060203" pitchFamily="34" charset="77"/>
                  <a:cs typeface="Calibri" panose="020F0502020204030204"/>
                </a:rPr>
                <a:t>The solid and liquid waste contaminates the soil and groundwater.</a:t>
              </a:r>
            </a:p>
          </p:txBody>
        </p:sp>
      </p:grpSp>
    </p:spTree>
    <p:extLst>
      <p:ext uri="{BB962C8B-B14F-4D97-AF65-F5344CB8AC3E}">
        <p14:creationId xmlns:p14="http://schemas.microsoft.com/office/powerpoint/2010/main" val="561224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pic>
        <p:nvPicPr>
          <p:cNvPr id="2" name="Picture 5" descr="A picture containing ground, outdoor, rock, arthropod&#10;&#10;Description automatically generated">
            <a:extLst>
              <a:ext uri="{FF2B5EF4-FFF2-40B4-BE49-F238E27FC236}">
                <a16:creationId xmlns:a16="http://schemas.microsoft.com/office/drawing/2014/main" id="{1A1E28F0-5782-057A-68CC-BF9B6DEE8217}"/>
              </a:ext>
            </a:extLst>
          </p:cNvPr>
          <p:cNvPicPr>
            <a:picLocks noChangeAspect="1"/>
          </p:cNvPicPr>
          <p:nvPr/>
        </p:nvPicPr>
        <p:blipFill>
          <a:blip r:embed="rId2"/>
          <a:srcRect l="24333" t="-101" r="19896" b="101"/>
          <a:stretch>
            <a:fillRect/>
          </a:stretch>
        </p:blipFill>
        <p:spPr>
          <a:xfrm>
            <a:off x="7083550" y="-6995"/>
            <a:ext cx="5216316" cy="6918261"/>
          </a:xfrm>
          <a:prstGeom prst="rect">
            <a:avLst/>
          </a:prstGeom>
        </p:spPr>
      </p:pic>
      <p:sp>
        <p:nvSpPr>
          <p:cNvPr id="7" name="Content Placeholder 2">
            <a:extLst>
              <a:ext uri="{FF2B5EF4-FFF2-40B4-BE49-F238E27FC236}">
                <a16:creationId xmlns:a16="http://schemas.microsoft.com/office/drawing/2014/main" id="{12A86D25-BE31-E3CB-4258-D40216148B92}"/>
              </a:ext>
            </a:extLst>
          </p:cNvPr>
          <p:cNvSpPr txBox="1">
            <a:spLocks/>
          </p:cNvSpPr>
          <p:nvPr/>
        </p:nvSpPr>
        <p:spPr>
          <a:xfrm>
            <a:off x="479844" y="2083299"/>
            <a:ext cx="6111182" cy="27376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b="1" dirty="0">
                <a:solidFill>
                  <a:srgbClr val="ED1CBC"/>
                </a:solidFill>
                <a:latin typeface="Söhne Halbfett" panose="020B0303030202060203" pitchFamily="34" charset="77"/>
                <a:cs typeface="Calibri" panose="020F0502020204030204"/>
              </a:rPr>
              <a:t>Marine pollution </a:t>
            </a:r>
            <a:r>
              <a:rPr lang="en-GB" dirty="0">
                <a:latin typeface="Söhne Leicht" panose="020B0303030202060203" pitchFamily="34" charset="77"/>
                <a:cs typeface="Calibri" panose="020F0502020204030204"/>
              </a:rPr>
              <a:t>(or sea pollution) is a combination of rubbish and chemicals. It causes great damage to the wildlife that lives in the ocean and a lot of the rubbish washes up on our beaches.</a:t>
            </a:r>
          </a:p>
        </p:txBody>
      </p:sp>
    </p:spTree>
    <p:extLst>
      <p:ext uri="{BB962C8B-B14F-4D97-AF65-F5344CB8AC3E}">
        <p14:creationId xmlns:p14="http://schemas.microsoft.com/office/powerpoint/2010/main" val="21389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B4D35B-6DC0-96E0-B6A8-CBFF8A36C5EC}"/>
              </a:ext>
            </a:extLst>
          </p:cNvPr>
          <p:cNvGrpSpPr/>
          <p:nvPr/>
        </p:nvGrpSpPr>
        <p:grpSpPr>
          <a:xfrm>
            <a:off x="515470" y="-16022"/>
            <a:ext cx="11784396" cy="6918261"/>
            <a:chOff x="515470" y="-16022"/>
            <a:chExt cx="11784396" cy="6918261"/>
          </a:xfrm>
        </p:grpSpPr>
        <p:sp>
          <p:nvSpPr>
            <p:cNvPr id="7" name="Content Placeholder 2">
              <a:extLst>
                <a:ext uri="{FF2B5EF4-FFF2-40B4-BE49-F238E27FC236}">
                  <a16:creationId xmlns:a16="http://schemas.microsoft.com/office/drawing/2014/main" id="{12A86D25-BE31-E3CB-4258-D40216148B92}"/>
                </a:ext>
              </a:extLst>
            </p:cNvPr>
            <p:cNvSpPr txBox="1">
              <a:spLocks/>
            </p:cNvSpPr>
            <p:nvPr/>
          </p:nvSpPr>
          <p:spPr>
            <a:xfrm>
              <a:off x="515470" y="2711669"/>
              <a:ext cx="6111182" cy="22260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b="1" dirty="0">
                  <a:solidFill>
                    <a:srgbClr val="ED1CBC"/>
                  </a:solidFill>
                  <a:latin typeface="Söhne Halbfett" panose="020B0303030202060203" pitchFamily="34" charset="77"/>
                  <a:cs typeface="Calibri" panose="020F0502020204030204"/>
                </a:rPr>
                <a:t>Air pollution </a:t>
              </a:r>
              <a:r>
                <a:rPr lang="en-GB" dirty="0">
                  <a:latin typeface="Söhne Leicht" panose="020B0303030202060203" pitchFamily="34" charset="77"/>
                  <a:cs typeface="Calibri" panose="020F0502020204030204"/>
                </a:rPr>
                <a:t>is particles of harmful substances being released into the air that everyone on planet Earth breathes in.</a:t>
              </a:r>
            </a:p>
          </p:txBody>
        </p:sp>
        <p:pic>
          <p:nvPicPr>
            <p:cNvPr id="4" name="Picture 4" descr="A picture containing sky, outdoor, smoke, clouds&#10;&#10;Description automatically generated">
              <a:extLst>
                <a:ext uri="{FF2B5EF4-FFF2-40B4-BE49-F238E27FC236}">
                  <a16:creationId xmlns:a16="http://schemas.microsoft.com/office/drawing/2014/main" id="{D5587E61-AB39-6FB5-CF93-940FE3F24EA8}"/>
                </a:ext>
              </a:extLst>
            </p:cNvPr>
            <p:cNvPicPr>
              <a:picLocks noChangeAspect="1"/>
            </p:cNvPicPr>
            <p:nvPr/>
          </p:nvPicPr>
          <p:blipFill rotWithShape="1">
            <a:blip r:embed="rId2"/>
            <a:srcRect l="27716" r="21498"/>
            <a:stretch/>
          </p:blipFill>
          <p:spPr>
            <a:xfrm>
              <a:off x="7083551" y="-16022"/>
              <a:ext cx="5216315" cy="6918261"/>
            </a:xfrm>
            <a:prstGeom prst="rect">
              <a:avLst/>
            </a:prstGeom>
          </p:spPr>
        </p:pic>
      </p:grpSp>
    </p:spTree>
    <p:extLst>
      <p:ext uri="{BB962C8B-B14F-4D97-AF65-F5344CB8AC3E}">
        <p14:creationId xmlns:p14="http://schemas.microsoft.com/office/powerpoint/2010/main" val="4203323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1CB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660B2D-B115-2107-227C-469F4C2F4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578" y="1281749"/>
            <a:ext cx="8404141" cy="2147251"/>
          </a:xfrm>
          <a:prstGeom prst="rect">
            <a:avLst/>
          </a:prstGeom>
        </p:spPr>
      </p:pic>
      <p:pic>
        <p:nvPicPr>
          <p:cNvPr id="3" name="Picture 2">
            <a:extLst>
              <a:ext uri="{FF2B5EF4-FFF2-40B4-BE49-F238E27FC236}">
                <a16:creationId xmlns:a16="http://schemas.microsoft.com/office/drawing/2014/main" id="{79CC25F0-A307-1283-8330-2D338673C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12392" y="3429000"/>
            <a:ext cx="8404141" cy="2147251"/>
          </a:xfrm>
          <a:prstGeom prst="rect">
            <a:avLst/>
          </a:prstGeom>
        </p:spPr>
      </p:pic>
      <p:sp>
        <p:nvSpPr>
          <p:cNvPr id="6" name="Title 1">
            <a:extLst>
              <a:ext uri="{FF2B5EF4-FFF2-40B4-BE49-F238E27FC236}">
                <a16:creationId xmlns:a16="http://schemas.microsoft.com/office/drawing/2014/main" id="{4420810C-2536-7259-C8C3-E04D876E57B7}"/>
              </a:ext>
            </a:extLst>
          </p:cNvPr>
          <p:cNvSpPr txBox="1">
            <a:spLocks/>
          </p:cNvSpPr>
          <p:nvPr/>
        </p:nvSpPr>
        <p:spPr>
          <a:xfrm>
            <a:off x="2128345" y="1934442"/>
            <a:ext cx="5565227" cy="10243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a:solidFill>
                  <a:schemeClr val="bg1"/>
                </a:solidFill>
                <a:latin typeface="Söhne Halbfett" panose="020B0303030202060203" pitchFamily="34" charset="77"/>
                <a:cs typeface="Calibri Light"/>
              </a:rPr>
              <a:t>What causes</a:t>
            </a:r>
            <a:endParaRPr lang="en-GB" sz="6600" b="1" dirty="0">
              <a:solidFill>
                <a:schemeClr val="bg1"/>
              </a:solidFill>
              <a:latin typeface="Söhne Halbfett" panose="020B0303030202060203" pitchFamily="34" charset="77"/>
            </a:endParaRPr>
          </a:p>
        </p:txBody>
      </p:sp>
      <p:sp>
        <p:nvSpPr>
          <p:cNvPr id="4" name="Title 1">
            <a:extLst>
              <a:ext uri="{FF2B5EF4-FFF2-40B4-BE49-F238E27FC236}">
                <a16:creationId xmlns:a16="http://schemas.microsoft.com/office/drawing/2014/main" id="{DC56D250-D90C-88D1-93CE-8AD55A9559EA}"/>
              </a:ext>
            </a:extLst>
          </p:cNvPr>
          <p:cNvSpPr txBox="1">
            <a:spLocks/>
          </p:cNvSpPr>
          <p:nvPr/>
        </p:nvSpPr>
        <p:spPr>
          <a:xfrm>
            <a:off x="3815960" y="4081693"/>
            <a:ext cx="5397003" cy="10243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a:solidFill>
                  <a:schemeClr val="bg1"/>
                </a:solidFill>
                <a:latin typeface="Söhne Halbfett" panose="020B0303030202060203" pitchFamily="34" charset="77"/>
                <a:cs typeface="Calibri Light"/>
              </a:rPr>
              <a:t>air pollution?</a:t>
            </a:r>
            <a:endParaRPr lang="en-GB" sz="6600"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17560865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E5434FE24A9E499F8AE5E79820E15E" ma:contentTypeVersion="11" ma:contentTypeDescription="Create a new document." ma:contentTypeScope="" ma:versionID="89f2a02d7d6542112c8140bd786ec5e4">
  <xsd:schema xmlns:xsd="http://www.w3.org/2001/XMLSchema" xmlns:xs="http://www.w3.org/2001/XMLSchema" xmlns:p="http://schemas.microsoft.com/office/2006/metadata/properties" xmlns:ns2="46a0601e-ea40-49e7-9b69-b9cb6c325029" xmlns:ns3="b6e71caf-0914-4e3d-bc49-5b23dba73efe" targetNamespace="http://schemas.microsoft.com/office/2006/metadata/properties" ma:root="true" ma:fieldsID="73915235b1c9cc09e207098f2a5a8089" ns2:_="" ns3:_="">
    <xsd:import namespace="46a0601e-ea40-49e7-9b69-b9cb6c325029"/>
    <xsd:import namespace="b6e71caf-0914-4e3d-bc49-5b23dba73ef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0601e-ea40-49e7-9b69-b9cb6c3250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085fcf-3737-4e34-9483-f90fca4434d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e71caf-0914-4e3d-bc49-5b23dba73ef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88f453-3778-4a4c-87ba-2575e70ae265}" ma:internalName="TaxCatchAll" ma:showField="CatchAllData" ma:web="b6e71caf-0914-4e3d-bc49-5b23dba73e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a0601e-ea40-49e7-9b69-b9cb6c325029">
      <Terms xmlns="http://schemas.microsoft.com/office/infopath/2007/PartnerControls"/>
    </lcf76f155ced4ddcb4097134ff3c332f>
    <TaxCatchAll xmlns="b6e71caf-0914-4e3d-bc49-5b23dba73ef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659FDC-B9DF-405C-B8A6-6ED03D8CA931}"/>
</file>

<file path=customXml/itemProps2.xml><?xml version="1.0" encoding="utf-8"?>
<ds:datastoreItem xmlns:ds="http://schemas.openxmlformats.org/officeDocument/2006/customXml" ds:itemID="{27F58C1D-2138-4671-9926-E816A96A3CAD}">
  <ds:schemaRefs>
    <ds:schemaRef ds:uri="http://schemas.microsoft.com/office/2006/metadata/properties"/>
    <ds:schemaRef ds:uri="http://schemas.microsoft.com/office/infopath/2007/PartnerControls"/>
    <ds:schemaRef ds:uri="97b9d21a-925a-49e9-93d7-9782020f3462"/>
    <ds:schemaRef ds:uri="f405e823-ec5d-4772-af58-273ea8b79ff6"/>
    <ds:schemaRef ds:uri="46a0601e-ea40-49e7-9b69-b9cb6c325029"/>
    <ds:schemaRef ds:uri="b6e71caf-0914-4e3d-bc49-5b23dba73efe"/>
  </ds:schemaRefs>
</ds:datastoreItem>
</file>

<file path=customXml/itemProps3.xml><?xml version="1.0" encoding="utf-8"?>
<ds:datastoreItem xmlns:ds="http://schemas.openxmlformats.org/officeDocument/2006/customXml" ds:itemID="{BB4F91F0-248A-44F5-8B9D-EC69018E6B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1161</Words>
  <Application>Microsoft Office PowerPoint</Application>
  <PresentationFormat>Widescreen</PresentationFormat>
  <Paragraphs>107</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Söhne Halbfett</vt:lpstr>
      <vt:lpstr>Calibri</vt:lpstr>
      <vt:lpstr>Arial</vt:lpstr>
      <vt:lpstr>Calibri Light</vt:lpstr>
      <vt:lpstr>Söhne Leicht</vt:lpstr>
      <vt:lpstr>office theme</vt:lpstr>
      <vt:lpstr>PowerPoint Presentation</vt:lpstr>
      <vt:lpstr>Take a deep breath...</vt:lpstr>
      <vt:lpstr>Where does oxygen come from?</vt:lpstr>
      <vt:lpstr>What Is pollution?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problem with air pollution</vt:lpstr>
      <vt:lpstr>The effects on our bodies</vt:lpstr>
      <vt:lpstr>PowerPoint Presentation</vt:lpstr>
      <vt:lpstr>Air pollution is worse in some parts of the UK than others</vt:lpstr>
      <vt:lpstr>PowerPoint Presentation</vt:lpstr>
      <vt:lpstr>PowerPoint Presentation</vt:lpstr>
      <vt:lpstr>PowerPoint Presentation</vt:lpstr>
      <vt:lpstr>What do you think a clean air future would look like?</vt:lpstr>
      <vt:lpstr>PowerPoint Presentation</vt:lpstr>
      <vt:lpstr>PowerPoint Presentation</vt:lpstr>
      <vt:lpstr>Make every day a clean air day!</vt:lpstr>
      <vt:lpstr>Reduce your air pollution footprint</vt:lpstr>
      <vt:lpstr>Make some changes</vt:lpstr>
      <vt:lpstr>Talk about</vt:lpstr>
      <vt:lpstr>Let's all do our bit to make the air cleaner.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Amy Bartlett</cp:lastModifiedBy>
  <cp:revision>629</cp:revision>
  <dcterms:created xsi:type="dcterms:W3CDTF">2023-01-20T09:37:39Z</dcterms:created>
  <dcterms:modified xsi:type="dcterms:W3CDTF">2026-03-05T10:35:06Z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0x01010046E5434FE24A9E499F8AE5E79820E15E</vt:lpwstr>
  </property>
  <property fmtid="{D5CDD505-2E9C-101B-9397-08002B2CF9AE}" pid="3" name="MediaServiceImageTags">
    <vt:lpwstr/>
  </property>
</Properties>
</file>