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embeddedFontLst>
    <p:embeddedFont>
      <p:font typeface="Söhne 1" panose="020B0604020202020204" charset="0"/>
      <p:regular r:id="rId21"/>
      <p:bold r:id="rId22"/>
    </p:embeddedFont>
    <p:embeddedFont>
      <p:font typeface="Söhne 2" panose="020B0604020202020204" charset="0"/>
      <p:regular r:id="rId23"/>
      <p:bold r:id="rId24"/>
    </p:embeddedFont>
    <p:embeddedFont>
      <p:font typeface="Söhne 2 Bold" panose="020B0604020202020204" charset="0"/>
      <p:regular r:id="rId25"/>
      <p:bold r:id="rId26"/>
    </p:embeddedFont>
    <p:embeddedFont>
      <p:font typeface="Söhne Halbfett" panose="020B0604020202020204" charset="0"/>
      <p:regular r:id="rId27"/>
      <p:bold r:id="rId28"/>
    </p:embeddedFont>
    <p:embeddedFont>
      <p:font typeface="Söhne Leicht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A4951-E483-4756-A496-EDF726BDF9BC}" v="6" dt="2024-05-28T13:05:50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5" autoAdjust="0"/>
  </p:normalViewPr>
  <p:slideViewPr>
    <p:cSldViewPr>
      <p:cViewPr varScale="1">
        <p:scale>
          <a:sx n="73" d="100"/>
          <a:sy n="73" d="100"/>
        </p:scale>
        <p:origin x="1042" y="67"/>
      </p:cViewPr>
      <p:guideLst>
        <p:guide orient="horz" pos="216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clId="Web-{CE7A4951-E483-4756-A496-EDF726BDF9BC}"/>
    <pc:docChg chg="modSld">
      <pc:chgData name="FAYE BOOTH" userId="" providerId="" clId="Web-{CE7A4951-E483-4756-A496-EDF726BDF9BC}" dt="2024-05-28T13:05:46.304" v="1" actId="20577"/>
      <pc:docMkLst>
        <pc:docMk/>
      </pc:docMkLst>
      <pc:sldChg chg="modSp">
        <pc:chgData name="FAYE BOOTH" userId="" providerId="" clId="Web-{CE7A4951-E483-4756-A496-EDF726BDF9BC}" dt="2024-05-28T13:05:46.304" v="1" actId="20577"/>
        <pc:sldMkLst>
          <pc:docMk/>
          <pc:sldMk cId="0" sldId="268"/>
        </pc:sldMkLst>
        <pc:spChg chg="mod">
          <ac:chgData name="FAYE BOOTH" userId="" providerId="" clId="Web-{CE7A4951-E483-4756-A496-EDF726BDF9BC}" dt="2024-05-28T13:05:46.304" v="1" actId="20577"/>
          <ac:spMkLst>
            <pc:docMk/>
            <pc:sldMk cId="0" sldId="268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hmaandlung.org.uk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27910" y="2993543"/>
            <a:ext cx="11536179" cy="3066701"/>
          </a:xfrm>
          <a:custGeom>
            <a:avLst/>
            <a:gdLst/>
            <a:ahLst/>
            <a:cxnLst/>
            <a:rect l="l" t="t" r="r" b="b"/>
            <a:pathLst>
              <a:path w="11536179" h="3066701">
                <a:moveTo>
                  <a:pt x="0" y="0"/>
                </a:moveTo>
                <a:lnTo>
                  <a:pt x="11536180" y="0"/>
                </a:lnTo>
                <a:lnTo>
                  <a:pt x="11536180" y="3066701"/>
                </a:lnTo>
                <a:lnTo>
                  <a:pt x="0" y="3066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82636" y="362190"/>
            <a:ext cx="2681454" cy="2422242"/>
          </a:xfrm>
          <a:custGeom>
            <a:avLst/>
            <a:gdLst/>
            <a:ahLst/>
            <a:cxnLst/>
            <a:rect l="l" t="t" r="r" b="b"/>
            <a:pathLst>
              <a:path w="2681454" h="2422242">
                <a:moveTo>
                  <a:pt x="0" y="0"/>
                </a:moveTo>
                <a:lnTo>
                  <a:pt x="2681454" y="0"/>
                </a:lnTo>
                <a:lnTo>
                  <a:pt x="2681454" y="2422243"/>
                </a:lnTo>
                <a:lnTo>
                  <a:pt x="0" y="2422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61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524491"/>
            <a:ext cx="7543800" cy="1390019"/>
          </a:xfrm>
          <a:custGeom>
            <a:avLst/>
            <a:gdLst/>
            <a:ahLst/>
            <a:cxnLst/>
            <a:rect l="l" t="t" r="r" b="b"/>
            <a:pathLst>
              <a:path w="7439556" h="1691820">
                <a:moveTo>
                  <a:pt x="0" y="0"/>
                </a:moveTo>
                <a:lnTo>
                  <a:pt x="7439556" y="0"/>
                </a:lnTo>
                <a:lnTo>
                  <a:pt x="7439556" y="1691820"/>
                </a:lnTo>
                <a:lnTo>
                  <a:pt x="0" y="1691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7681" b="-212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569294" y="2082683"/>
            <a:ext cx="1936906" cy="3734144"/>
          </a:xfrm>
          <a:custGeom>
            <a:avLst/>
            <a:gdLst/>
            <a:ahLst/>
            <a:cxnLst/>
            <a:rect l="l" t="t" r="r" b="b"/>
            <a:pathLst>
              <a:path w="1936906" h="3734144">
                <a:moveTo>
                  <a:pt x="0" y="0"/>
                </a:moveTo>
                <a:lnTo>
                  <a:pt x="1936906" y="0"/>
                </a:lnTo>
                <a:lnTo>
                  <a:pt x="1936906" y="3734144"/>
                </a:lnTo>
                <a:lnTo>
                  <a:pt x="0" y="373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9334" y="800956"/>
            <a:ext cx="704166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So what can we 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do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about it?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5748" y="2634033"/>
            <a:ext cx="8150473" cy="377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If you were to arrive at school at 8:30 am and left for home at 3:30 pm, how many breaths do you think you would take during that time?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• Raise your hand if you think it would be around 3,000.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• Raise your hand if you think it would be around 20,000.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• Raise your hand if you think it would be around 6,000.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Those of you with your hands still up are correct, we all take around 6,000 breaths every day we spend at school.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5748" y="2054108"/>
            <a:ext cx="4819911" cy="36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4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We can’t stop breathing, can we?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816" y="318547"/>
            <a:ext cx="5815723" cy="204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Why might the air quality in and around </a:t>
            </a:r>
            <a:r>
              <a:rPr lang="en-US" sz="39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schools</a:t>
            </a:r>
            <a:r>
              <a:rPr lang="en-US" sz="39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be particularly important?</a:t>
            </a:r>
          </a:p>
        </p:txBody>
      </p:sp>
      <p:pic>
        <p:nvPicPr>
          <p:cNvPr id="6" name="Picture 5" descr="A group of boys playing football&#10;&#10;Description automatically generated">
            <a:extLst>
              <a:ext uri="{FF2B5EF4-FFF2-40B4-BE49-F238E27FC236}">
                <a16:creationId xmlns:a16="http://schemas.microsoft.com/office/drawing/2014/main" id="{1D4B1405-4DE4-09DE-0E47-EBDCCEB9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23171" r="5971" b="24227"/>
          <a:stretch/>
        </p:blipFill>
        <p:spPr>
          <a:xfrm rot="5400000">
            <a:off x="6051097" y="717101"/>
            <a:ext cx="6855943" cy="542586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1816" y="2686461"/>
            <a:ext cx="5815723" cy="129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1"/>
              </a:lnSpc>
            </a:pPr>
            <a:r>
              <a:rPr lang="en-US" sz="1900">
                <a:solidFill>
                  <a:srgbClr val="000000"/>
                </a:solidFill>
                <a:latin typeface="Söhne 1"/>
              </a:rPr>
              <a:t>1.1 million children in the UK have asthma; in fact, it is the most common long-term condition in children.</a:t>
            </a:r>
          </a:p>
          <a:p>
            <a:pPr algn="l">
              <a:lnSpc>
                <a:spcPts val="2071"/>
              </a:lnSpc>
            </a:pPr>
            <a:endParaRPr lang="en-US" sz="1900">
              <a:solidFill>
                <a:srgbClr val="000000"/>
              </a:solidFill>
              <a:latin typeface="Söhne 1"/>
            </a:endParaRPr>
          </a:p>
          <a:p>
            <a:pPr algn="l">
              <a:lnSpc>
                <a:spcPts val="2071"/>
              </a:lnSpc>
            </a:pPr>
            <a:r>
              <a:rPr lang="en-US" sz="1900">
                <a:solidFill>
                  <a:srgbClr val="000000"/>
                </a:solidFill>
                <a:latin typeface="Söhne 1"/>
              </a:rPr>
              <a:t>Children and young people are also more vulnerable to air pollution.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816" y="4333106"/>
            <a:ext cx="6018984" cy="219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Your airways and respiratory systems are still developing and more susceptible to pollution.</a:t>
            </a:r>
          </a:p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Younger children are often closer to the ground and therefore closer to polluting exhaust pipes.</a:t>
            </a:r>
          </a:p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You are often more active than adults, which leads to rapid breathing and the intake of more polluted air.</a:t>
            </a:r>
          </a:p>
          <a:p>
            <a:pPr marL="342900" indent="-342900" algn="l">
              <a:lnSpc>
                <a:spcPts val="190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826" y="2758415"/>
            <a:ext cx="908854" cy="3227685"/>
          </a:xfrm>
          <a:custGeom>
            <a:avLst/>
            <a:gdLst/>
            <a:ahLst/>
            <a:cxnLst/>
            <a:rect l="l" t="t" r="r" b="b"/>
            <a:pathLst>
              <a:path w="908854" h="3227685">
                <a:moveTo>
                  <a:pt x="0" y="0"/>
                </a:moveTo>
                <a:lnTo>
                  <a:pt x="908854" y="0"/>
                </a:lnTo>
                <a:lnTo>
                  <a:pt x="908854" y="3227685"/>
                </a:lnTo>
                <a:lnTo>
                  <a:pt x="0" y="32276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38901" y="2729406"/>
            <a:ext cx="992435" cy="3285702"/>
          </a:xfrm>
          <a:custGeom>
            <a:avLst/>
            <a:gdLst/>
            <a:ahLst/>
            <a:cxnLst/>
            <a:rect l="l" t="t" r="r" b="b"/>
            <a:pathLst>
              <a:path w="992435" h="3285702">
                <a:moveTo>
                  <a:pt x="0" y="0"/>
                </a:moveTo>
                <a:lnTo>
                  <a:pt x="992435" y="0"/>
                </a:lnTo>
                <a:lnTo>
                  <a:pt x="992435" y="3285702"/>
                </a:lnTo>
                <a:lnTo>
                  <a:pt x="0" y="3285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69645" y="381985"/>
            <a:ext cx="11052710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This is why we are taking steps to measure the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quality of the air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we all breathe in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6ED76-C940-583E-55E1-CF6FD184D161}"/>
              </a:ext>
            </a:extLst>
          </p:cNvPr>
          <p:cNvSpPr txBox="1"/>
          <p:nvPr/>
        </p:nvSpPr>
        <p:spPr>
          <a:xfrm>
            <a:off x="1632802" y="2300035"/>
            <a:ext cx="89263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By installing air quality monitors provided by Asthma + Lung UK, we will be able to find out exactly how polluted our air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We will better understand the dangers we all face. We can then use this information to influence our next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This might involve raising awareness of the problem with the wider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By understanding the severity of air pollution locally, we will be better placed to demand change.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7698" y="298283"/>
            <a:ext cx="10896600" cy="1384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 dirty="0">
                <a:solidFill>
                  <a:srgbClr val="141419"/>
                </a:solidFill>
                <a:latin typeface="Söhne Halbfett"/>
              </a:rPr>
              <a:t>So if you see these around the school, you know what they are and that they’re here to </a:t>
            </a:r>
            <a:r>
              <a:rPr lang="en-US" sz="4000" b="1" dirty="0">
                <a:solidFill>
                  <a:srgbClr val="FF3EB5"/>
                </a:solidFill>
                <a:latin typeface="Söhne Halbfett"/>
              </a:rPr>
              <a:t>help us</a:t>
            </a:r>
            <a:r>
              <a:rPr lang="en-US" sz="4000" b="1" dirty="0">
                <a:solidFill>
                  <a:srgbClr val="141419"/>
                </a:solidFill>
                <a:latin typeface="Söhne Halbfett"/>
              </a:rPr>
              <a:t>.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B834EA2C-F076-7B49-BF1C-B376F41EF016}"/>
              </a:ext>
            </a:extLst>
          </p:cNvPr>
          <p:cNvGrpSpPr/>
          <p:nvPr/>
        </p:nvGrpSpPr>
        <p:grpSpPr>
          <a:xfrm>
            <a:off x="1730359" y="1882625"/>
            <a:ext cx="3861169" cy="4695485"/>
            <a:chOff x="0" y="0"/>
            <a:chExt cx="890132" cy="108247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93E5E99-8296-A8B5-6462-92FAF999526A}"/>
                </a:ext>
              </a:extLst>
            </p:cNvPr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t="-4557" b="-4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855794-F6B5-BC50-F9E4-BB0AE8ECB3C4}"/>
              </a:ext>
            </a:extLst>
          </p:cNvPr>
          <p:cNvGrpSpPr/>
          <p:nvPr/>
        </p:nvGrpSpPr>
        <p:grpSpPr>
          <a:xfrm>
            <a:off x="6600472" y="1882625"/>
            <a:ext cx="3861169" cy="4695485"/>
            <a:chOff x="0" y="0"/>
            <a:chExt cx="890132" cy="108247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E126D77-EAFA-8E2A-A505-B4FEF08131AF}"/>
                </a:ext>
              </a:extLst>
            </p:cNvPr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3"/>
              <a:stretch>
                <a:fillRect t="-4557" b="-4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9537" y="838200"/>
            <a:ext cx="545621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Every breath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matters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9537" y="1769897"/>
            <a:ext cx="5815723" cy="429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Today, one in five people in the UK will develop a lung condition in their lifetime.</a:t>
            </a:r>
          </a:p>
          <a:p>
            <a:pPr algn="l">
              <a:lnSpc>
                <a:spcPts val="312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There are currently 5.4 million people living in the UK with asthma.</a:t>
            </a:r>
          </a:p>
          <a:p>
            <a:pPr algn="l">
              <a:lnSpc>
                <a:spcPts val="3120"/>
              </a:lnSpc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312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If we can get a better understanding of air pollution today, it will help us protect people from its dangers tomorrow. That way, we can all live in a world where good lung health and the ability to breathe freely are a basic right enjoyed by everybody.</a:t>
            </a:r>
          </a:p>
        </p:txBody>
      </p:sp>
      <p:pic>
        <p:nvPicPr>
          <p:cNvPr id="1026" name="Picture 2" descr="A child wearing a head scarf and holding a bottle with a drink&#10;&#10;Description automatically generated">
            <a:extLst>
              <a:ext uri="{FF2B5EF4-FFF2-40B4-BE49-F238E27FC236}">
                <a16:creationId xmlns:a16="http://schemas.microsoft.com/office/drawing/2014/main" id="{3D0D97CC-D330-60A8-7858-277C14973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r="15585"/>
          <a:stretch/>
        </p:blipFill>
        <p:spPr bwMode="auto">
          <a:xfrm>
            <a:off x="6629397" y="0"/>
            <a:ext cx="556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15091" y="1692292"/>
            <a:ext cx="6983707" cy="4479908"/>
          </a:xfrm>
          <a:custGeom>
            <a:avLst/>
            <a:gdLst/>
            <a:ahLst/>
            <a:cxnLst/>
            <a:rect l="l" t="t" r="r" b="b"/>
            <a:pathLst>
              <a:path w="6295356" h="3900966">
                <a:moveTo>
                  <a:pt x="0" y="0"/>
                </a:moveTo>
                <a:lnTo>
                  <a:pt x="6295356" y="0"/>
                </a:lnTo>
                <a:lnTo>
                  <a:pt x="6295356" y="3900966"/>
                </a:lnTo>
                <a:lnTo>
                  <a:pt x="0" y="390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39" r="-7262" b="-59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5491" y="646168"/>
            <a:ext cx="9258109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The UK’s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 health </a:t>
            </a:r>
            <a:r>
              <a:rPr lang="en-US" sz="4400" b="1" dirty="0">
                <a:latin typeface="Söhne Halbfett" panose="020B0303030202060203" pitchFamily="34" charset="77"/>
              </a:rPr>
              <a:t>charity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5491" y="1692292"/>
            <a:ext cx="4126401" cy="4341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It is </a:t>
            </a:r>
            <a:r>
              <a:rPr lang="en-US" sz="2400" dirty="0">
                <a:solidFill>
                  <a:srgbClr val="FF3EB5"/>
                </a:solidFill>
                <a:latin typeface="Söhne 2"/>
              </a:rPr>
              <a:t>Asthma + Lung UK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’s target to reduce the number of deaths caused by lung conditions by 20% by the year 2027. </a:t>
            </a:r>
          </a:p>
          <a:p>
            <a:pPr algn="l">
              <a:lnSpc>
                <a:spcPts val="3120"/>
              </a:lnSpc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3120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You can find out more by visiting the </a:t>
            </a:r>
            <a:r>
              <a:rPr lang="en-US" sz="2400" u="sng" dirty="0">
                <a:solidFill>
                  <a:srgbClr val="FF3EB5"/>
                </a:solidFill>
                <a:latin typeface="Söhne 2"/>
                <a:hlinkClick r:id="rId3" tooltip="http://www.asthmaandlung.org.u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www.asthmaandlung.org.uk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or searching </a:t>
            </a:r>
            <a:r>
              <a:rPr lang="en-US" sz="2400" dirty="0">
                <a:solidFill>
                  <a:srgbClr val="FF3EB5"/>
                </a:solidFill>
                <a:latin typeface="Söhne 2"/>
              </a:rPr>
              <a:t>#</a:t>
            </a:r>
            <a:r>
              <a:rPr lang="en-US" sz="2400" dirty="0" err="1">
                <a:solidFill>
                  <a:srgbClr val="FF3EB5"/>
                </a:solidFill>
                <a:latin typeface="Söhne 2"/>
              </a:rPr>
              <a:t>fightingforbreath</a:t>
            </a:r>
            <a:r>
              <a:rPr lang="en-US" sz="2400" dirty="0">
                <a:solidFill>
                  <a:srgbClr val="000000"/>
                </a:solidFill>
                <a:latin typeface="Söhne 2"/>
              </a:rPr>
              <a:t> on social media.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82636" y="362190"/>
            <a:ext cx="2681454" cy="2422242"/>
          </a:xfrm>
          <a:custGeom>
            <a:avLst/>
            <a:gdLst/>
            <a:ahLst/>
            <a:cxnLst/>
            <a:rect l="l" t="t" r="r" b="b"/>
            <a:pathLst>
              <a:path w="2681454" h="2422242">
                <a:moveTo>
                  <a:pt x="0" y="0"/>
                </a:moveTo>
                <a:lnTo>
                  <a:pt x="2681454" y="0"/>
                </a:lnTo>
                <a:lnTo>
                  <a:pt x="2681454" y="2422243"/>
                </a:lnTo>
                <a:lnTo>
                  <a:pt x="0" y="2422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6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7910" y="2993543"/>
            <a:ext cx="11536179" cy="3066701"/>
          </a:xfrm>
          <a:custGeom>
            <a:avLst/>
            <a:gdLst/>
            <a:ahLst/>
            <a:cxnLst/>
            <a:rect l="l" t="t" r="r" b="b"/>
            <a:pathLst>
              <a:path w="11536179" h="3066701">
                <a:moveTo>
                  <a:pt x="0" y="0"/>
                </a:moveTo>
                <a:lnTo>
                  <a:pt x="11536180" y="0"/>
                </a:lnTo>
                <a:lnTo>
                  <a:pt x="11536180" y="3066701"/>
                </a:lnTo>
                <a:lnTo>
                  <a:pt x="0" y="3066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77767-4507-8904-0DE4-8A9F8AB4D7CF}"/>
              </a:ext>
            </a:extLst>
          </p:cNvPr>
          <p:cNvSpPr txBox="1"/>
          <p:nvPr/>
        </p:nvSpPr>
        <p:spPr>
          <a:xfrm>
            <a:off x="6705600" y="6228289"/>
            <a:ext cx="533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1" dirty="0">
                <a:solidFill>
                  <a:srgbClr val="FF3EB5"/>
                </a:solidFill>
                <a:effectLst/>
                <a:latin typeface="Söhne Halbfett" panose="020B0303030202060203" pitchFamily="34" charset="77"/>
              </a:rPr>
              <a:t>We believe that every breath matters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3417" y="-2030274"/>
            <a:ext cx="6702211" cy="7771713"/>
          </a:xfrm>
          <a:custGeom>
            <a:avLst/>
            <a:gdLst/>
            <a:ahLst/>
            <a:cxnLst/>
            <a:rect l="l" t="t" r="r" b="b"/>
            <a:pathLst>
              <a:path w="6702211" h="7771713">
                <a:moveTo>
                  <a:pt x="0" y="0"/>
                </a:moveTo>
                <a:lnTo>
                  <a:pt x="6702211" y="0"/>
                </a:lnTo>
                <a:lnTo>
                  <a:pt x="6702211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0620361" y="53613"/>
            <a:ext cx="1571639" cy="1721029"/>
          </a:xfrm>
          <a:custGeom>
            <a:avLst/>
            <a:gdLst/>
            <a:ahLst/>
            <a:cxnLst/>
            <a:rect l="l" t="t" r="r" b="b"/>
            <a:pathLst>
              <a:path w="1571639" h="1721029">
                <a:moveTo>
                  <a:pt x="0" y="0"/>
                </a:moveTo>
                <a:lnTo>
                  <a:pt x="1571639" y="0"/>
                </a:lnTo>
                <a:lnTo>
                  <a:pt x="1571639" y="1721029"/>
                </a:lnTo>
                <a:lnTo>
                  <a:pt x="0" y="1721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6633" y="3544033"/>
            <a:ext cx="3123727" cy="2743200"/>
          </a:xfrm>
          <a:custGeom>
            <a:avLst/>
            <a:gdLst/>
            <a:ahLst/>
            <a:cxnLst/>
            <a:rect l="l" t="t" r="r" b="b"/>
            <a:pathLst>
              <a:path w="3123727" h="2743200">
                <a:moveTo>
                  <a:pt x="0" y="0"/>
                </a:moveTo>
                <a:lnTo>
                  <a:pt x="3123727" y="0"/>
                </a:lnTo>
                <a:lnTo>
                  <a:pt x="3123727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63000" y="20574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89442" y="2152710"/>
            <a:ext cx="2782646" cy="2782646"/>
          </a:xfrm>
          <a:custGeom>
            <a:avLst/>
            <a:gdLst/>
            <a:ahLst/>
            <a:cxnLst/>
            <a:rect l="l" t="t" r="r" b="b"/>
            <a:pathLst>
              <a:path w="2782646" h="2782646">
                <a:moveTo>
                  <a:pt x="0" y="0"/>
                </a:moveTo>
                <a:lnTo>
                  <a:pt x="2782646" y="0"/>
                </a:lnTo>
                <a:lnTo>
                  <a:pt x="2782646" y="2782646"/>
                </a:lnTo>
                <a:lnTo>
                  <a:pt x="0" y="27826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72088" y="3429000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3166753" h="2743200">
                <a:moveTo>
                  <a:pt x="0" y="0"/>
                </a:moveTo>
                <a:lnTo>
                  <a:pt x="3166753" y="0"/>
                </a:lnTo>
                <a:lnTo>
                  <a:pt x="3166753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16633" y="1368877"/>
            <a:ext cx="8803947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Think about how these signs might influence your </a:t>
            </a:r>
            <a:r>
              <a:rPr lang="en-US" sz="2400" b="1" dirty="0" err="1">
                <a:solidFill>
                  <a:srgbClr val="000000"/>
                </a:solidFill>
                <a:latin typeface="Söhne Halbfett" panose="020B0303030202060203" pitchFamily="34" charset="77"/>
              </a:rPr>
              <a:t>behaviour</a:t>
            </a:r>
            <a:r>
              <a:rPr lang="en-US" sz="2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6633" y="524273"/>
            <a:ext cx="100352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is the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purpose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of signs like these?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129408" r="-38614" b="-481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75303" y="442881"/>
            <a:ext cx="5456215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The world can be a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dangerous place.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9537" y="2029303"/>
            <a:ext cx="5815723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As we go about our lives, we are constantly faced with potential hazards and dangers.</a:t>
            </a: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Some dangers are obvious and we are frequently warned about them.</a:t>
            </a: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Signs such as those we have just looked at are designed to ensure those dangers are at the forefront of our minds.</a:t>
            </a: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They influence us to take precautions so that the danger is not so great. </a:t>
            </a: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latin typeface="Söhne 2"/>
              </a:rPr>
              <a:t>However, other dangers are completely invisible and many people don’t </a:t>
            </a:r>
            <a:r>
              <a:rPr lang="en-US" sz="1900" dirty="0" err="1">
                <a:solidFill>
                  <a:srgbClr val="000000"/>
                </a:solidFill>
                <a:latin typeface="Söhne 2"/>
              </a:rPr>
              <a:t>realise</a:t>
            </a:r>
            <a:r>
              <a:rPr lang="en-US" sz="1900" dirty="0">
                <a:solidFill>
                  <a:srgbClr val="000000"/>
                </a:solidFill>
                <a:latin typeface="Söhne 2"/>
              </a:rPr>
              <a:t> they even exist.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41177" r="-41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816" y="490004"/>
            <a:ext cx="5456215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The deadly danger of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air pollution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816" y="3264435"/>
            <a:ext cx="5815723" cy="308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 Bold"/>
              </a:rPr>
              <a:t>You might be surprised to learn that, currently, 99% of people breathe air that is classed as unsafe for human health.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2 Bold"/>
            </a:endParaRP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 Bold"/>
              </a:rPr>
              <a:t>Breathing in toxic air contributes to the early death of up to 43,000 people every year in the UK alone. 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2 Bold"/>
            </a:endParaRP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 Bold"/>
              </a:rPr>
              <a:t>Globally, it causes 4.2 million deaths annually.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814" y="2179479"/>
            <a:ext cx="5714184" cy="82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Air pollution is the single biggest environmental threat to health.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4796" y="-21605"/>
            <a:ext cx="5657204" cy="6879605"/>
            <a:chOff x="0" y="0"/>
            <a:chExt cx="890132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0132" cy="1082470"/>
            </a:xfrm>
            <a:custGeom>
              <a:avLst/>
              <a:gdLst/>
              <a:ahLst/>
              <a:cxnLst/>
              <a:rect l="l" t="t" r="r" b="b"/>
              <a:pathLst>
                <a:path w="890132" h="1082470">
                  <a:moveTo>
                    <a:pt x="0" y="0"/>
                  </a:moveTo>
                  <a:lnTo>
                    <a:pt x="890132" y="0"/>
                  </a:lnTo>
                  <a:lnTo>
                    <a:pt x="890132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41177" r="-4117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1816" y="427987"/>
            <a:ext cx="5815723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is in our air that makes it so 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dangerous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816" y="2656208"/>
            <a:ext cx="5815723" cy="412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One of the most dangerous forms of air pollution is called particulate matter.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These are microscopic particles that float in the air.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Have you ever seen gas coming out of an exhaust pipe or smoke rising up from a wood fire?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A lot of what you’re seeing is particulate matter.</a:t>
            </a:r>
            <a:r>
              <a:rPr lang="en-US" sz="2100" dirty="0">
                <a:solidFill>
                  <a:srgbClr val="FF3EB5"/>
                </a:solidFill>
                <a:latin typeface="Söhne 2"/>
              </a:rPr>
              <a:t> 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Some particles are so small that they can seep through our skin or enter our bloodstream when we breathe them into our lungs.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816" y="2053907"/>
            <a:ext cx="2510582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FF3EB5"/>
                </a:solidFill>
                <a:latin typeface="Söhne Halbfett" panose="020B0303030202060203" pitchFamily="34" charset="77"/>
                <a:ea typeface="Söhne 1"/>
              </a:rPr>
              <a:t>Particulat﻿e</a:t>
            </a:r>
            <a:r>
              <a:rPr lang="en-US" sz="2399" b="1" dirty="0">
                <a:solidFill>
                  <a:srgbClr val="FF3EB5"/>
                </a:solidFill>
                <a:latin typeface="Söhne Halbfett" panose="020B0303030202060203" pitchFamily="34" charset="77"/>
                <a:ea typeface="Söhne 1"/>
              </a:rPr>
              <a:t> matter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76969" y="-10803"/>
            <a:ext cx="7215031" cy="6879605"/>
            <a:chOff x="0" y="0"/>
            <a:chExt cx="1135248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5248" cy="1082470"/>
            </a:xfrm>
            <a:custGeom>
              <a:avLst/>
              <a:gdLst/>
              <a:ahLst/>
              <a:cxnLst/>
              <a:rect l="l" t="t" r="r" b="b"/>
              <a:pathLst>
                <a:path w="1135248" h="1082470">
                  <a:moveTo>
                    <a:pt x="0" y="0"/>
                  </a:moveTo>
                  <a:lnTo>
                    <a:pt x="1135248" y="0"/>
                  </a:lnTo>
                  <a:lnTo>
                    <a:pt x="1135248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36290" r="-362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1089" y="401291"/>
            <a:ext cx="4009167" cy="215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is in our air that makes it so </a:t>
            </a:r>
            <a:r>
              <a:rPr lang="en-US" sz="4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dangerous</a:t>
            </a:r>
            <a:r>
              <a:rPr lang="en-US" sz="4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089" y="3368704"/>
            <a:ext cx="4218623" cy="308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This is created when chemicals released from fires, factories and petrol and diesel cars react with sunlight.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2"/>
              </a:rPr>
              <a:t>T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his photochemical reaction creates a type of particulate matter pollution that is sometimes called smog.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1089" y="2758757"/>
            <a:ext cx="2713583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Ground-level ozone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23155" y="-21605"/>
            <a:ext cx="6468845" cy="6879605"/>
            <a:chOff x="0" y="0"/>
            <a:chExt cx="1017839" cy="1082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7839" cy="1082470"/>
            </a:xfrm>
            <a:custGeom>
              <a:avLst/>
              <a:gdLst/>
              <a:ahLst/>
              <a:cxnLst/>
              <a:rect l="l" t="t" r="r" b="b"/>
              <a:pathLst>
                <a:path w="1017839" h="1082470">
                  <a:moveTo>
                    <a:pt x="0" y="0"/>
                  </a:moveTo>
                  <a:lnTo>
                    <a:pt x="1017839" y="0"/>
                  </a:lnTo>
                  <a:lnTo>
                    <a:pt x="1017839" y="1082470"/>
                  </a:lnTo>
                  <a:lnTo>
                    <a:pt x="0" y="1082470"/>
                  </a:lnTo>
                  <a:close/>
                </a:path>
              </a:pathLst>
            </a:custGeom>
            <a:blipFill>
              <a:blip r:embed="rId2"/>
              <a:stretch>
                <a:fillRect l="-67946" r="-20899" b="-331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8725" y="417749"/>
            <a:ext cx="4794626" cy="215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b="1">
                <a:solidFill>
                  <a:srgbClr val="000000"/>
                </a:solidFill>
                <a:latin typeface="Söhne Halbfett" panose="020B0303030202060203" pitchFamily="34" charset="77"/>
              </a:rPr>
              <a:t>What is in our air that makes it so </a:t>
            </a:r>
            <a:r>
              <a:rPr lang="en-US" sz="4100" b="1">
                <a:solidFill>
                  <a:srgbClr val="FF3EB5"/>
                </a:solidFill>
                <a:latin typeface="Söhne Halbfett" panose="020B0303030202060203" pitchFamily="34" charset="77"/>
              </a:rPr>
              <a:t>dangerous</a:t>
            </a:r>
            <a:r>
              <a:rPr lang="en-US" sz="4100" b="1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8725" y="3352246"/>
            <a:ext cx="4794626" cy="308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2"/>
              </a:rPr>
              <a:t>This gas is created when fossil fuels are burned at high temperatures.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2100" dirty="0">
              <a:latin typeface="Söhne 2"/>
            </a:endParaRP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2"/>
              </a:rPr>
              <a:t>It is a major contributor to ground-level ozone. </a:t>
            </a: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endParaRPr lang="en-US" sz="2100" dirty="0">
              <a:latin typeface="Söhne 2"/>
            </a:endParaRPr>
          </a:p>
          <a:p>
            <a:pPr marL="342900" indent="-342900" algn="l">
              <a:lnSpc>
                <a:spcPts val="2730"/>
              </a:lnSpc>
              <a:buClr>
                <a:srgbClr val="FF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latin typeface="Söhne 2"/>
              </a:rPr>
              <a:t>The UK government estimates that over 80% of the nitrogen dioxide in our air is caused by traffic.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725" y="2758862"/>
            <a:ext cx="2309143" cy="40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Nitrogen dioxide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52120" y="2385896"/>
            <a:ext cx="4868345" cy="2951434"/>
          </a:xfrm>
          <a:custGeom>
            <a:avLst/>
            <a:gdLst/>
            <a:ahLst/>
            <a:cxnLst/>
            <a:rect l="l" t="t" r="r" b="b"/>
            <a:pathLst>
              <a:path w="4868345" h="2951434">
                <a:moveTo>
                  <a:pt x="0" y="0"/>
                </a:moveTo>
                <a:lnTo>
                  <a:pt x="4868344" y="0"/>
                </a:lnTo>
                <a:lnTo>
                  <a:pt x="4868344" y="2951434"/>
                </a:lnTo>
                <a:lnTo>
                  <a:pt x="0" y="2951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99270" y="3586092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3490" y="277257"/>
            <a:ext cx="9004766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How do these pollutants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affect us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52904" y="3413516"/>
            <a:ext cx="3134937" cy="129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These are just some of the main conditions that are caused or made worse by toxic air: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3874" y="2421147"/>
            <a:ext cx="3069482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Cardiovascular diseases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1839" y="1628149"/>
            <a:ext cx="1105835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1"/>
              </a:rPr>
              <a:t>Cancer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5322" y="5915416"/>
            <a:ext cx="2889658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Neurological disorders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1509" y="1776104"/>
            <a:ext cx="3174210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Gastrointestinal disorders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4831" y="3751336"/>
            <a:ext cx="1963294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Kidney diseases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9021" y="4385066"/>
            <a:ext cx="1708020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Liver diseases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79822" y="6201914"/>
            <a:ext cx="1708020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Skin diseases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27648" y="5637867"/>
            <a:ext cx="1118926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>
                <a:solidFill>
                  <a:srgbClr val="FFFFFF"/>
                </a:solidFill>
                <a:latin typeface="Söhne 1"/>
              </a:rPr>
              <a:t>Asthma</a:t>
            </a:r>
          </a:p>
        </p:txBody>
      </p:sp>
      <p:sp>
        <p:nvSpPr>
          <p:cNvPr id="17" name="Freeform 17"/>
          <p:cNvSpPr/>
          <p:nvPr/>
        </p:nvSpPr>
        <p:spPr>
          <a:xfrm rot="-3212761">
            <a:off x="7738936" y="2106822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719918">
            <a:off x="4919934" y="197964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4579783">
            <a:off x="6449044" y="5234285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611909">
            <a:off x="8152796" y="481204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8100000">
            <a:off x="3304441" y="2614254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432113">
            <a:off x="2765670" y="3970937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7958625">
            <a:off x="3856602" y="5076980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53490" y="1141488"/>
            <a:ext cx="9899079" cy="3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  <a:spcBef>
                <a:spcPct val="0"/>
              </a:spcBef>
            </a:pPr>
            <a:r>
              <a:rPr lang="en-US" sz="2300" b="1">
                <a:solidFill>
                  <a:srgbClr val="FF3EB5"/>
                </a:solidFill>
                <a:latin typeface="Söhne Halbfett" panose="020B0303030202060203" pitchFamily="34" charset="77"/>
              </a:rPr>
              <a:t>Long-term exposure to air pollution has a devastating impact on our health.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E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3490" y="291223"/>
            <a:ext cx="9004766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Söhne Halbfett" panose="020B0303030202060203" pitchFamily="34" charset="77"/>
              </a:rPr>
              <a:t>How do these pollutants </a:t>
            </a:r>
            <a:r>
              <a:rPr lang="en-US" sz="4400" b="1">
                <a:solidFill>
                  <a:srgbClr val="FF3EB5"/>
                </a:solidFill>
                <a:latin typeface="Söhne Halbfett" panose="020B0303030202060203" pitchFamily="34" charset="77"/>
              </a:rPr>
              <a:t>affect us</a:t>
            </a:r>
            <a:r>
              <a:rPr lang="en-US" sz="4400" b="1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>
            <a:off x="3652120" y="2385896"/>
            <a:ext cx="4868345" cy="2951434"/>
          </a:xfrm>
          <a:custGeom>
            <a:avLst/>
            <a:gdLst/>
            <a:ahLst/>
            <a:cxnLst/>
            <a:rect l="l" t="t" r="r" b="b"/>
            <a:pathLst>
              <a:path w="4868345" h="2951434">
                <a:moveTo>
                  <a:pt x="0" y="0"/>
                </a:moveTo>
                <a:lnTo>
                  <a:pt x="4868344" y="0"/>
                </a:lnTo>
                <a:lnTo>
                  <a:pt x="4868344" y="2951434"/>
                </a:lnTo>
                <a:lnTo>
                  <a:pt x="0" y="29514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245722" y="3833038"/>
            <a:ext cx="1865112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These include:</a:t>
            </a:r>
          </a:p>
        </p:txBody>
      </p:sp>
      <p:sp>
        <p:nvSpPr>
          <p:cNvPr id="8" name="Freeform 8"/>
          <p:cNvSpPr/>
          <p:nvPr/>
        </p:nvSpPr>
        <p:spPr>
          <a:xfrm rot="-1824954">
            <a:off x="7924251" y="2338489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290279">
            <a:off x="5267372" y="5219280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611909">
            <a:off x="8396213" y="4687783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4"/>
                </a:lnTo>
                <a:lnTo>
                  <a:pt x="0" y="938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417361">
            <a:off x="3855954" y="2403455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7" y="0"/>
                </a:lnTo>
                <a:lnTo>
                  <a:pt x="856757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502754">
            <a:off x="3099751" y="4564811"/>
            <a:ext cx="856756" cy="938195"/>
          </a:xfrm>
          <a:custGeom>
            <a:avLst/>
            <a:gdLst/>
            <a:ahLst/>
            <a:cxnLst/>
            <a:rect l="l" t="t" r="r" b="b"/>
            <a:pathLst>
              <a:path w="856756" h="938195">
                <a:moveTo>
                  <a:pt x="0" y="0"/>
                </a:moveTo>
                <a:lnTo>
                  <a:pt x="856756" y="0"/>
                </a:lnTo>
                <a:lnTo>
                  <a:pt x="856756" y="938195"/>
                </a:lnTo>
                <a:lnTo>
                  <a:pt x="0" y="9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61958" y="1148472"/>
            <a:ext cx="9094068" cy="3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  <a:spcBef>
                <a:spcPct val="0"/>
              </a:spcBef>
            </a:pPr>
            <a:r>
              <a:rPr lang="en-US" sz="2300" b="1">
                <a:solidFill>
                  <a:srgbClr val="FF3EB5"/>
                </a:solidFill>
                <a:latin typeface="Söhne Halbfett" panose="020B0303030202060203" pitchFamily="34" charset="77"/>
              </a:rPr>
              <a:t>Even short-term exposure to air pollution can have damaging effects.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3120" y="2310522"/>
            <a:ext cx="2215009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Difficulty breathing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59543" y="2209414"/>
            <a:ext cx="1418779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Sore throats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382825" y="6187309"/>
            <a:ext cx="3051646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Triggering asthma attacks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7949" y="5128305"/>
            <a:ext cx="1229097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Bronchitis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20388" y="5467536"/>
            <a:ext cx="1309092" cy="32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Söhne 1"/>
              </a:rPr>
              <a:t>Pneumonia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AA0107747FA45A0D9922540CEA3F4" ma:contentTypeVersion="14" ma:contentTypeDescription="Create a new document." ma:contentTypeScope="" ma:versionID="133441365628e073d9cf6bd8f01c95b3">
  <xsd:schema xmlns:xsd="http://www.w3.org/2001/XMLSchema" xmlns:xs="http://www.w3.org/2001/XMLSchema" xmlns:p="http://schemas.microsoft.com/office/2006/metadata/properties" xmlns:ns2="65634313-b77f-46d3-949a-66a1a889ab0a" xmlns:ns3="e924b98b-8f54-4d16-aed8-85823a6093fa" targetNamespace="http://schemas.microsoft.com/office/2006/metadata/properties" ma:root="true" ma:fieldsID="ca68fd000d0ff7c5855ca94c9ddc25cc" ns2:_="" ns3:_="">
    <xsd:import namespace="65634313-b77f-46d3-949a-66a1a889ab0a"/>
    <xsd:import namespace="e924b98b-8f54-4d16-aed8-85823a609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34313-b77f-46d3-949a-66a1a889a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4b98b-8f54-4d16-aed8-85823a609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3a615b-c02a-42b0-bd5d-84ca1c7a9b39}" ma:internalName="TaxCatchAll" ma:showField="CatchAllData" ma:web="e924b98b-8f54-4d16-aed8-85823a609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34313-b77f-46d3-949a-66a1a889ab0a">
      <Terms xmlns="http://schemas.microsoft.com/office/infopath/2007/PartnerControls"/>
    </lcf76f155ced4ddcb4097134ff3c332f>
    <TaxCatchAll xmlns="e924b98b-8f54-4d16-aed8-85823a6093f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C6E563-F761-482B-8B55-36BFB15ECE01}"/>
</file>

<file path=customXml/itemProps2.xml><?xml version="1.0" encoding="utf-8"?>
<ds:datastoreItem xmlns:ds="http://schemas.openxmlformats.org/officeDocument/2006/customXml" ds:itemID="{38A3E2DA-0568-4892-BC55-0E4E9575F011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BE22E9C2-60FF-48E4-88E1-F816637F0F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Microsoft Office PowerPoint</Application>
  <PresentationFormat>Widescreen</PresentationFormat>
  <Paragraphs>96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- Air Quality Assembly Presentation</dc:title>
  <dc:creator>Faye Booth</dc:creator>
  <cp:lastModifiedBy>Faye Booth</cp:lastModifiedBy>
  <cp:revision>12</cp:revision>
  <dcterms:created xsi:type="dcterms:W3CDTF">2006-08-16T00:00:00Z</dcterms:created>
  <dcterms:modified xsi:type="dcterms:W3CDTF">2024-05-28T13:05:57Z</dcterms:modified>
  <dc:identifier>DAGFmGPXI0Q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0x010100EE5AA0107747FA45A0D9922540CEA3F4</vt:lpwstr>
  </property>
  <property fmtid="{D5CDD505-2E9C-101B-9397-08002B2CF9AE}" pid="3" name="MediaServiceImageTags">
    <vt:lpwstr/>
  </property>
</Properties>
</file>