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embeddedFontLst>
    <p:embeddedFont>
      <p:font typeface="Söhne 1" panose="020B0604020202020204" charset="0"/>
      <p:regular r:id="rId21"/>
      <p:bold r:id="rId22"/>
    </p:embeddedFont>
    <p:embeddedFont>
      <p:font typeface="Söhne 2" panose="020B0604020202020204" charset="0"/>
      <p:regular r:id="rId23"/>
      <p:bold r:id="rId24"/>
    </p:embeddedFont>
    <p:embeddedFont>
      <p:font typeface="Söhne Halbfett"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92885-7C95-EA2B-5998-DF6795876B94}" v="5" dt="2024-06-07T11:10:09.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73" d="100"/>
          <a:sy n="73" d="100"/>
        </p:scale>
        <p:origin x="104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Booth" userId="S::faye.booth@educationcompany.co.uk::d3db5133-954f-4a14-819c-c964e48f1803" providerId="AD" clId="Web-{E611334C-0DFC-9348-4033-D776BD4DF8F3}"/>
    <pc:docChg chg="modSld">
      <pc:chgData name="Faye Booth" userId="S::faye.booth@educationcompany.co.uk::d3db5133-954f-4a14-819c-c964e48f1803" providerId="AD" clId="Web-{E611334C-0DFC-9348-4033-D776BD4DF8F3}" dt="2024-05-24T15:19:12.644" v="2" actId="20577"/>
      <pc:docMkLst>
        <pc:docMk/>
      </pc:docMkLst>
      <pc:sldChg chg="modSp">
        <pc:chgData name="Faye Booth" userId="S::faye.booth@educationcompany.co.uk::d3db5133-954f-4a14-819c-c964e48f1803" providerId="AD" clId="Web-{E611334C-0DFC-9348-4033-D776BD4DF8F3}" dt="2024-05-24T15:19:12.644" v="2" actId="20577"/>
        <pc:sldMkLst>
          <pc:docMk/>
          <pc:sldMk cId="0" sldId="266"/>
        </pc:sldMkLst>
        <pc:spChg chg="mod">
          <ac:chgData name="Faye Booth" userId="S::faye.booth@educationcompany.co.uk::d3db5133-954f-4a14-819c-c964e48f1803" providerId="AD" clId="Web-{E611334C-0DFC-9348-4033-D776BD4DF8F3}" dt="2024-05-24T15:19:12.644" v="2" actId="20577"/>
          <ac:spMkLst>
            <pc:docMk/>
            <pc:sldMk cId="0" sldId="266"/>
            <ac:spMk id="7" creationId="{00000000-0000-0000-0000-000000000000}"/>
          </ac:spMkLst>
        </pc:spChg>
      </pc:sldChg>
    </pc:docChg>
  </pc:docChgLst>
  <pc:docChgLst>
    <pc:chgData name="Faye Booth" userId="S::faye.booth@educationcompany.co.uk::d3db5133-954f-4a14-819c-c964e48f1803" providerId="AD" clId="Web-{7AF92885-7C95-EA2B-5998-DF6795876B94}"/>
    <pc:docChg chg="modSld">
      <pc:chgData name="Faye Booth" userId="S::faye.booth@educationcompany.co.uk::d3db5133-954f-4a14-819c-c964e48f1803" providerId="AD" clId="Web-{7AF92885-7C95-EA2B-5998-DF6795876B94}" dt="2024-06-07T11:10:09.300" v="2" actId="20577"/>
      <pc:docMkLst>
        <pc:docMk/>
      </pc:docMkLst>
      <pc:sldChg chg="modSp">
        <pc:chgData name="Faye Booth" userId="S::faye.booth@educationcompany.co.uk::d3db5133-954f-4a14-819c-c964e48f1803" providerId="AD" clId="Web-{7AF92885-7C95-EA2B-5998-DF6795876B94}" dt="2024-06-07T11:10:09.300" v="2" actId="20577"/>
        <pc:sldMkLst>
          <pc:docMk/>
          <pc:sldMk cId="0" sldId="265"/>
        </pc:sldMkLst>
        <pc:spChg chg="mod">
          <ac:chgData name="Faye Booth" userId="S::faye.booth@educationcompany.co.uk::d3db5133-954f-4a14-819c-c964e48f1803" providerId="AD" clId="Web-{7AF92885-7C95-EA2B-5998-DF6795876B94}" dt="2024-06-07T11:10:09.300" v="2" actId="20577"/>
          <ac:spMkLst>
            <pc:docMk/>
            <pc:sldMk cId="0" sldId="26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9B3D2-F05A-F348-8420-29DCA20C93C8}"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640A-67FF-A243-8F52-67B99471A084}" type="slidenum">
              <a:rPr lang="en-US" smtClean="0"/>
              <a:t>‹#›</a:t>
            </a:fld>
            <a:endParaRPr lang="en-US"/>
          </a:p>
        </p:txBody>
      </p:sp>
    </p:spTree>
    <p:extLst>
      <p:ext uri="{BB962C8B-B14F-4D97-AF65-F5344CB8AC3E}">
        <p14:creationId xmlns:p14="http://schemas.microsoft.com/office/powerpoint/2010/main" val="155064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640A-67FF-A243-8F52-67B99471A084}" type="slidenum">
              <a:rPr lang="en-US" smtClean="0"/>
              <a:t>14</a:t>
            </a:fld>
            <a:endParaRPr lang="en-US"/>
          </a:p>
        </p:txBody>
      </p:sp>
    </p:spTree>
    <p:extLst>
      <p:ext uri="{BB962C8B-B14F-4D97-AF65-F5344CB8AC3E}">
        <p14:creationId xmlns:p14="http://schemas.microsoft.com/office/powerpoint/2010/main" val="95161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sp>
        <p:nvSpPr>
          <p:cNvPr id="6" name="Freeform 6"/>
          <p:cNvSpPr/>
          <p:nvPr/>
        </p:nvSpPr>
        <p:spPr>
          <a:xfrm>
            <a:off x="685800" y="2456228"/>
            <a:ext cx="10820400" cy="3525647"/>
          </a:xfrm>
          <a:custGeom>
            <a:avLst/>
            <a:gdLst/>
            <a:ahLst/>
            <a:cxnLst/>
            <a:rect l="l" t="t" r="r" b="b"/>
            <a:pathLst>
              <a:path w="10820400" h="3525647">
                <a:moveTo>
                  <a:pt x="0" y="0"/>
                </a:moveTo>
                <a:lnTo>
                  <a:pt x="10820400" y="0"/>
                </a:lnTo>
                <a:lnTo>
                  <a:pt x="10820400" y="3525647"/>
                </a:lnTo>
                <a:lnTo>
                  <a:pt x="0" y="35256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482446" y="769690"/>
            <a:ext cx="5954897" cy="2254528"/>
          </a:xfrm>
          <a:prstGeom prst="rect">
            <a:avLst/>
          </a:prstGeom>
        </p:spPr>
        <p:txBody>
          <a:bodyPr lIns="0" tIns="0" rIns="0" bIns="0" rtlCol="0" anchor="t">
            <a:spAutoFit/>
          </a:bodyPr>
          <a:lstStyle/>
          <a:p>
            <a:pPr algn="l">
              <a:lnSpc>
                <a:spcPts val="4480"/>
              </a:lnSpc>
            </a:pPr>
            <a:r>
              <a:rPr lang="en-US" sz="3200" b="1" dirty="0">
                <a:solidFill>
                  <a:srgbClr val="000000"/>
                </a:solidFill>
                <a:latin typeface="Söhne Halbfett" panose="020B0303030202060203" pitchFamily="34" charset="77"/>
              </a:rPr>
              <a:t>Look at your </a:t>
            </a:r>
            <a:r>
              <a:rPr lang="en-US" sz="3200" b="1" dirty="0">
                <a:solidFill>
                  <a:srgbClr val="FF3EB5"/>
                </a:solidFill>
                <a:latin typeface="Söhne Halbfett" panose="020B0303030202060203" pitchFamily="34" charset="77"/>
              </a:rPr>
              <a:t>‘How Does Air Pollution Affect the Human Body?’ </a:t>
            </a:r>
            <a:r>
              <a:rPr lang="en-US" sz="3200" b="1" dirty="0">
                <a:solidFill>
                  <a:srgbClr val="000000"/>
                </a:solidFill>
                <a:latin typeface="Söhne Halbfett" panose="020B0303030202060203" pitchFamily="34" charset="77"/>
              </a:rPr>
              <a:t>Information Sheet and your figure diagram.</a:t>
            </a:r>
          </a:p>
        </p:txBody>
      </p:sp>
      <p:sp>
        <p:nvSpPr>
          <p:cNvPr id="7" name="TextBox 7"/>
          <p:cNvSpPr txBox="1"/>
          <p:nvPr/>
        </p:nvSpPr>
        <p:spPr>
          <a:xfrm>
            <a:off x="482446" y="3400425"/>
            <a:ext cx="5954897" cy="2842188"/>
          </a:xfrm>
          <a:prstGeom prst="rect">
            <a:avLst/>
          </a:prstGeom>
        </p:spPr>
        <p:txBody>
          <a:bodyPr lIns="0" tIns="0" rIns="0" bIns="0" rtlCol="0" anchor="t">
            <a:spAutoFit/>
          </a:bodyPr>
          <a:lstStyle/>
          <a:p>
            <a:pPr algn="l">
              <a:lnSpc>
                <a:spcPts val="2751"/>
              </a:lnSpc>
            </a:pPr>
            <a:r>
              <a:rPr lang="en-US" sz="2100" dirty="0">
                <a:solidFill>
                  <a:srgbClr val="FF3EB5"/>
                </a:solidFill>
                <a:latin typeface="Söhne 2"/>
              </a:rPr>
              <a:t>• </a:t>
            </a:r>
            <a:r>
              <a:rPr lang="en-US" sz="2100" dirty="0">
                <a:solidFill>
                  <a:srgbClr val="000000"/>
                </a:solidFill>
                <a:latin typeface="Söhne 2"/>
              </a:rPr>
              <a:t>Your task is to closely read about all the impacts that air pollution has on the human body.</a:t>
            </a:r>
          </a:p>
          <a:p>
            <a:pPr algn="l">
              <a:lnSpc>
                <a:spcPts val="2751"/>
              </a:lnSpc>
            </a:pPr>
            <a:endParaRPr lang="en-US" sz="2100">
              <a:solidFill>
                <a:srgbClr val="000000"/>
              </a:solidFill>
              <a:latin typeface="Söhne 2"/>
            </a:endParaRPr>
          </a:p>
          <a:p>
            <a:pPr algn="l">
              <a:lnSpc>
                <a:spcPts val="2751"/>
              </a:lnSpc>
            </a:pPr>
            <a:r>
              <a:rPr lang="en-US" sz="2100" dirty="0">
                <a:solidFill>
                  <a:srgbClr val="FF3EB5"/>
                </a:solidFill>
                <a:latin typeface="Söhne 2"/>
              </a:rPr>
              <a:t>• </a:t>
            </a:r>
            <a:r>
              <a:rPr lang="en-US" sz="2100" dirty="0">
                <a:solidFill>
                  <a:srgbClr val="000000"/>
                </a:solidFill>
                <a:latin typeface="Söhne 2"/>
              </a:rPr>
              <a:t>Then, </a:t>
            </a:r>
            <a:r>
              <a:rPr lang="en-US" sz="2100" dirty="0" err="1">
                <a:solidFill>
                  <a:srgbClr val="000000"/>
                </a:solidFill>
                <a:latin typeface="Söhne 2"/>
              </a:rPr>
              <a:t>summarise</a:t>
            </a:r>
            <a:r>
              <a:rPr lang="en-US" sz="2100" dirty="0">
                <a:solidFill>
                  <a:srgbClr val="000000"/>
                </a:solidFill>
                <a:latin typeface="Söhne 2"/>
              </a:rPr>
              <a:t> it in a label that points to the area of the body that is affected by the pollution.</a:t>
            </a:r>
          </a:p>
          <a:p>
            <a:pPr algn="l">
              <a:lnSpc>
                <a:spcPts val="2751"/>
              </a:lnSpc>
            </a:pPr>
            <a:endParaRPr lang="en-US" sz="2100">
              <a:solidFill>
                <a:srgbClr val="000000"/>
              </a:solidFill>
              <a:latin typeface="Söhne 2"/>
            </a:endParaRPr>
          </a:p>
          <a:p>
            <a:pPr>
              <a:lnSpc>
                <a:spcPts val="2751"/>
              </a:lnSpc>
            </a:pPr>
            <a:r>
              <a:rPr lang="en-US" sz="2100" dirty="0">
                <a:solidFill>
                  <a:srgbClr val="FF3EB5"/>
                </a:solidFill>
                <a:latin typeface="Söhne 2"/>
              </a:rPr>
              <a:t>• </a:t>
            </a:r>
            <a:r>
              <a:rPr lang="en-US" sz="2100" dirty="0">
                <a:solidFill>
                  <a:srgbClr val="000000"/>
                </a:solidFill>
                <a:latin typeface="Söhne 2"/>
              </a:rPr>
              <a:t>Make sure your labels are no longer than one sentence. </a:t>
            </a:r>
          </a:p>
        </p:txBody>
      </p:sp>
      <p:pic>
        <p:nvPicPr>
          <p:cNvPr id="9" name="Picture 8" descr="A screenshot of a cell phone&#10;&#10;Description automatically generated">
            <a:extLst>
              <a:ext uri="{FF2B5EF4-FFF2-40B4-BE49-F238E27FC236}">
                <a16:creationId xmlns:a16="http://schemas.microsoft.com/office/drawing/2014/main" id="{7BDD49FC-7BFB-A9E2-79AD-3AC7B5802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515" y="350882"/>
            <a:ext cx="4350309" cy="61562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720066" y="-36166"/>
            <a:ext cx="5471934" cy="6930329"/>
          </a:xfrm>
          <a:custGeom>
            <a:avLst/>
            <a:gdLst/>
            <a:ahLst/>
            <a:cxnLst/>
            <a:rect l="l" t="t" r="r" b="b"/>
            <a:pathLst>
              <a:path w="5471934" h="6858000">
                <a:moveTo>
                  <a:pt x="0" y="0"/>
                </a:moveTo>
                <a:lnTo>
                  <a:pt x="5471934" y="0"/>
                </a:lnTo>
                <a:lnTo>
                  <a:pt x="5471934" y="6858000"/>
                </a:lnTo>
                <a:lnTo>
                  <a:pt x="0" y="6858000"/>
                </a:lnTo>
                <a:lnTo>
                  <a:pt x="0" y="0"/>
                </a:lnTo>
                <a:close/>
              </a:path>
            </a:pathLst>
          </a:custGeom>
          <a:blipFill>
            <a:blip r:embed="rId2"/>
            <a:stretch>
              <a:fillRect l="-68489" r="-19505"/>
            </a:stretch>
          </a:blipFill>
        </p:spPr>
        <p:txBody>
          <a:bodyPr/>
          <a:lstStyle/>
          <a:p>
            <a:endParaRPr lang="en-US"/>
          </a:p>
        </p:txBody>
      </p:sp>
      <p:sp>
        <p:nvSpPr>
          <p:cNvPr id="6" name="TextBox 6"/>
          <p:cNvSpPr txBox="1"/>
          <p:nvPr/>
        </p:nvSpPr>
        <p:spPr>
          <a:xfrm>
            <a:off x="532008" y="350691"/>
            <a:ext cx="5436951" cy="1025922"/>
          </a:xfrm>
          <a:prstGeom prst="rect">
            <a:avLst/>
          </a:prstGeom>
        </p:spPr>
        <p:txBody>
          <a:bodyPr lIns="0" tIns="0" rIns="0" bIns="0" rtlCol="0" anchor="t">
            <a:spAutoFit/>
          </a:bodyPr>
          <a:lstStyle/>
          <a:p>
            <a:pPr algn="l">
              <a:lnSpc>
                <a:spcPts val="3978"/>
              </a:lnSpc>
            </a:pPr>
            <a:r>
              <a:rPr lang="en-US" sz="3400" b="1" dirty="0">
                <a:solidFill>
                  <a:srgbClr val="FFFFFF"/>
                </a:solidFill>
                <a:latin typeface="Söhne Halbfett" panose="020B0303030202060203" pitchFamily="34" charset="77"/>
              </a:rPr>
              <a:t>Children are at </a:t>
            </a:r>
            <a:r>
              <a:rPr lang="en-US" sz="3400" b="1" dirty="0">
                <a:solidFill>
                  <a:srgbClr val="FF3EB5"/>
                </a:solidFill>
                <a:latin typeface="Söhne Halbfett" panose="020B0303030202060203" pitchFamily="34" charset="77"/>
              </a:rPr>
              <a:t>particular risk </a:t>
            </a:r>
            <a:r>
              <a:rPr lang="en-US" sz="3400" b="1" dirty="0">
                <a:solidFill>
                  <a:srgbClr val="FFFFFF"/>
                </a:solidFill>
                <a:latin typeface="Söhne Halbfett" panose="020B0303030202060203" pitchFamily="34" charset="77"/>
              </a:rPr>
              <a:t>from air pollution</a:t>
            </a:r>
          </a:p>
        </p:txBody>
      </p:sp>
      <p:sp>
        <p:nvSpPr>
          <p:cNvPr id="7" name="TextBox 7"/>
          <p:cNvSpPr txBox="1"/>
          <p:nvPr/>
        </p:nvSpPr>
        <p:spPr>
          <a:xfrm>
            <a:off x="532008" y="2628265"/>
            <a:ext cx="5830779" cy="3847207"/>
          </a:xfrm>
          <a:prstGeom prst="rect">
            <a:avLst/>
          </a:prstGeom>
        </p:spPr>
        <p:txBody>
          <a:bodyPr lIns="0" tIns="0" rIns="0" bIns="0" rtlCol="0" anchor="t">
            <a:spAutoFit/>
          </a:bodyPr>
          <a:lstStyle/>
          <a:p>
            <a:pPr algn="l">
              <a:lnSpc>
                <a:spcPts val="2020"/>
              </a:lnSpc>
            </a:pPr>
            <a:r>
              <a:rPr lang="en-US" sz="2000" dirty="0">
                <a:solidFill>
                  <a:srgbClr val="FF3EB5"/>
                </a:solidFill>
                <a:latin typeface="Söhne 2"/>
              </a:rPr>
              <a:t>•</a:t>
            </a:r>
            <a:r>
              <a:rPr lang="en-US" sz="2000" dirty="0">
                <a:solidFill>
                  <a:srgbClr val="FFFFFF"/>
                </a:solidFill>
                <a:latin typeface="Söhne 2"/>
              </a:rPr>
              <a:t> They breathe more rapidly and therefore take in more polluted air.</a:t>
            </a:r>
          </a:p>
          <a:p>
            <a:pPr algn="l">
              <a:lnSpc>
                <a:spcPts val="2020"/>
              </a:lnSpc>
            </a:pPr>
            <a:r>
              <a:rPr lang="en-US" sz="2000" dirty="0">
                <a:solidFill>
                  <a:srgbClr val="FF3EB5"/>
                </a:solidFill>
                <a:latin typeface="Söhne 2"/>
              </a:rPr>
              <a:t>• </a:t>
            </a:r>
            <a:r>
              <a:rPr lang="en-US" sz="2000" dirty="0">
                <a:solidFill>
                  <a:srgbClr val="FFFFFF"/>
                </a:solidFill>
                <a:latin typeface="Söhne 2"/>
              </a:rPr>
              <a:t>They often spend more time outdoors than adults.</a:t>
            </a:r>
          </a:p>
          <a:p>
            <a:pPr algn="l">
              <a:lnSpc>
                <a:spcPts val="2020"/>
              </a:lnSpc>
            </a:pPr>
            <a:r>
              <a:rPr lang="en-US" sz="2000" dirty="0">
                <a:solidFill>
                  <a:srgbClr val="FF3EB5"/>
                </a:solidFill>
                <a:latin typeface="Söhne 2"/>
              </a:rPr>
              <a:t>• </a:t>
            </a:r>
            <a:r>
              <a:rPr lang="en-US" sz="2000" dirty="0">
                <a:solidFill>
                  <a:srgbClr val="FFFFFF"/>
                </a:solidFill>
                <a:latin typeface="Söhne 2"/>
              </a:rPr>
              <a:t>They are often more active than adults, which leads to rapid breathing and the intake of more polluted air.</a:t>
            </a:r>
          </a:p>
          <a:p>
            <a:pPr algn="l">
              <a:lnSpc>
                <a:spcPts val="2020"/>
              </a:lnSpc>
            </a:pPr>
            <a:r>
              <a:rPr lang="en-US" sz="2000" dirty="0">
                <a:solidFill>
                  <a:srgbClr val="FF3EB5"/>
                </a:solidFill>
                <a:latin typeface="Söhne 2"/>
              </a:rPr>
              <a:t>• </a:t>
            </a:r>
            <a:r>
              <a:rPr lang="en-US" sz="2000" dirty="0">
                <a:solidFill>
                  <a:srgbClr val="FFFFFF"/>
                </a:solidFill>
                <a:latin typeface="Söhne 2"/>
              </a:rPr>
              <a:t>They are normally closer to the ground and are often at the same height as exhaust pipes, whether they’re walking or in a pushchair.</a:t>
            </a:r>
          </a:p>
          <a:p>
            <a:pPr>
              <a:lnSpc>
                <a:spcPts val="2020"/>
              </a:lnSpc>
            </a:pPr>
            <a:r>
              <a:rPr lang="en-US" sz="2000" dirty="0">
                <a:solidFill>
                  <a:srgbClr val="FF3EB5"/>
                </a:solidFill>
                <a:latin typeface="Söhne 2"/>
              </a:rPr>
              <a:t>• </a:t>
            </a:r>
            <a:r>
              <a:rPr lang="en-US" sz="2000" dirty="0">
                <a:solidFill>
                  <a:srgbClr val="FFFFFF"/>
                </a:solidFill>
                <a:latin typeface="Söhne 2"/>
              </a:rPr>
              <a:t>Their airways and respiratory systems are still developing and more susceptible to pollution. </a:t>
            </a:r>
          </a:p>
          <a:p>
            <a:pPr algn="l">
              <a:lnSpc>
                <a:spcPts val="2020"/>
              </a:lnSpc>
            </a:pPr>
            <a:endParaRPr lang="en-US" sz="2000">
              <a:solidFill>
                <a:srgbClr val="FFFFFF"/>
              </a:solidFill>
              <a:latin typeface="Söhne 2"/>
            </a:endParaRPr>
          </a:p>
          <a:p>
            <a:pPr algn="l">
              <a:lnSpc>
                <a:spcPts val="2020"/>
              </a:lnSpc>
            </a:pPr>
            <a:r>
              <a:rPr lang="en-US" sz="2000" b="1" dirty="0">
                <a:solidFill>
                  <a:srgbClr val="FF3EB5"/>
                </a:solidFill>
                <a:latin typeface="Söhne 2"/>
              </a:rPr>
              <a:t>Which of these reasons do you think is the most important in causing children to be at increased risk from air pollution? Explain your choice.</a:t>
            </a:r>
          </a:p>
        </p:txBody>
      </p:sp>
      <p:sp>
        <p:nvSpPr>
          <p:cNvPr id="8" name="TextBox 8"/>
          <p:cNvSpPr txBox="1"/>
          <p:nvPr/>
        </p:nvSpPr>
        <p:spPr>
          <a:xfrm>
            <a:off x="532008" y="1508909"/>
            <a:ext cx="5240801" cy="945642"/>
          </a:xfrm>
          <a:prstGeom prst="rect">
            <a:avLst/>
          </a:prstGeom>
        </p:spPr>
        <p:txBody>
          <a:bodyPr lIns="0" tIns="0" rIns="0" bIns="0" rtlCol="0" anchor="t">
            <a:spAutoFit/>
          </a:bodyPr>
          <a:lstStyle/>
          <a:p>
            <a:pPr algn="l">
              <a:lnSpc>
                <a:spcPts val="2498"/>
              </a:lnSpc>
            </a:pPr>
            <a:r>
              <a:rPr lang="en-US" sz="2099">
                <a:solidFill>
                  <a:srgbClr val="FFFFFF"/>
                </a:solidFill>
                <a:latin typeface="Söhne 1"/>
              </a:rPr>
              <a:t>There are numerous reasons why children are more vulnerable to breathing in polluted air than adults: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D7BF"/>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565803" y="533400"/>
            <a:ext cx="5436951" cy="1180464"/>
          </a:xfrm>
          <a:prstGeom prst="rect">
            <a:avLst/>
          </a:prstGeom>
        </p:spPr>
        <p:txBody>
          <a:bodyPr lIns="0" tIns="0" rIns="0" bIns="0" rtlCol="0" anchor="t">
            <a:spAutoFit/>
          </a:bodyPr>
          <a:lstStyle/>
          <a:p>
            <a:pPr algn="l">
              <a:lnSpc>
                <a:spcPts val="4760"/>
              </a:lnSpc>
            </a:pPr>
            <a:r>
              <a:rPr lang="en-US" sz="3600" b="1" dirty="0">
                <a:solidFill>
                  <a:srgbClr val="000000"/>
                </a:solidFill>
                <a:latin typeface="Söhne Halbfett" panose="020B0303030202060203" pitchFamily="34" charset="77"/>
              </a:rPr>
              <a:t>How do we know where air pollution is at its worst</a:t>
            </a:r>
          </a:p>
        </p:txBody>
      </p:sp>
      <p:sp>
        <p:nvSpPr>
          <p:cNvPr id="5" name="Freeform 5"/>
          <p:cNvSpPr/>
          <p:nvPr/>
        </p:nvSpPr>
        <p:spPr>
          <a:xfrm>
            <a:off x="5806603" y="1077918"/>
            <a:ext cx="323192" cy="623076"/>
          </a:xfrm>
          <a:custGeom>
            <a:avLst/>
            <a:gdLst/>
            <a:ahLst/>
            <a:cxnLst/>
            <a:rect l="l" t="t" r="r" b="b"/>
            <a:pathLst>
              <a:path w="298912" h="576269">
                <a:moveTo>
                  <a:pt x="0" y="0"/>
                </a:moveTo>
                <a:lnTo>
                  <a:pt x="298912" y="0"/>
                </a:lnTo>
                <a:lnTo>
                  <a:pt x="298912" y="576269"/>
                </a:lnTo>
                <a:lnTo>
                  <a:pt x="0" y="576269"/>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565803" y="3090465"/>
            <a:ext cx="5804588" cy="3198440"/>
          </a:xfrm>
          <a:prstGeom prst="rect">
            <a:avLst/>
          </a:prstGeom>
        </p:spPr>
        <p:txBody>
          <a:bodyPr wrap="square" lIns="0" tIns="0" rIns="0" bIns="0" rtlCol="0" anchor="t">
            <a:spAutoFit/>
          </a:bodyPr>
          <a:lstStyle/>
          <a:p>
            <a:pPr algn="l">
              <a:lnSpc>
                <a:spcPts val="2800"/>
              </a:lnSpc>
            </a:pPr>
            <a:r>
              <a:rPr lang="en-US" sz="2000" dirty="0">
                <a:solidFill>
                  <a:srgbClr val="FF3EB5"/>
                </a:solidFill>
                <a:latin typeface="Söhne 2"/>
              </a:rPr>
              <a:t>Air quality monitors</a:t>
            </a:r>
            <a:r>
              <a:rPr lang="en-US" sz="2000" dirty="0">
                <a:solidFill>
                  <a:srgbClr val="000000"/>
                </a:solidFill>
                <a:latin typeface="Söhne 2"/>
              </a:rPr>
              <a:t> are extremely useful. Using them means people are more informed about which areas to avoid and which areas are safer. The choice of location of the monitors is very important.</a:t>
            </a:r>
          </a:p>
          <a:p>
            <a:pPr algn="l">
              <a:lnSpc>
                <a:spcPts val="2800"/>
              </a:lnSpc>
            </a:pPr>
            <a:endParaRPr lang="en-US" sz="2000" dirty="0">
              <a:solidFill>
                <a:srgbClr val="000000"/>
              </a:solidFill>
              <a:latin typeface="Söhne 2"/>
            </a:endParaRPr>
          </a:p>
          <a:p>
            <a:pPr algn="l">
              <a:lnSpc>
                <a:spcPts val="2800"/>
              </a:lnSpc>
            </a:pPr>
            <a:r>
              <a:rPr lang="en-US" sz="2000" dirty="0">
                <a:solidFill>
                  <a:srgbClr val="000000"/>
                </a:solidFill>
                <a:latin typeface="Söhne 2"/>
              </a:rPr>
              <a:t>If you were to install six air quality monitors outside on the school site, where would you put them?</a:t>
            </a:r>
          </a:p>
          <a:p>
            <a:pPr algn="l">
              <a:lnSpc>
                <a:spcPts val="2800"/>
              </a:lnSpc>
            </a:pPr>
            <a:r>
              <a:rPr lang="en-US" sz="2000" dirty="0">
                <a:solidFill>
                  <a:srgbClr val="000000"/>
                </a:solidFill>
                <a:latin typeface="Söhne 2"/>
              </a:rPr>
              <a:t>Name all six outdoor locations and explain your thinking behind your choices. </a:t>
            </a:r>
          </a:p>
        </p:txBody>
      </p:sp>
      <p:sp>
        <p:nvSpPr>
          <p:cNvPr id="8" name="TextBox 8"/>
          <p:cNvSpPr txBox="1"/>
          <p:nvPr/>
        </p:nvSpPr>
        <p:spPr>
          <a:xfrm>
            <a:off x="565803" y="2025292"/>
            <a:ext cx="5240801" cy="763271"/>
          </a:xfrm>
          <a:prstGeom prst="rect">
            <a:avLst/>
          </a:prstGeom>
        </p:spPr>
        <p:txBody>
          <a:bodyPr lIns="0" tIns="0" rIns="0" bIns="0" rtlCol="0" anchor="t">
            <a:spAutoFit/>
          </a:bodyPr>
          <a:lstStyle/>
          <a:p>
            <a:pPr algn="l">
              <a:lnSpc>
                <a:spcPts val="3079"/>
              </a:lnSpc>
            </a:pPr>
            <a:r>
              <a:rPr lang="en-US" sz="2400" b="1" dirty="0">
                <a:solidFill>
                  <a:srgbClr val="000000"/>
                </a:solidFill>
                <a:latin typeface="Söhne Halbfett" panose="020B0303030202060203" pitchFamily="34" charset="77"/>
              </a:rPr>
              <a:t>One way of identifying air pollution is by </a:t>
            </a:r>
            <a:r>
              <a:rPr lang="en-US" sz="2400" b="1" dirty="0">
                <a:solidFill>
                  <a:srgbClr val="FF3EB5"/>
                </a:solidFill>
                <a:latin typeface="Söhne Halbfett" panose="020B0303030202060203" pitchFamily="34" charset="77"/>
              </a:rPr>
              <a:t>using monitors</a:t>
            </a:r>
            <a:r>
              <a:rPr lang="en-US" sz="2400" b="1" dirty="0">
                <a:solidFill>
                  <a:srgbClr val="000000"/>
                </a:solidFill>
                <a:latin typeface="Söhne Halbfett" panose="020B0303030202060203" pitchFamily="34" charset="77"/>
              </a:rPr>
              <a:t>.</a:t>
            </a:r>
          </a:p>
        </p:txBody>
      </p:sp>
      <p:sp>
        <p:nvSpPr>
          <p:cNvPr id="10" name="Freeform 7">
            <a:extLst>
              <a:ext uri="{FF2B5EF4-FFF2-40B4-BE49-F238E27FC236}">
                <a16:creationId xmlns:a16="http://schemas.microsoft.com/office/drawing/2014/main" id="{2C3C9DEF-18B9-6218-FA5A-1D3A77884B51}"/>
              </a:ext>
            </a:extLst>
          </p:cNvPr>
          <p:cNvSpPr/>
          <p:nvPr/>
        </p:nvSpPr>
        <p:spPr>
          <a:xfrm>
            <a:off x="6936194" y="339787"/>
            <a:ext cx="4656205" cy="6178426"/>
          </a:xfrm>
          <a:custGeom>
            <a:avLst/>
            <a:gdLst/>
            <a:ahLst/>
            <a:cxnLst/>
            <a:rect l="l" t="t" r="r" b="b"/>
            <a:pathLst>
              <a:path w="4656205" h="6178426">
                <a:moveTo>
                  <a:pt x="0" y="0"/>
                </a:moveTo>
                <a:lnTo>
                  <a:pt x="4656206" y="0"/>
                </a:lnTo>
                <a:lnTo>
                  <a:pt x="4656206" y="6178426"/>
                </a:lnTo>
                <a:lnTo>
                  <a:pt x="0" y="617842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8389096" y="1193946"/>
            <a:ext cx="2458143" cy="4739032"/>
          </a:xfrm>
          <a:custGeom>
            <a:avLst/>
            <a:gdLst/>
            <a:ahLst/>
            <a:cxnLst/>
            <a:rect l="l" t="t" r="r" b="b"/>
            <a:pathLst>
              <a:path w="2458143" h="4739032">
                <a:moveTo>
                  <a:pt x="0" y="0"/>
                </a:moveTo>
                <a:lnTo>
                  <a:pt x="2458144" y="0"/>
                </a:lnTo>
                <a:lnTo>
                  <a:pt x="2458144" y="4739032"/>
                </a:lnTo>
                <a:lnTo>
                  <a:pt x="0" y="473903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85800" y="992601"/>
            <a:ext cx="2541761" cy="745525"/>
          </a:xfrm>
          <a:prstGeom prst="rect">
            <a:avLst/>
          </a:prstGeom>
        </p:spPr>
        <p:txBody>
          <a:bodyPr lIns="0" tIns="0" rIns="0" bIns="0" rtlCol="0" anchor="t">
            <a:spAutoFit/>
          </a:bodyPr>
          <a:lstStyle/>
          <a:p>
            <a:pPr algn="l">
              <a:lnSpc>
                <a:spcPts val="6439"/>
              </a:lnSpc>
            </a:pPr>
            <a:r>
              <a:rPr lang="en-US" sz="4599" b="1" dirty="0">
                <a:solidFill>
                  <a:srgbClr val="FFFFFF"/>
                </a:solidFill>
                <a:latin typeface="Söhne Halbfett" panose="020B0303030202060203" pitchFamily="34" charset="77"/>
              </a:rPr>
              <a:t>Can you…</a:t>
            </a:r>
          </a:p>
        </p:txBody>
      </p:sp>
      <p:sp>
        <p:nvSpPr>
          <p:cNvPr id="7" name="TextBox 7"/>
          <p:cNvSpPr txBox="1"/>
          <p:nvPr/>
        </p:nvSpPr>
        <p:spPr>
          <a:xfrm>
            <a:off x="685800" y="2280824"/>
            <a:ext cx="6263118" cy="3489325"/>
          </a:xfrm>
          <a:prstGeom prst="rect">
            <a:avLst/>
          </a:prstGeom>
        </p:spPr>
        <p:txBody>
          <a:bodyPr lIns="0" tIns="0" rIns="0" bIns="0" rtlCol="0" anchor="t">
            <a:spAutoFit/>
          </a:bodyPr>
          <a:lstStyle/>
          <a:p>
            <a:pPr algn="l">
              <a:lnSpc>
                <a:spcPts val="3499"/>
              </a:lnSpc>
            </a:pPr>
            <a:r>
              <a:rPr lang="en-US" sz="2499">
                <a:solidFill>
                  <a:srgbClr val="FF3EB5"/>
                </a:solidFill>
                <a:latin typeface="Söhne 2"/>
              </a:rPr>
              <a:t>• </a:t>
            </a:r>
            <a:r>
              <a:rPr lang="en-US" sz="2499">
                <a:solidFill>
                  <a:srgbClr val="FFFFFF"/>
                </a:solidFill>
                <a:latin typeface="Söhne 2"/>
              </a:rPr>
              <a:t>Identify the different stages of how the human body removes oxygen from the air?</a:t>
            </a:r>
          </a:p>
          <a:p>
            <a:pPr algn="l">
              <a:lnSpc>
                <a:spcPts val="3499"/>
              </a:lnSpc>
            </a:pPr>
            <a:endParaRPr lang="en-US" sz="2499">
              <a:solidFill>
                <a:srgbClr val="FFFFFF"/>
              </a:solidFill>
              <a:latin typeface="Söhne 2"/>
            </a:endParaRPr>
          </a:p>
          <a:p>
            <a:pPr algn="l">
              <a:lnSpc>
                <a:spcPts val="3499"/>
              </a:lnSpc>
            </a:pPr>
            <a:r>
              <a:rPr lang="en-US" sz="2499">
                <a:solidFill>
                  <a:srgbClr val="FF3EB5"/>
                </a:solidFill>
                <a:latin typeface="Söhne 2"/>
              </a:rPr>
              <a:t>•</a:t>
            </a:r>
            <a:r>
              <a:rPr lang="en-US" sz="2499">
                <a:solidFill>
                  <a:srgbClr val="FFFFFF"/>
                </a:solidFill>
                <a:latin typeface="Söhne 2"/>
              </a:rPr>
              <a:t> Describe the different types of air pollution?</a:t>
            </a:r>
          </a:p>
          <a:p>
            <a:pPr algn="l">
              <a:lnSpc>
                <a:spcPts val="3499"/>
              </a:lnSpc>
            </a:pPr>
            <a:endParaRPr lang="en-US" sz="2499">
              <a:solidFill>
                <a:srgbClr val="FFFFFF"/>
              </a:solidFill>
              <a:latin typeface="Söhne 2"/>
            </a:endParaRPr>
          </a:p>
          <a:p>
            <a:pPr algn="l">
              <a:lnSpc>
                <a:spcPts val="3499"/>
              </a:lnSpc>
            </a:pPr>
            <a:r>
              <a:rPr lang="en-US" sz="2499">
                <a:solidFill>
                  <a:srgbClr val="FF3EB5"/>
                </a:solidFill>
                <a:latin typeface="Söhne 2"/>
              </a:rPr>
              <a:t>• </a:t>
            </a:r>
            <a:r>
              <a:rPr lang="en-US" sz="2499">
                <a:solidFill>
                  <a:srgbClr val="FFFFFF"/>
                </a:solidFill>
                <a:latin typeface="Söhne 2"/>
              </a:rPr>
              <a:t>Explain how air pollution affects the human body?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dirty="0"/>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grpSp>
        <p:nvGrpSpPr>
          <p:cNvPr id="15" name="Group 14">
            <a:extLst>
              <a:ext uri="{FF2B5EF4-FFF2-40B4-BE49-F238E27FC236}">
                <a16:creationId xmlns:a16="http://schemas.microsoft.com/office/drawing/2014/main" id="{78363DE0-DA91-5767-6064-9D06E9C18C93}"/>
              </a:ext>
            </a:extLst>
          </p:cNvPr>
          <p:cNvGrpSpPr/>
          <p:nvPr/>
        </p:nvGrpSpPr>
        <p:grpSpPr>
          <a:xfrm>
            <a:off x="5945339" y="1089763"/>
            <a:ext cx="5981752" cy="4678474"/>
            <a:chOff x="5981649" y="1188926"/>
            <a:chExt cx="5981752" cy="4678474"/>
          </a:xfrm>
        </p:grpSpPr>
        <p:sp>
          <p:nvSpPr>
            <p:cNvPr id="12" name="Freeform 11">
              <a:extLst>
                <a:ext uri="{FF2B5EF4-FFF2-40B4-BE49-F238E27FC236}">
                  <a16:creationId xmlns:a16="http://schemas.microsoft.com/office/drawing/2014/main" id="{74F23158-B034-7488-C3EA-FBC54F98A224}"/>
                </a:ext>
              </a:extLst>
            </p:cNvPr>
            <p:cNvSpPr/>
            <p:nvPr/>
          </p:nvSpPr>
          <p:spPr>
            <a:xfrm>
              <a:off x="5981649" y="5181600"/>
              <a:ext cx="5981752" cy="685800"/>
            </a:xfrm>
            <a:custGeom>
              <a:avLst/>
              <a:gdLst>
                <a:gd name="connsiteX0" fmla="*/ 0 w 6019850"/>
                <a:gd name="connsiteY0" fmla="*/ 0 h 734346"/>
                <a:gd name="connsiteX1" fmla="*/ 6019850 w 6019850"/>
                <a:gd name="connsiteY1" fmla="*/ 0 h 734346"/>
                <a:gd name="connsiteX2" fmla="*/ 6019850 w 6019850"/>
                <a:gd name="connsiteY2" fmla="*/ 734346 h 734346"/>
                <a:gd name="connsiteX3" fmla="*/ 0 w 6019850"/>
                <a:gd name="connsiteY3" fmla="*/ 734346 h 734346"/>
              </a:gdLst>
              <a:ahLst/>
              <a:cxnLst>
                <a:cxn ang="0">
                  <a:pos x="connsiteX0" y="connsiteY0"/>
                </a:cxn>
                <a:cxn ang="0">
                  <a:pos x="connsiteX1" y="connsiteY1"/>
                </a:cxn>
                <a:cxn ang="0">
                  <a:pos x="connsiteX2" y="connsiteY2"/>
                </a:cxn>
                <a:cxn ang="0">
                  <a:pos x="connsiteX3" y="connsiteY3"/>
                </a:cxn>
              </a:cxnLst>
              <a:rect l="l" t="t" r="r" b="b"/>
              <a:pathLst>
                <a:path w="6019850" h="734346">
                  <a:moveTo>
                    <a:pt x="0" y="0"/>
                  </a:moveTo>
                  <a:lnTo>
                    <a:pt x="6019850" y="0"/>
                  </a:lnTo>
                  <a:lnTo>
                    <a:pt x="6019850" y="734346"/>
                  </a:lnTo>
                  <a:lnTo>
                    <a:pt x="0" y="734346"/>
                  </a:lnTo>
                  <a:close/>
                </a:path>
              </a:pathLst>
            </a:cu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p>
              <a:endParaRPr lang="en-US" dirty="0"/>
            </a:p>
          </p:txBody>
        </p:sp>
        <p:sp>
          <p:nvSpPr>
            <p:cNvPr id="7" name="Freeform 7"/>
            <p:cNvSpPr/>
            <p:nvPr/>
          </p:nvSpPr>
          <p:spPr>
            <a:xfrm>
              <a:off x="5981649" y="1188926"/>
              <a:ext cx="5981751" cy="4373674"/>
            </a:xfrm>
            <a:custGeom>
              <a:avLst/>
              <a:gdLst/>
              <a:ahLst/>
              <a:cxnLst/>
              <a:rect l="l" t="t" r="r" b="b"/>
              <a:pathLst>
                <a:path w="7891154" h="5671684">
                  <a:moveTo>
                    <a:pt x="0" y="0"/>
                  </a:moveTo>
                  <a:lnTo>
                    <a:pt x="7891154" y="0"/>
                  </a:lnTo>
                  <a:lnTo>
                    <a:pt x="7891154" y="5671684"/>
                  </a:lnTo>
                  <a:lnTo>
                    <a:pt x="0" y="5671684"/>
                  </a:lnTo>
                  <a:lnTo>
                    <a:pt x="0" y="0"/>
                  </a:lnTo>
                  <a:close/>
                </a:path>
              </a:pathLst>
            </a:custGeom>
            <a:blipFill>
              <a:blip r:embed="rId5"/>
              <a:stretch>
                <a:fillRect b="-96769"/>
              </a:stretch>
            </a:blipFill>
          </p:spPr>
          <p:txBody>
            <a:bodyPr/>
            <a:lstStyle/>
            <a:p>
              <a:endParaRPr lang="en-US" dirty="0"/>
            </a:p>
          </p:txBody>
        </p:sp>
      </p:grpSp>
      <p:sp>
        <p:nvSpPr>
          <p:cNvPr id="8" name="TextBox 8"/>
          <p:cNvSpPr txBox="1"/>
          <p:nvPr/>
        </p:nvSpPr>
        <p:spPr>
          <a:xfrm>
            <a:off x="525310" y="762000"/>
            <a:ext cx="5265890" cy="643702"/>
          </a:xfrm>
          <a:prstGeom prst="rect">
            <a:avLst/>
          </a:prstGeom>
        </p:spPr>
        <p:txBody>
          <a:bodyPr lIns="0" tIns="0" rIns="0" bIns="0" rtlCol="0" anchor="t">
            <a:spAutoFit/>
          </a:bodyPr>
          <a:lstStyle/>
          <a:p>
            <a:pPr algn="l">
              <a:lnSpc>
                <a:spcPts val="5412"/>
              </a:lnSpc>
            </a:pPr>
            <a:r>
              <a:rPr lang="en-US" sz="4400" b="1" dirty="0">
                <a:solidFill>
                  <a:srgbClr val="FF3EB5"/>
                </a:solidFill>
                <a:latin typeface="Söhne Halbfett" panose="020B0303030202060203" pitchFamily="34" charset="77"/>
              </a:rPr>
              <a:t>Plenary</a:t>
            </a:r>
          </a:p>
        </p:txBody>
      </p:sp>
      <p:sp>
        <p:nvSpPr>
          <p:cNvPr id="9" name="TextBox 9"/>
          <p:cNvSpPr txBox="1"/>
          <p:nvPr/>
        </p:nvSpPr>
        <p:spPr>
          <a:xfrm>
            <a:off x="525310" y="1679562"/>
            <a:ext cx="5265890" cy="361569"/>
          </a:xfrm>
          <a:prstGeom prst="rect">
            <a:avLst/>
          </a:prstGeom>
        </p:spPr>
        <p:txBody>
          <a:bodyPr lIns="0" tIns="0" rIns="0" bIns="0" rtlCol="0" anchor="t">
            <a:spAutoFit/>
          </a:bodyPr>
          <a:lstStyle/>
          <a:p>
            <a:pPr algn="l">
              <a:lnSpc>
                <a:spcPts val="2808"/>
              </a:lnSpc>
            </a:pPr>
            <a:r>
              <a:rPr lang="en-US" sz="2400" b="1" dirty="0">
                <a:solidFill>
                  <a:srgbClr val="000000"/>
                </a:solidFill>
                <a:latin typeface="Söhne Halbfett" panose="020B0303030202060203" pitchFamily="34" charset="77"/>
              </a:rPr>
              <a:t>Look at your sheets.</a:t>
            </a:r>
          </a:p>
        </p:txBody>
      </p:sp>
      <p:sp>
        <p:nvSpPr>
          <p:cNvPr id="10" name="TextBox 10"/>
          <p:cNvSpPr txBox="1"/>
          <p:nvPr/>
        </p:nvSpPr>
        <p:spPr>
          <a:xfrm>
            <a:off x="533898" y="2368137"/>
            <a:ext cx="5173377" cy="3722686"/>
          </a:xfrm>
          <a:prstGeom prst="rect">
            <a:avLst/>
          </a:prstGeom>
        </p:spPr>
        <p:txBody>
          <a:bodyPr lIns="0" tIns="0" rIns="0" bIns="0" rtlCol="0" anchor="t">
            <a:spAutoFit/>
          </a:bodyPr>
          <a:lstStyle/>
          <a:p>
            <a:pPr algn="l"/>
            <a:r>
              <a:rPr lang="en-US" sz="2199" dirty="0">
                <a:solidFill>
                  <a:srgbClr val="000000"/>
                </a:solidFill>
                <a:latin typeface="Söhne 2"/>
              </a:rPr>
              <a:t>There are three groups of three terms that we have looked at in today’s lesson.</a:t>
            </a:r>
          </a:p>
          <a:p>
            <a:pPr algn="l"/>
            <a:endParaRPr lang="en-US" sz="2199" dirty="0">
              <a:solidFill>
                <a:srgbClr val="000000"/>
              </a:solidFill>
              <a:latin typeface="Söhne 2"/>
            </a:endParaRPr>
          </a:p>
          <a:p>
            <a:pPr algn="l"/>
            <a:r>
              <a:rPr lang="en-US" sz="2199" dirty="0">
                <a:solidFill>
                  <a:srgbClr val="000000"/>
                </a:solidFill>
                <a:latin typeface="Söhne 2"/>
              </a:rPr>
              <a:t>Your job is to identify the odd one out in each group. </a:t>
            </a:r>
          </a:p>
          <a:p>
            <a:pPr algn="l"/>
            <a:endParaRPr lang="en-US" sz="2199" dirty="0">
              <a:solidFill>
                <a:srgbClr val="000000"/>
              </a:solidFill>
              <a:latin typeface="Söhne 2"/>
            </a:endParaRPr>
          </a:p>
          <a:p>
            <a:pPr algn="l"/>
            <a:r>
              <a:rPr lang="en-US" sz="2199" dirty="0">
                <a:solidFill>
                  <a:srgbClr val="000000"/>
                </a:solidFill>
                <a:latin typeface="Söhne 2"/>
              </a:rPr>
              <a:t>Circle the odd term and give a precise reason why it is the odd one out.</a:t>
            </a:r>
          </a:p>
          <a:p>
            <a:pPr algn="l"/>
            <a:endParaRPr lang="en-US" sz="2199" dirty="0">
              <a:solidFill>
                <a:srgbClr val="000000"/>
              </a:solidFill>
              <a:latin typeface="Söhne 2"/>
            </a:endParaRPr>
          </a:p>
          <a:p>
            <a:pPr algn="l"/>
            <a:r>
              <a:rPr lang="en-US" sz="2199" dirty="0">
                <a:solidFill>
                  <a:srgbClr val="000000"/>
                </a:solidFill>
                <a:latin typeface="Söhne 2"/>
              </a:rPr>
              <a:t>Make sure you put your name on the 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85800" y="5515610"/>
            <a:ext cx="7170762" cy="656590"/>
          </a:xfrm>
          <a:prstGeom prst="rect">
            <a:avLst/>
          </a:prstGeom>
        </p:spPr>
        <p:txBody>
          <a:bodyPr lIns="0" tIns="0" rIns="0" bIns="0" rtlCol="0" anchor="t">
            <a:spAutoFit/>
          </a:bodyPr>
          <a:lstStyle/>
          <a:p>
            <a:pPr algn="just">
              <a:lnSpc>
                <a:spcPts val="2659"/>
              </a:lnSpc>
              <a:spcBef>
                <a:spcPct val="0"/>
              </a:spcBef>
            </a:pPr>
            <a:r>
              <a:rPr lang="en-US" sz="1899">
                <a:solidFill>
                  <a:srgbClr val="FFFFFF"/>
                </a:solidFill>
                <a:latin typeface="Söhne 2"/>
              </a:rPr>
              <a:t>Breath is an inhalation, an exhalation. </a:t>
            </a:r>
            <a:r>
              <a:rPr lang="en-US" sz="1899">
                <a:solidFill>
                  <a:srgbClr val="FF3EB5"/>
                </a:solidFill>
                <a:latin typeface="Söhne 2"/>
              </a:rPr>
              <a:t>Breath is life</a:t>
            </a:r>
            <a:r>
              <a:rPr lang="en-US" sz="1899">
                <a:solidFill>
                  <a:srgbClr val="FFFFFF"/>
                </a:solidFill>
                <a:latin typeface="Söhne 2"/>
              </a:rPr>
              <a:t>. </a:t>
            </a:r>
          </a:p>
          <a:p>
            <a:pPr algn="just">
              <a:lnSpc>
                <a:spcPts val="2659"/>
              </a:lnSpc>
              <a:spcBef>
                <a:spcPct val="0"/>
              </a:spcBef>
            </a:pPr>
            <a:r>
              <a:rPr lang="en-US" sz="1899">
                <a:solidFill>
                  <a:srgbClr val="FFFFFF"/>
                </a:solidFill>
                <a:latin typeface="Söhne 2"/>
              </a:rPr>
              <a:t>We’re the UK’s lung health charity, fighting for your right to breathe.</a:t>
            </a:r>
          </a:p>
        </p:txBody>
      </p:sp>
      <p:sp>
        <p:nvSpPr>
          <p:cNvPr id="7" name="Freeform 7"/>
          <p:cNvSpPr/>
          <p:nvPr/>
        </p:nvSpPr>
        <p:spPr>
          <a:xfrm>
            <a:off x="685800" y="1897246"/>
            <a:ext cx="10820400" cy="3525647"/>
          </a:xfrm>
          <a:custGeom>
            <a:avLst/>
            <a:gdLst/>
            <a:ahLst/>
            <a:cxnLst/>
            <a:rect l="l" t="t" r="r" b="b"/>
            <a:pathLst>
              <a:path w="10820400" h="3525647">
                <a:moveTo>
                  <a:pt x="0" y="0"/>
                </a:moveTo>
                <a:lnTo>
                  <a:pt x="10820400" y="0"/>
                </a:lnTo>
                <a:lnTo>
                  <a:pt x="10820400" y="3525647"/>
                </a:lnTo>
                <a:lnTo>
                  <a:pt x="0" y="35256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E6FF"/>
        </a:solidFill>
        <a:effectLst/>
      </p:bgPr>
    </p:bg>
    <p:spTree>
      <p:nvGrpSpPr>
        <p:cNvPr id="1" name=""/>
        <p:cNvGrpSpPr/>
        <p:nvPr/>
      </p:nvGrpSpPr>
      <p:grpSpPr>
        <a:xfrm>
          <a:off x="0" y="0"/>
          <a:ext cx="0" cy="0"/>
          <a:chOff x="0" y="0"/>
          <a:chExt cx="0" cy="0"/>
        </a:xfrm>
      </p:grpSpPr>
      <p:sp>
        <p:nvSpPr>
          <p:cNvPr id="2" name="Freeform 2"/>
          <p:cNvSpPr/>
          <p:nvPr/>
        </p:nvSpPr>
        <p:spPr>
          <a:xfrm rot="-10800000">
            <a:off x="5591059" y="826844"/>
            <a:ext cx="1571639" cy="1721029"/>
          </a:xfrm>
          <a:custGeom>
            <a:avLst/>
            <a:gdLst/>
            <a:ahLst/>
            <a:cxnLst/>
            <a:rect l="l" t="t" r="r" b="b"/>
            <a:pathLst>
              <a:path w="1571639" h="1721029">
                <a:moveTo>
                  <a:pt x="0" y="0"/>
                </a:moveTo>
                <a:lnTo>
                  <a:pt x="1571639" y="0"/>
                </a:lnTo>
                <a:lnTo>
                  <a:pt x="1571639" y="1721030"/>
                </a:lnTo>
                <a:lnTo>
                  <a:pt x="0" y="172103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2754916" y="-63348"/>
            <a:ext cx="1483216" cy="3739226"/>
          </a:xfrm>
          <a:custGeom>
            <a:avLst/>
            <a:gdLst/>
            <a:ahLst/>
            <a:cxnLst/>
            <a:rect l="l" t="t" r="r" b="b"/>
            <a:pathLst>
              <a:path w="1483216" h="3739226">
                <a:moveTo>
                  <a:pt x="0" y="0"/>
                </a:moveTo>
                <a:lnTo>
                  <a:pt x="1483216" y="0"/>
                </a:lnTo>
                <a:lnTo>
                  <a:pt x="1483216" y="3739226"/>
                </a:lnTo>
                <a:lnTo>
                  <a:pt x="0" y="3739226"/>
                </a:lnTo>
                <a:lnTo>
                  <a:pt x="0" y="0"/>
                </a:lnTo>
                <a:close/>
              </a:path>
            </a:pathLst>
          </a:custGeom>
          <a:blipFill>
            <a:blip r:embed="rId3"/>
            <a:stretch>
              <a:fillRect b="-40870"/>
            </a:stretch>
          </a:blipFill>
        </p:spPr>
        <p:txBody>
          <a:bodyPr/>
          <a:lstStyle/>
          <a:p>
            <a:endParaRPr lang="en-US"/>
          </a:p>
        </p:txBody>
      </p:sp>
      <p:sp>
        <p:nvSpPr>
          <p:cNvPr id="4" name="TextBox 4"/>
          <p:cNvSpPr txBox="1"/>
          <p:nvPr/>
        </p:nvSpPr>
        <p:spPr>
          <a:xfrm>
            <a:off x="2438400" y="1250636"/>
            <a:ext cx="2536581" cy="873444"/>
          </a:xfrm>
          <a:prstGeom prst="rect">
            <a:avLst/>
          </a:prstGeom>
        </p:spPr>
        <p:txBody>
          <a:bodyPr lIns="0" tIns="0" rIns="0" bIns="0" rtlCol="0" anchor="t">
            <a:spAutoFit/>
          </a:bodyPr>
          <a:lstStyle/>
          <a:p>
            <a:pPr algn="l">
              <a:lnSpc>
                <a:spcPts val="7533"/>
              </a:lnSpc>
            </a:pPr>
            <a:r>
              <a:rPr lang="en-US" sz="5380" b="1" dirty="0">
                <a:solidFill>
                  <a:srgbClr val="000000"/>
                </a:solidFill>
                <a:latin typeface="Söhne Halbfett" panose="020B0303030202060203" pitchFamily="34" charset="77"/>
              </a:rPr>
              <a:t>Starter</a:t>
            </a:r>
          </a:p>
        </p:txBody>
      </p:sp>
      <p:sp>
        <p:nvSpPr>
          <p:cNvPr id="5" name="TextBox 5"/>
          <p:cNvSpPr txBox="1"/>
          <p:nvPr/>
        </p:nvSpPr>
        <p:spPr>
          <a:xfrm>
            <a:off x="2254226" y="2613593"/>
            <a:ext cx="4988125" cy="515312"/>
          </a:xfrm>
          <a:prstGeom prst="rect">
            <a:avLst/>
          </a:prstGeom>
        </p:spPr>
        <p:txBody>
          <a:bodyPr lIns="0" tIns="0" rIns="0" bIns="0" rtlCol="0" anchor="t">
            <a:spAutoFit/>
          </a:bodyPr>
          <a:lstStyle/>
          <a:p>
            <a:pPr algn="l">
              <a:lnSpc>
                <a:spcPts val="4280"/>
              </a:lnSpc>
            </a:pPr>
            <a:r>
              <a:rPr lang="en-US" sz="3057" b="1">
                <a:solidFill>
                  <a:srgbClr val="000000"/>
                </a:solidFill>
                <a:latin typeface="Söhne Halbfett" panose="020B0303030202060203" pitchFamily="34" charset="77"/>
              </a:rPr>
              <a:t>Look at your starter sheets</a:t>
            </a:r>
          </a:p>
        </p:txBody>
      </p:sp>
      <p:sp>
        <p:nvSpPr>
          <p:cNvPr id="6" name="TextBox 6"/>
          <p:cNvSpPr txBox="1"/>
          <p:nvPr/>
        </p:nvSpPr>
        <p:spPr>
          <a:xfrm>
            <a:off x="2254226" y="3581400"/>
            <a:ext cx="7683548" cy="2143664"/>
          </a:xfrm>
          <a:prstGeom prst="rect">
            <a:avLst/>
          </a:prstGeom>
        </p:spPr>
        <p:txBody>
          <a:bodyPr lIns="0" tIns="0" rIns="0" bIns="0" rtlCol="0" anchor="t">
            <a:spAutoFit/>
          </a:bodyPr>
          <a:lstStyle/>
          <a:p>
            <a:pPr algn="l">
              <a:lnSpc>
                <a:spcPts val="3364"/>
              </a:lnSpc>
            </a:pPr>
            <a:r>
              <a:rPr lang="en-US" sz="2568" b="1" dirty="0">
                <a:solidFill>
                  <a:srgbClr val="FF3EB5"/>
                </a:solidFill>
                <a:latin typeface="Söhne Halbfett" panose="020B0303030202060203" pitchFamily="34" charset="77"/>
              </a:rPr>
              <a:t>• </a:t>
            </a:r>
            <a:r>
              <a:rPr lang="en-US" sz="2568" b="1" dirty="0">
                <a:solidFill>
                  <a:srgbClr val="000000"/>
                </a:solidFill>
                <a:latin typeface="Söhne Halbfett" panose="020B0303030202060203" pitchFamily="34" charset="77"/>
              </a:rPr>
              <a:t>These are the six stages of </a:t>
            </a:r>
            <a:r>
              <a:rPr lang="en-US" sz="2568" b="1" dirty="0">
                <a:solidFill>
                  <a:srgbClr val="FF3EB5"/>
                </a:solidFill>
                <a:latin typeface="Söhne Halbfett" panose="020B0303030202060203" pitchFamily="34" charset="77"/>
              </a:rPr>
              <a:t>how oxygen is extracted from the air</a:t>
            </a:r>
            <a:r>
              <a:rPr lang="en-US" sz="2568" b="1" dirty="0">
                <a:solidFill>
                  <a:srgbClr val="000000"/>
                </a:solidFill>
                <a:latin typeface="Söhne Halbfett" panose="020B0303030202060203" pitchFamily="34" charset="77"/>
              </a:rPr>
              <a:t> - but they are in the wrong order. </a:t>
            </a:r>
          </a:p>
          <a:p>
            <a:pPr algn="l">
              <a:lnSpc>
                <a:spcPts val="3364"/>
              </a:lnSpc>
            </a:pPr>
            <a:endParaRPr lang="en-US" sz="2568" b="1" dirty="0">
              <a:solidFill>
                <a:srgbClr val="000000"/>
              </a:solidFill>
              <a:latin typeface="Söhne Halbfett" panose="020B0303030202060203" pitchFamily="34" charset="77"/>
            </a:endParaRPr>
          </a:p>
          <a:p>
            <a:pPr algn="l">
              <a:lnSpc>
                <a:spcPts val="3364"/>
              </a:lnSpc>
            </a:pPr>
            <a:r>
              <a:rPr lang="en-US" sz="2568" b="1" dirty="0">
                <a:solidFill>
                  <a:srgbClr val="FF3EB5"/>
                </a:solidFill>
                <a:latin typeface="Söhne Halbfett" panose="020B0303030202060203" pitchFamily="34" charset="77"/>
              </a:rPr>
              <a:t>• </a:t>
            </a:r>
            <a:r>
              <a:rPr lang="en-US" sz="2568" b="1" dirty="0">
                <a:solidFill>
                  <a:srgbClr val="000000"/>
                </a:solidFill>
                <a:latin typeface="Söhne Halbfett" panose="020B0303030202060203" pitchFamily="34" charset="77"/>
              </a:rPr>
              <a:t>Number them in the order in which they occur.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EB5"/>
        </a:solidFill>
        <a:effectLst/>
      </p:bgPr>
    </p:bg>
    <p:spTree>
      <p:nvGrpSpPr>
        <p:cNvPr id="1" name=""/>
        <p:cNvGrpSpPr/>
        <p:nvPr/>
      </p:nvGrpSpPr>
      <p:grpSpPr>
        <a:xfrm>
          <a:off x="0" y="0"/>
          <a:ext cx="0" cy="0"/>
          <a:chOff x="0" y="0"/>
          <a:chExt cx="0" cy="0"/>
        </a:xfrm>
      </p:grpSpPr>
      <p:sp>
        <p:nvSpPr>
          <p:cNvPr id="2" name="Freeform 2"/>
          <p:cNvSpPr/>
          <p:nvPr/>
        </p:nvSpPr>
        <p:spPr>
          <a:xfrm>
            <a:off x="4436233" y="-57150"/>
            <a:ext cx="1651291" cy="1804071"/>
          </a:xfrm>
          <a:custGeom>
            <a:avLst/>
            <a:gdLst/>
            <a:ahLst/>
            <a:cxnLst/>
            <a:rect l="l" t="t" r="r" b="b"/>
            <a:pathLst>
              <a:path w="1651291" h="1804071">
                <a:moveTo>
                  <a:pt x="0" y="0"/>
                </a:moveTo>
                <a:lnTo>
                  <a:pt x="1651291" y="0"/>
                </a:lnTo>
                <a:lnTo>
                  <a:pt x="1651291" y="1804071"/>
                </a:lnTo>
                <a:lnTo>
                  <a:pt x="0" y="1804071"/>
                </a:lnTo>
                <a:lnTo>
                  <a:pt x="0" y="0"/>
                </a:lnTo>
                <a:close/>
              </a:path>
            </a:pathLst>
          </a:custGeom>
          <a:blipFill>
            <a:blip r:embed="rId2"/>
            <a:stretch>
              <a:fillRect/>
            </a:stretch>
          </a:blipFill>
        </p:spPr>
        <p:txBody>
          <a:bodyPr/>
          <a:lstStyle/>
          <a:p>
            <a:endParaRPr lang="en-US"/>
          </a:p>
        </p:txBody>
      </p:sp>
      <p:sp>
        <p:nvSpPr>
          <p:cNvPr id="3" name="Freeform 3"/>
          <p:cNvSpPr/>
          <p:nvPr/>
        </p:nvSpPr>
        <p:spPr>
          <a:xfrm rot="-5424702">
            <a:off x="1623207" y="-1022769"/>
            <a:ext cx="1471253" cy="3836787"/>
          </a:xfrm>
          <a:custGeom>
            <a:avLst/>
            <a:gdLst/>
            <a:ahLst/>
            <a:cxnLst/>
            <a:rect l="l" t="t" r="r" b="b"/>
            <a:pathLst>
              <a:path w="1471253" h="3836787">
                <a:moveTo>
                  <a:pt x="0" y="0"/>
                </a:moveTo>
                <a:lnTo>
                  <a:pt x="1471253" y="0"/>
                </a:lnTo>
                <a:lnTo>
                  <a:pt x="1471253" y="3836787"/>
                </a:lnTo>
                <a:lnTo>
                  <a:pt x="0" y="3836787"/>
                </a:lnTo>
                <a:lnTo>
                  <a:pt x="0" y="0"/>
                </a:lnTo>
                <a:close/>
              </a:path>
            </a:pathLst>
          </a:custGeom>
          <a:blipFill>
            <a:blip r:embed="rId3"/>
            <a:stretch>
              <a:fillRect b="-36181"/>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562934769"/>
              </p:ext>
            </p:extLst>
          </p:nvPr>
        </p:nvGraphicFramePr>
        <p:xfrm>
          <a:off x="685800" y="1541036"/>
          <a:ext cx="10803449" cy="4860118"/>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750">
                <a:tc>
                  <a:txBody>
                    <a:bodyPr/>
                    <a:lstStyle/>
                    <a:p>
                      <a:pPr algn="ctr">
                        <a:lnSpc>
                          <a:spcPts val="2099"/>
                        </a:lnSpc>
                        <a:defRPr/>
                      </a:pPr>
                      <a:r>
                        <a:rPr lang="en-US" sz="1499" b="1" i="0" dirty="0">
                          <a:solidFill>
                            <a:srgbClr val="000000"/>
                          </a:solidFill>
                          <a:latin typeface="Söhne Halbfett" panose="020B0303030202060203" pitchFamily="34" charset="77"/>
                        </a:rPr>
                        <a:t>Number</a:t>
                      </a:r>
                      <a:endParaRPr lang="en-US" sz="1100" b="1" i="0" dirty="0">
                        <a:latin typeface="Söhne Halbfet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tc>
                  <a:txBody>
                    <a:bodyPr/>
                    <a:lstStyle/>
                    <a:p>
                      <a:pPr algn="ctr">
                        <a:lnSpc>
                          <a:spcPts val="2099"/>
                        </a:lnSpc>
                        <a:defRPr/>
                      </a:pPr>
                      <a:r>
                        <a:rPr lang="en-US" sz="1499" b="1" i="0" dirty="0">
                          <a:solidFill>
                            <a:srgbClr val="000000"/>
                          </a:solidFill>
                          <a:latin typeface="Söhne Halbfett" panose="020B0303030202060203" pitchFamily="34" charset="77"/>
                        </a:rPr>
                        <a:t>How does the body extract oxygen from the air?</a:t>
                      </a:r>
                      <a:endParaRPr lang="en-US" sz="1100" b="1" i="0" dirty="0">
                        <a:latin typeface="Söhne Halbfet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extLst>
                  <a:ext uri="{0D108BD9-81ED-4DB2-BD59-A6C34878D82A}">
                    <a16:rowId xmlns:a16="http://schemas.microsoft.com/office/drawing/2014/main" val="10000"/>
                  </a:ext>
                </a:extLst>
              </a:tr>
              <a:tr h="574880">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 then divides into many tubes that are called bronchioles</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833576">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 network of capillaries surround the alveoli and allow oxygen and carbon dioxide to be exchanged</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574880">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Air enters the lungs through the windpipe or trachea</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833576">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process of these two gases being exchanged is called diffusion and the oxygen molecules are carried by red blood cells</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833576">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bronchioles divide into air sacs called alveoli. In total, the lungs contain mullions of alveoli.</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574880">
                <a:tc>
                  <a:txBody>
                    <a:bodyPr/>
                    <a:lstStyle/>
                    <a:p>
                      <a:pPr algn="ctr">
                        <a:lnSpc>
                          <a:spcPts val="2099"/>
                        </a:lnSpc>
                        <a:defRPr/>
                      </a:pP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trachea is divided into two tubes called bronchi.</a:t>
                      </a: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1292726" y="305221"/>
            <a:ext cx="2536581" cy="873444"/>
          </a:xfrm>
          <a:prstGeom prst="rect">
            <a:avLst/>
          </a:prstGeom>
        </p:spPr>
        <p:txBody>
          <a:bodyPr lIns="0" tIns="0" rIns="0" bIns="0" rtlCol="0" anchor="t">
            <a:spAutoFit/>
          </a:bodyPr>
          <a:lstStyle/>
          <a:p>
            <a:pPr algn="l">
              <a:lnSpc>
                <a:spcPts val="7533"/>
              </a:lnSpc>
            </a:pPr>
            <a:r>
              <a:rPr lang="en-US" sz="5380" b="1" dirty="0">
                <a:solidFill>
                  <a:srgbClr val="000000"/>
                </a:solidFill>
                <a:latin typeface="Söhne Halbfett" panose="020B0303030202060203" pitchFamily="34" charset="77"/>
              </a:rPr>
              <a:t>Starter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AE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155059141"/>
              </p:ext>
            </p:extLst>
          </p:nvPr>
        </p:nvGraphicFramePr>
        <p:xfrm>
          <a:off x="685800" y="1541036"/>
          <a:ext cx="10803449" cy="5112340"/>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565">
                <a:tc>
                  <a:txBody>
                    <a:bodyPr/>
                    <a:lstStyle/>
                    <a:p>
                      <a:pPr algn="ctr">
                        <a:lnSpc>
                          <a:spcPts val="2099"/>
                        </a:lnSpc>
                        <a:defRPr/>
                      </a:pPr>
                      <a:r>
                        <a:rPr lang="en-US" sz="1499" b="1" i="0" dirty="0">
                          <a:solidFill>
                            <a:srgbClr val="000000"/>
                          </a:solidFill>
                          <a:latin typeface="Söhne Halbfett" panose="020B0303030202060203" pitchFamily="34" charset="77"/>
                        </a:rPr>
                        <a:t>Number</a:t>
                      </a:r>
                      <a:endParaRPr lang="en-US" sz="1100" b="1" i="0" dirty="0">
                        <a:latin typeface="Söhne Halbfet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tc>
                  <a:txBody>
                    <a:bodyPr/>
                    <a:lstStyle/>
                    <a:p>
                      <a:pPr algn="ctr">
                        <a:lnSpc>
                          <a:spcPts val="2099"/>
                        </a:lnSpc>
                        <a:defRPr/>
                      </a:pPr>
                      <a:r>
                        <a:rPr lang="en-US" sz="1499" b="1" i="0" dirty="0">
                          <a:solidFill>
                            <a:srgbClr val="000000"/>
                          </a:solidFill>
                          <a:latin typeface="Söhne Halbfett" panose="020B0303030202060203" pitchFamily="34" charset="77"/>
                        </a:rPr>
                        <a:t>How does the body extract oxygen from the air?</a:t>
                      </a:r>
                      <a:endParaRPr lang="en-US" sz="1100" b="1" i="0" dirty="0">
                        <a:latin typeface="Söhne Halbfet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extLst>
                  <a:ext uri="{0D108BD9-81ED-4DB2-BD59-A6C34878D82A}">
                    <a16:rowId xmlns:a16="http://schemas.microsoft.com/office/drawing/2014/main" val="10000"/>
                  </a:ext>
                </a:extLst>
              </a:tr>
              <a:tr h="574712">
                <a:tc>
                  <a:txBody>
                    <a:bodyPr/>
                    <a:lstStyle/>
                    <a:p>
                      <a:pPr algn="ctr">
                        <a:lnSpc>
                          <a:spcPts val="2099"/>
                        </a:lnSpc>
                        <a:defRPr/>
                      </a:pPr>
                      <a:r>
                        <a:rPr lang="en-US" sz="1499">
                          <a:solidFill>
                            <a:srgbClr val="000000"/>
                          </a:solidFill>
                          <a:latin typeface="Söhne 2"/>
                        </a:rPr>
                        <a:t>1</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Air enters the lungs through the windpipe or trachea</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828352">
                <a:tc>
                  <a:txBody>
                    <a:bodyPr/>
                    <a:lstStyle/>
                    <a:p>
                      <a:pPr algn="ctr">
                        <a:lnSpc>
                          <a:spcPts val="2099"/>
                        </a:lnSpc>
                        <a:defRPr/>
                      </a:pPr>
                      <a:r>
                        <a:rPr lang="en-US" sz="1499">
                          <a:solidFill>
                            <a:srgbClr val="000000"/>
                          </a:solidFill>
                          <a:latin typeface="Söhne 2"/>
                        </a:rPr>
                        <a:t>2</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trachea is divided into two tubes called bronchi.</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574712">
                <a:tc>
                  <a:txBody>
                    <a:bodyPr/>
                    <a:lstStyle/>
                    <a:p>
                      <a:pPr algn="ctr">
                        <a:lnSpc>
                          <a:spcPts val="2099"/>
                        </a:lnSpc>
                        <a:defRPr/>
                      </a:pPr>
                      <a:r>
                        <a:rPr lang="en-US" sz="1499">
                          <a:solidFill>
                            <a:srgbClr val="000000"/>
                          </a:solidFill>
                          <a:latin typeface="Söhne 2"/>
                        </a:rPr>
                        <a:t>3</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 then divides into many tubes that are called bronchioles</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833333">
                <a:tc>
                  <a:txBody>
                    <a:bodyPr/>
                    <a:lstStyle/>
                    <a:p>
                      <a:pPr algn="ctr">
                        <a:lnSpc>
                          <a:spcPts val="2099"/>
                        </a:lnSpc>
                        <a:defRPr/>
                      </a:pPr>
                      <a:r>
                        <a:rPr lang="en-US" sz="1499">
                          <a:solidFill>
                            <a:srgbClr val="000000"/>
                          </a:solidFill>
                          <a:latin typeface="Söhne 2"/>
                        </a:rPr>
                        <a:t>4</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bronchioles divide into air sacs called alveoli. In total, the lungs contain mullions of alveoli.</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833333">
                <a:tc>
                  <a:txBody>
                    <a:bodyPr/>
                    <a:lstStyle/>
                    <a:p>
                      <a:pPr algn="ctr">
                        <a:lnSpc>
                          <a:spcPts val="2099"/>
                        </a:lnSpc>
                        <a:defRPr/>
                      </a:pPr>
                      <a:r>
                        <a:rPr lang="en-US" sz="1499">
                          <a:solidFill>
                            <a:srgbClr val="000000"/>
                          </a:solidFill>
                          <a:latin typeface="Söhne 2"/>
                        </a:rPr>
                        <a:t>5</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 network of capillaries surround the alveoli and allow oxygen and carbon dioxide to be exchanged</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833333">
                <a:tc>
                  <a:txBody>
                    <a:bodyPr/>
                    <a:lstStyle/>
                    <a:p>
                      <a:pPr algn="ctr">
                        <a:lnSpc>
                          <a:spcPts val="2099"/>
                        </a:lnSpc>
                        <a:defRPr/>
                      </a:pPr>
                      <a:r>
                        <a:rPr lang="en-US" sz="1499">
                          <a:solidFill>
                            <a:srgbClr val="000000"/>
                          </a:solidFill>
                          <a:latin typeface="Söhne 2"/>
                        </a:rPr>
                        <a:t>6</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process of these two gases being exchanged is called diffusion and the oxygen molecules are carried by red blood cells</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3" name="Group 3"/>
          <p:cNvGrpSpPr/>
          <p:nvPr/>
        </p:nvGrpSpPr>
        <p:grpSpPr>
          <a:xfrm>
            <a:off x="523003" y="370568"/>
            <a:ext cx="6077535" cy="929539"/>
            <a:chOff x="0" y="0"/>
            <a:chExt cx="8103380" cy="1239385"/>
          </a:xfrm>
        </p:grpSpPr>
        <p:sp>
          <p:nvSpPr>
            <p:cNvPr id="4" name="Freeform 4"/>
            <p:cNvSpPr/>
            <p:nvPr/>
          </p:nvSpPr>
          <p:spPr>
            <a:xfrm>
              <a:off x="0" y="13127"/>
              <a:ext cx="5347932" cy="1226259"/>
            </a:xfrm>
            <a:custGeom>
              <a:avLst/>
              <a:gdLst/>
              <a:ahLst/>
              <a:cxnLst/>
              <a:rect l="l" t="t" r="r" b="b"/>
              <a:pathLst>
                <a:path w="5347932" h="1226259">
                  <a:moveTo>
                    <a:pt x="0" y="0"/>
                  </a:moveTo>
                  <a:lnTo>
                    <a:pt x="5347932" y="0"/>
                  </a:lnTo>
                  <a:lnTo>
                    <a:pt x="5347932" y="1226258"/>
                  </a:lnTo>
                  <a:lnTo>
                    <a:pt x="0" y="1226258"/>
                  </a:lnTo>
                  <a:lnTo>
                    <a:pt x="0" y="0"/>
                  </a:lnTo>
                  <a:close/>
                </a:path>
              </a:pathLst>
            </a:custGeom>
            <a:blipFill>
              <a:blip r:embed="rId2"/>
              <a:stretch>
                <a:fillRect r="-9614"/>
              </a:stretch>
            </a:blipFill>
          </p:spPr>
          <p:txBody>
            <a:bodyPr/>
            <a:lstStyle/>
            <a:p>
              <a:endParaRPr lang="en-US"/>
            </a:p>
          </p:txBody>
        </p:sp>
        <p:sp>
          <p:nvSpPr>
            <p:cNvPr id="5" name="Freeform 5"/>
            <p:cNvSpPr/>
            <p:nvPr/>
          </p:nvSpPr>
          <p:spPr>
            <a:xfrm>
              <a:off x="5334805" y="0"/>
              <a:ext cx="2768575" cy="1226259"/>
            </a:xfrm>
            <a:custGeom>
              <a:avLst/>
              <a:gdLst/>
              <a:ahLst/>
              <a:cxnLst/>
              <a:rect l="l" t="t" r="r" b="b"/>
              <a:pathLst>
                <a:path w="2768575" h="1226259">
                  <a:moveTo>
                    <a:pt x="0" y="0"/>
                  </a:moveTo>
                  <a:lnTo>
                    <a:pt x="2768575" y="0"/>
                  </a:lnTo>
                  <a:lnTo>
                    <a:pt x="2768575" y="1226259"/>
                  </a:lnTo>
                  <a:lnTo>
                    <a:pt x="0" y="1226259"/>
                  </a:lnTo>
                  <a:lnTo>
                    <a:pt x="0" y="0"/>
                  </a:lnTo>
                  <a:close/>
                </a:path>
              </a:pathLst>
            </a:custGeom>
            <a:blipFill>
              <a:blip r:embed="rId2"/>
              <a:stretch>
                <a:fillRect l="-111737"/>
              </a:stretch>
            </a:blipFill>
          </p:spPr>
          <p:txBody>
            <a:bodyPr/>
            <a:lstStyle/>
            <a:p>
              <a:endParaRPr lang="en-US"/>
            </a:p>
          </p:txBody>
        </p:sp>
      </p:grpSp>
      <p:sp>
        <p:nvSpPr>
          <p:cNvPr id="6" name="TextBox 6"/>
          <p:cNvSpPr txBox="1"/>
          <p:nvPr/>
        </p:nvSpPr>
        <p:spPr>
          <a:xfrm>
            <a:off x="990600" y="336409"/>
            <a:ext cx="5710307" cy="873444"/>
          </a:xfrm>
          <a:prstGeom prst="rect">
            <a:avLst/>
          </a:prstGeom>
        </p:spPr>
        <p:txBody>
          <a:bodyPr lIns="0" tIns="0" rIns="0" bIns="0" rtlCol="0" anchor="t">
            <a:spAutoFit/>
          </a:bodyPr>
          <a:lstStyle/>
          <a:p>
            <a:pPr algn="l">
              <a:lnSpc>
                <a:spcPts val="7533"/>
              </a:lnSpc>
            </a:pPr>
            <a:r>
              <a:rPr lang="en-US" sz="4800" b="1" dirty="0">
                <a:solidFill>
                  <a:srgbClr val="000000"/>
                </a:solidFill>
                <a:latin typeface="Söhne Halbfett" panose="020B0303030202060203" pitchFamily="34" charset="77"/>
              </a:rPr>
              <a:t>The correct order!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rot="10531876" flipH="1">
            <a:off x="3085136" y="1953162"/>
            <a:ext cx="4981731" cy="2951676"/>
          </a:xfrm>
          <a:custGeom>
            <a:avLst/>
            <a:gdLst/>
            <a:ahLst/>
            <a:cxnLst/>
            <a:rect l="l" t="t" r="r" b="b"/>
            <a:pathLst>
              <a:path w="4981731" h="2951676">
                <a:moveTo>
                  <a:pt x="4981731" y="0"/>
                </a:moveTo>
                <a:lnTo>
                  <a:pt x="0" y="0"/>
                </a:lnTo>
                <a:lnTo>
                  <a:pt x="0" y="2951676"/>
                </a:lnTo>
                <a:lnTo>
                  <a:pt x="4981731" y="2951676"/>
                </a:lnTo>
                <a:lnTo>
                  <a:pt x="498173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2230" y="1020445"/>
            <a:ext cx="6527639" cy="1811420"/>
          </a:xfrm>
          <a:custGeom>
            <a:avLst/>
            <a:gdLst/>
            <a:ahLst/>
            <a:cxnLst/>
            <a:rect l="l" t="t" r="r" b="b"/>
            <a:pathLst>
              <a:path w="6527639" h="1811420">
                <a:moveTo>
                  <a:pt x="0" y="0"/>
                </a:moveTo>
                <a:lnTo>
                  <a:pt x="6527639" y="0"/>
                </a:lnTo>
                <a:lnTo>
                  <a:pt x="6527639" y="1811420"/>
                </a:lnTo>
                <a:lnTo>
                  <a:pt x="0" y="1811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6318583" y="4152611"/>
            <a:ext cx="5454231" cy="3231632"/>
          </a:xfrm>
          <a:custGeom>
            <a:avLst/>
            <a:gdLst/>
            <a:ahLst/>
            <a:cxnLst/>
            <a:rect l="l" t="t" r="r" b="b"/>
            <a:pathLst>
              <a:path w="5454231" h="3231632">
                <a:moveTo>
                  <a:pt x="5454230" y="0"/>
                </a:moveTo>
                <a:lnTo>
                  <a:pt x="0" y="0"/>
                </a:lnTo>
                <a:lnTo>
                  <a:pt x="0" y="3231631"/>
                </a:lnTo>
                <a:lnTo>
                  <a:pt x="5454230" y="3231631"/>
                </a:lnTo>
                <a:lnTo>
                  <a:pt x="545423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78745" y="141773"/>
            <a:ext cx="5410200" cy="720647"/>
          </a:xfrm>
          <a:prstGeom prst="rect">
            <a:avLst/>
          </a:prstGeom>
        </p:spPr>
        <p:txBody>
          <a:bodyPr lIns="0" tIns="0" rIns="0" bIns="0" rtlCol="0" anchor="t">
            <a:spAutoFit/>
          </a:bodyPr>
          <a:lstStyle/>
          <a:p>
            <a:pPr algn="l">
              <a:lnSpc>
                <a:spcPts val="6160"/>
              </a:lnSpc>
            </a:pPr>
            <a:r>
              <a:rPr lang="en-US" sz="4400" b="1" dirty="0">
                <a:solidFill>
                  <a:srgbClr val="FFFFFF"/>
                </a:solidFill>
                <a:latin typeface="Söhne Halbfett" panose="020B0303030202060203" pitchFamily="34" charset="77"/>
              </a:rPr>
              <a:t>Learning objectives:</a:t>
            </a:r>
          </a:p>
        </p:txBody>
      </p:sp>
      <p:sp>
        <p:nvSpPr>
          <p:cNvPr id="9" name="TextBox 9"/>
          <p:cNvSpPr txBox="1"/>
          <p:nvPr/>
        </p:nvSpPr>
        <p:spPr>
          <a:xfrm>
            <a:off x="3895136" y="3462250"/>
            <a:ext cx="3523365" cy="860425"/>
          </a:xfrm>
          <a:prstGeom prst="rect">
            <a:avLst/>
          </a:prstGeom>
        </p:spPr>
        <p:txBody>
          <a:bodyPr lIns="0" tIns="0" rIns="0" bIns="0" rtlCol="0" anchor="t">
            <a:spAutoFit/>
          </a:bodyPr>
          <a:lstStyle/>
          <a:p>
            <a:pPr algn="l">
              <a:lnSpc>
                <a:spcPts val="3499"/>
              </a:lnSpc>
            </a:pPr>
            <a:r>
              <a:rPr lang="en-US" sz="2499">
                <a:solidFill>
                  <a:srgbClr val="000000"/>
                </a:solidFill>
                <a:latin typeface="Söhne 2"/>
              </a:rPr>
              <a:t>To describe the different types of air pollution. </a:t>
            </a:r>
          </a:p>
        </p:txBody>
      </p:sp>
      <p:sp>
        <p:nvSpPr>
          <p:cNvPr id="10" name="TextBox 10"/>
          <p:cNvSpPr txBox="1"/>
          <p:nvPr/>
        </p:nvSpPr>
        <p:spPr>
          <a:xfrm>
            <a:off x="1372963" y="1247515"/>
            <a:ext cx="4821763" cy="1298575"/>
          </a:xfrm>
          <a:prstGeom prst="rect">
            <a:avLst/>
          </a:prstGeom>
        </p:spPr>
        <p:txBody>
          <a:bodyPr lIns="0" tIns="0" rIns="0" bIns="0" rtlCol="0" anchor="t">
            <a:spAutoFit/>
          </a:bodyPr>
          <a:lstStyle/>
          <a:p>
            <a:pPr algn="l">
              <a:lnSpc>
                <a:spcPts val="3499"/>
              </a:lnSpc>
            </a:pPr>
            <a:r>
              <a:rPr lang="en-US" sz="2499">
                <a:solidFill>
                  <a:srgbClr val="000000"/>
                </a:solidFill>
                <a:latin typeface="Söhne 2"/>
              </a:rPr>
              <a:t>To identify the different stages of how the human body removes oxygen from the air. </a:t>
            </a:r>
          </a:p>
        </p:txBody>
      </p:sp>
      <p:sp>
        <p:nvSpPr>
          <p:cNvPr id="11" name="TextBox 11"/>
          <p:cNvSpPr txBox="1"/>
          <p:nvPr/>
        </p:nvSpPr>
        <p:spPr>
          <a:xfrm>
            <a:off x="7158207" y="4809170"/>
            <a:ext cx="3894336" cy="860425"/>
          </a:xfrm>
          <a:prstGeom prst="rect">
            <a:avLst/>
          </a:prstGeom>
        </p:spPr>
        <p:txBody>
          <a:bodyPr lIns="0" tIns="0" rIns="0" bIns="0" rtlCol="0" anchor="t">
            <a:spAutoFit/>
          </a:bodyPr>
          <a:lstStyle/>
          <a:p>
            <a:pPr algn="l">
              <a:lnSpc>
                <a:spcPts val="3499"/>
              </a:lnSpc>
            </a:pPr>
            <a:r>
              <a:rPr lang="en-US" sz="2499">
                <a:solidFill>
                  <a:srgbClr val="000000"/>
                </a:solidFill>
                <a:latin typeface="Söhne 2"/>
              </a:rPr>
              <a:t>To explain how air pollution affects the human body.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405286" y="0"/>
            <a:ext cx="5786714" cy="6858000"/>
          </a:xfrm>
          <a:custGeom>
            <a:avLst/>
            <a:gdLst/>
            <a:ahLst/>
            <a:cxnLst/>
            <a:rect l="l" t="t" r="r" b="b"/>
            <a:pathLst>
              <a:path w="5786714" h="6818905">
                <a:moveTo>
                  <a:pt x="0" y="0"/>
                </a:moveTo>
                <a:lnTo>
                  <a:pt x="5786714" y="0"/>
                </a:lnTo>
                <a:lnTo>
                  <a:pt x="5786714" y="6818905"/>
                </a:lnTo>
                <a:lnTo>
                  <a:pt x="0" y="6818905"/>
                </a:lnTo>
                <a:lnTo>
                  <a:pt x="0" y="0"/>
                </a:lnTo>
                <a:close/>
              </a:path>
            </a:pathLst>
          </a:custGeom>
          <a:blipFill>
            <a:blip r:embed="rId2"/>
            <a:stretch>
              <a:fillRect l="-76755"/>
            </a:stretch>
          </a:blipFill>
        </p:spPr>
        <p:txBody>
          <a:bodyPr/>
          <a:lstStyle/>
          <a:p>
            <a:endParaRPr lang="en-US"/>
          </a:p>
        </p:txBody>
      </p:sp>
      <p:sp>
        <p:nvSpPr>
          <p:cNvPr id="6" name="TextBox 6"/>
          <p:cNvSpPr txBox="1"/>
          <p:nvPr/>
        </p:nvSpPr>
        <p:spPr>
          <a:xfrm>
            <a:off x="570561" y="481265"/>
            <a:ext cx="5265890" cy="1373886"/>
          </a:xfrm>
          <a:prstGeom prst="rect">
            <a:avLst/>
          </a:prstGeom>
        </p:spPr>
        <p:txBody>
          <a:bodyPr lIns="0" tIns="0" rIns="0" bIns="0" rtlCol="0" anchor="t">
            <a:spAutoFit/>
          </a:bodyPr>
          <a:lstStyle/>
          <a:p>
            <a:pPr algn="l">
              <a:lnSpc>
                <a:spcPts val="5412"/>
              </a:lnSpc>
            </a:pPr>
            <a:r>
              <a:rPr lang="en-US" sz="4400" b="1" dirty="0">
                <a:solidFill>
                  <a:srgbClr val="FF3EB5"/>
                </a:solidFill>
                <a:latin typeface="Söhne Halbfett" panose="020B0303030202060203" pitchFamily="34" charset="77"/>
              </a:rPr>
              <a:t>Breathing</a:t>
            </a:r>
            <a:r>
              <a:rPr lang="en-US" sz="4400" b="1" dirty="0">
                <a:solidFill>
                  <a:srgbClr val="000000"/>
                </a:solidFill>
                <a:latin typeface="Söhne Halbfett" panose="020B0303030202060203" pitchFamily="34" charset="77"/>
              </a:rPr>
              <a:t> - it’s vital to life.</a:t>
            </a:r>
          </a:p>
        </p:txBody>
      </p:sp>
      <p:sp>
        <p:nvSpPr>
          <p:cNvPr id="7" name="TextBox 7"/>
          <p:cNvSpPr txBox="1"/>
          <p:nvPr/>
        </p:nvSpPr>
        <p:spPr>
          <a:xfrm>
            <a:off x="570561" y="2007737"/>
            <a:ext cx="5265890" cy="4333113"/>
          </a:xfrm>
          <a:prstGeom prst="rect">
            <a:avLst/>
          </a:prstGeom>
        </p:spPr>
        <p:txBody>
          <a:bodyPr lIns="0" tIns="0" rIns="0" bIns="0" rtlCol="0" anchor="t">
            <a:spAutoFit/>
          </a:bodyPr>
          <a:lstStyle/>
          <a:p>
            <a:pPr algn="l">
              <a:lnSpc>
                <a:spcPts val="2691"/>
              </a:lnSpc>
            </a:pPr>
            <a:r>
              <a:rPr lang="en-US" sz="2300">
                <a:solidFill>
                  <a:srgbClr val="000000"/>
                </a:solidFill>
                <a:latin typeface="Söhne 2"/>
              </a:rPr>
              <a:t>We all do it. All day and all night.</a:t>
            </a:r>
          </a:p>
          <a:p>
            <a:pPr algn="l">
              <a:lnSpc>
                <a:spcPts val="2691"/>
              </a:lnSpc>
            </a:pPr>
            <a:r>
              <a:rPr lang="en-US" sz="2300">
                <a:solidFill>
                  <a:srgbClr val="000000"/>
                </a:solidFill>
                <a:latin typeface="Söhne 2"/>
              </a:rPr>
              <a:t>On average, we breathe in and out 22,000 times a day and it is how we access our body’s life-sustaining gas - oxygen. </a:t>
            </a:r>
          </a:p>
          <a:p>
            <a:pPr algn="l">
              <a:lnSpc>
                <a:spcPts val="2691"/>
              </a:lnSpc>
            </a:pPr>
            <a:endParaRPr lang="en-US" sz="2300">
              <a:solidFill>
                <a:srgbClr val="000000"/>
              </a:solidFill>
              <a:latin typeface="Söhne 2"/>
            </a:endParaRPr>
          </a:p>
          <a:p>
            <a:pPr algn="l">
              <a:lnSpc>
                <a:spcPts val="2691"/>
              </a:lnSpc>
            </a:pPr>
            <a:r>
              <a:rPr lang="en-US" sz="2300">
                <a:solidFill>
                  <a:srgbClr val="000000"/>
                </a:solidFill>
                <a:latin typeface="Söhne 2"/>
              </a:rPr>
              <a:t>Unfortunately, due to </a:t>
            </a:r>
            <a:r>
              <a:rPr lang="en-US" sz="2300">
                <a:solidFill>
                  <a:srgbClr val="FF3EB5"/>
                </a:solidFill>
                <a:latin typeface="Söhne 2"/>
              </a:rPr>
              <a:t>air pollution</a:t>
            </a:r>
            <a:r>
              <a:rPr lang="en-US" sz="2300">
                <a:solidFill>
                  <a:srgbClr val="000000"/>
                </a:solidFill>
                <a:latin typeface="Söhne 2"/>
              </a:rPr>
              <a:t>, we also breathe in and absorb things that are the very opposite of life-sustaining. </a:t>
            </a:r>
          </a:p>
          <a:p>
            <a:pPr algn="l">
              <a:lnSpc>
                <a:spcPts val="2691"/>
              </a:lnSpc>
            </a:pPr>
            <a:endParaRPr lang="en-US" sz="2300">
              <a:solidFill>
                <a:srgbClr val="000000"/>
              </a:solidFill>
              <a:latin typeface="Söhne 2"/>
            </a:endParaRPr>
          </a:p>
          <a:p>
            <a:pPr algn="l">
              <a:lnSpc>
                <a:spcPts val="2691"/>
              </a:lnSpc>
            </a:pPr>
            <a:r>
              <a:rPr lang="en-US" sz="2300">
                <a:solidFill>
                  <a:srgbClr val="000000"/>
                </a:solidFill>
                <a:latin typeface="Söhne 2"/>
              </a:rPr>
              <a:t>Air pollution comes in several different forms. Look at your 'Types of Air Pollution' sheets.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8D0B4241-1B0C-697F-0631-F7FC8B9C5C48}"/>
              </a:ext>
            </a:extLst>
          </p:cNvPr>
          <p:cNvGrpSpPr/>
          <p:nvPr/>
        </p:nvGrpSpPr>
        <p:grpSpPr>
          <a:xfrm>
            <a:off x="0" y="0"/>
            <a:ext cx="12192000" cy="6858000"/>
            <a:chOff x="0" y="0"/>
            <a:chExt cx="4816593" cy="2709333"/>
          </a:xfrm>
        </p:grpSpPr>
        <p:sp>
          <p:nvSpPr>
            <p:cNvPr id="19" name="Freeform 3">
              <a:extLst>
                <a:ext uri="{FF2B5EF4-FFF2-40B4-BE49-F238E27FC236}">
                  <a16:creationId xmlns:a16="http://schemas.microsoft.com/office/drawing/2014/main" id="{243BC892-639E-52FD-A96F-143A86F129EA}"/>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0" name="TextBox 4">
              <a:extLst>
                <a:ext uri="{FF2B5EF4-FFF2-40B4-BE49-F238E27FC236}">
                  <a16:creationId xmlns:a16="http://schemas.microsoft.com/office/drawing/2014/main" id="{92012030-E642-0F33-CBF6-321DEEEF3FD9}"/>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21" name="Freeform 5">
            <a:extLst>
              <a:ext uri="{FF2B5EF4-FFF2-40B4-BE49-F238E27FC236}">
                <a16:creationId xmlns:a16="http://schemas.microsoft.com/office/drawing/2014/main" id="{989F1587-F8DC-C6E7-704F-0BF7CEAB58A4}"/>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6">
            <a:extLst>
              <a:ext uri="{FF2B5EF4-FFF2-40B4-BE49-F238E27FC236}">
                <a16:creationId xmlns:a16="http://schemas.microsoft.com/office/drawing/2014/main" id="{15F4A14D-97C1-2A3F-E448-358B046C6C65}"/>
              </a:ext>
            </a:extLst>
          </p:cNvPr>
          <p:cNvSpPr/>
          <p:nvPr/>
        </p:nvSpPr>
        <p:spPr>
          <a:xfrm>
            <a:off x="798811" y="4446890"/>
            <a:ext cx="3399843" cy="2226897"/>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B3CBAAA0-57E5-492B-A2B0-3A2AED9645D5}"/>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49491951-1A6C-BA38-403F-3F80C0D06648}"/>
              </a:ext>
            </a:extLst>
          </p:cNvPr>
          <p:cNvSpPr/>
          <p:nvPr/>
        </p:nvSpPr>
        <p:spPr>
          <a:xfrm rot="10736971">
            <a:off x="4967190" y="2685825"/>
            <a:ext cx="4582047" cy="2399847"/>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9">
            <a:extLst>
              <a:ext uri="{FF2B5EF4-FFF2-40B4-BE49-F238E27FC236}">
                <a16:creationId xmlns:a16="http://schemas.microsoft.com/office/drawing/2014/main" id="{464F17BA-EC4D-81A4-0052-E0F670DF4EFE}"/>
              </a:ext>
            </a:extLst>
          </p:cNvPr>
          <p:cNvSpPr/>
          <p:nvPr/>
        </p:nvSpPr>
        <p:spPr>
          <a:xfrm>
            <a:off x="6744732" y="593714"/>
            <a:ext cx="6844592" cy="2506832"/>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10">
            <a:extLst>
              <a:ext uri="{FF2B5EF4-FFF2-40B4-BE49-F238E27FC236}">
                <a16:creationId xmlns:a16="http://schemas.microsoft.com/office/drawing/2014/main" id="{174CBBBB-5822-C9A3-0BF2-6029F4C052E2}"/>
              </a:ext>
            </a:extLst>
          </p:cNvPr>
          <p:cNvSpPr/>
          <p:nvPr/>
        </p:nvSpPr>
        <p:spPr>
          <a:xfrm rot="-398193">
            <a:off x="7444827" y="4608520"/>
            <a:ext cx="4166477" cy="2325652"/>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8769A4DD-E193-1A94-9F86-41CF9FC95F91}"/>
              </a:ext>
            </a:extLst>
          </p:cNvPr>
          <p:cNvSpPr txBox="1"/>
          <p:nvPr/>
        </p:nvSpPr>
        <p:spPr>
          <a:xfrm>
            <a:off x="1329446" y="1866552"/>
            <a:ext cx="1813620"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Particulate Matter (PM)</a:t>
            </a:r>
          </a:p>
        </p:txBody>
      </p:sp>
      <p:sp>
        <p:nvSpPr>
          <p:cNvPr id="28" name="TextBox 12">
            <a:extLst>
              <a:ext uri="{FF2B5EF4-FFF2-40B4-BE49-F238E27FC236}">
                <a16:creationId xmlns:a16="http://schemas.microsoft.com/office/drawing/2014/main" id="{E82A56B7-EEAB-97F4-382D-383BB771F099}"/>
              </a:ext>
            </a:extLst>
          </p:cNvPr>
          <p:cNvSpPr txBox="1"/>
          <p:nvPr/>
        </p:nvSpPr>
        <p:spPr>
          <a:xfrm>
            <a:off x="567303" y="3579863"/>
            <a:ext cx="1524284"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Nitrogen Dioxide</a:t>
            </a:r>
          </a:p>
        </p:txBody>
      </p:sp>
      <p:sp>
        <p:nvSpPr>
          <p:cNvPr id="29" name="TextBox 13">
            <a:extLst>
              <a:ext uri="{FF2B5EF4-FFF2-40B4-BE49-F238E27FC236}">
                <a16:creationId xmlns:a16="http://schemas.microsoft.com/office/drawing/2014/main" id="{08358019-1BD1-91D9-BF48-3F2B08B455CE}"/>
              </a:ext>
            </a:extLst>
          </p:cNvPr>
          <p:cNvSpPr txBox="1"/>
          <p:nvPr/>
        </p:nvSpPr>
        <p:spPr>
          <a:xfrm>
            <a:off x="1400531" y="5405761"/>
            <a:ext cx="2303323"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Other Pollutants</a:t>
            </a:r>
          </a:p>
        </p:txBody>
      </p:sp>
      <p:sp>
        <p:nvSpPr>
          <p:cNvPr id="30" name="TextBox 14">
            <a:extLst>
              <a:ext uri="{FF2B5EF4-FFF2-40B4-BE49-F238E27FC236}">
                <a16:creationId xmlns:a16="http://schemas.microsoft.com/office/drawing/2014/main" id="{2D8F8834-3872-294A-4D29-14477638A893}"/>
              </a:ext>
            </a:extLst>
          </p:cNvPr>
          <p:cNvSpPr txBox="1"/>
          <p:nvPr/>
        </p:nvSpPr>
        <p:spPr>
          <a:xfrm>
            <a:off x="5860141" y="3104519"/>
            <a:ext cx="3050421" cy="1397686"/>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These include carbon monoxide, sulphur dioxide and ground-level ozone that is sometimes referred to as smog. The burning of wood and fossil fuels such as coal and oil causes this type of pollution and ground-level ozone is created by a photochemical reaction between pollutants and sunlight. </a:t>
            </a:r>
          </a:p>
        </p:txBody>
      </p:sp>
      <p:sp>
        <p:nvSpPr>
          <p:cNvPr id="31" name="TextBox 15">
            <a:extLst>
              <a:ext uri="{FF2B5EF4-FFF2-40B4-BE49-F238E27FC236}">
                <a16:creationId xmlns:a16="http://schemas.microsoft.com/office/drawing/2014/main" id="{1C183317-1C19-6046-7DE2-C66FE569AFE4}"/>
              </a:ext>
            </a:extLst>
          </p:cNvPr>
          <p:cNvSpPr txBox="1"/>
          <p:nvPr/>
        </p:nvSpPr>
        <p:spPr>
          <a:xfrm>
            <a:off x="7636295" y="1281883"/>
            <a:ext cx="4367049" cy="1197913"/>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This can occur naturally, from pollen or dust, but is often caused in cities by the burning of fossil fuels. This is sometimes referred to as soot and diesel engine-vehicles are a major contributor of this type of air pollution. The smallest particles are less than 0.1 microns in diameter. In comparison, a human hair normally measures 75 microns across.</a:t>
            </a:r>
          </a:p>
        </p:txBody>
      </p:sp>
      <p:sp>
        <p:nvSpPr>
          <p:cNvPr id="32" name="TextBox 16">
            <a:extLst>
              <a:ext uri="{FF2B5EF4-FFF2-40B4-BE49-F238E27FC236}">
                <a16:creationId xmlns:a16="http://schemas.microsoft.com/office/drawing/2014/main" id="{C3615E26-147D-42CD-8CF0-80FFCB9E23C3}"/>
              </a:ext>
            </a:extLst>
          </p:cNvPr>
          <p:cNvSpPr txBox="1"/>
          <p:nvPr/>
        </p:nvSpPr>
        <p:spPr>
          <a:xfrm>
            <a:off x="7735927" y="5260822"/>
            <a:ext cx="3387090" cy="1197913"/>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Over 80% of this type of pollution in the UK is caused by transport and diesel vans and cars are the biggest polluters. City centres suffer particularly high levels of this type of pollution. There is evidence that exposure to this gas is a likely cause of asthma in children.</a:t>
            </a:r>
          </a:p>
        </p:txBody>
      </p:sp>
      <p:sp>
        <p:nvSpPr>
          <p:cNvPr id="17" name="TextBox 17"/>
          <p:cNvSpPr txBox="1"/>
          <p:nvPr/>
        </p:nvSpPr>
        <p:spPr>
          <a:xfrm>
            <a:off x="409491" y="269797"/>
            <a:ext cx="5859150" cy="827913"/>
          </a:xfrm>
          <a:prstGeom prst="rect">
            <a:avLst/>
          </a:prstGeom>
        </p:spPr>
        <p:txBody>
          <a:bodyPr lIns="0" tIns="0" rIns="0" bIns="0" rtlCol="0" anchor="t">
            <a:spAutoFit/>
          </a:bodyPr>
          <a:lstStyle/>
          <a:p>
            <a:pPr algn="l">
              <a:lnSpc>
                <a:spcPts val="3321"/>
              </a:lnSpc>
            </a:pPr>
            <a:r>
              <a:rPr lang="en-US" sz="2700" b="1" dirty="0">
                <a:solidFill>
                  <a:srgbClr val="000000"/>
                </a:solidFill>
                <a:latin typeface="Söhne Halbfett" panose="020B0303030202060203" pitchFamily="34" charset="77"/>
              </a:rPr>
              <a:t>Draw a line between the the </a:t>
            </a:r>
            <a:r>
              <a:rPr lang="en-US" sz="2700" b="1" dirty="0">
                <a:solidFill>
                  <a:srgbClr val="FF3EB5"/>
                </a:solidFill>
                <a:latin typeface="Söhne Halbfett" panose="020B0303030202060203" pitchFamily="34" charset="77"/>
              </a:rPr>
              <a:t>types of pollution</a:t>
            </a:r>
            <a:r>
              <a:rPr lang="en-US" sz="2700" b="1" dirty="0">
                <a:solidFill>
                  <a:srgbClr val="000000"/>
                </a:solidFill>
                <a:latin typeface="Söhne Halbfett" panose="020B0303030202060203" pitchFamily="34" charset="77"/>
              </a:rPr>
              <a:t> and the correct definition.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
            <a:extLst>
              <a:ext uri="{FF2B5EF4-FFF2-40B4-BE49-F238E27FC236}">
                <a16:creationId xmlns:a16="http://schemas.microsoft.com/office/drawing/2014/main" id="{A24FA624-651B-ACDD-503B-BA167A935116}"/>
              </a:ext>
            </a:extLst>
          </p:cNvPr>
          <p:cNvGrpSpPr/>
          <p:nvPr/>
        </p:nvGrpSpPr>
        <p:grpSpPr>
          <a:xfrm>
            <a:off x="0" y="0"/>
            <a:ext cx="12192000" cy="6858000"/>
            <a:chOff x="0" y="0"/>
            <a:chExt cx="4816593" cy="2709333"/>
          </a:xfrm>
        </p:grpSpPr>
        <p:sp>
          <p:nvSpPr>
            <p:cNvPr id="28" name="Freeform 3">
              <a:extLst>
                <a:ext uri="{FF2B5EF4-FFF2-40B4-BE49-F238E27FC236}">
                  <a16:creationId xmlns:a16="http://schemas.microsoft.com/office/drawing/2014/main" id="{D8E9FF38-8578-4875-9C49-23E08F4994A6}"/>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9" name="TextBox 4">
              <a:extLst>
                <a:ext uri="{FF2B5EF4-FFF2-40B4-BE49-F238E27FC236}">
                  <a16:creationId xmlns:a16="http://schemas.microsoft.com/office/drawing/2014/main" id="{800C9F97-3266-864E-9AF7-5A0EAD4F2ED4}"/>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3" name="Freeform 7">
            <a:extLst>
              <a:ext uri="{FF2B5EF4-FFF2-40B4-BE49-F238E27FC236}">
                <a16:creationId xmlns:a16="http://schemas.microsoft.com/office/drawing/2014/main" id="{FD58411D-F217-ECE4-0B18-FC51B56F77C9}"/>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5">
            <a:extLst>
              <a:ext uri="{FF2B5EF4-FFF2-40B4-BE49-F238E27FC236}">
                <a16:creationId xmlns:a16="http://schemas.microsoft.com/office/drawing/2014/main" id="{B8C1C46C-C491-703B-372A-545895BF97C4}"/>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6">
            <a:extLst>
              <a:ext uri="{FF2B5EF4-FFF2-40B4-BE49-F238E27FC236}">
                <a16:creationId xmlns:a16="http://schemas.microsoft.com/office/drawing/2014/main" id="{6A4D3431-797A-A796-DDD9-FD2C8A56A076}"/>
              </a:ext>
            </a:extLst>
          </p:cNvPr>
          <p:cNvSpPr/>
          <p:nvPr/>
        </p:nvSpPr>
        <p:spPr>
          <a:xfrm>
            <a:off x="798811" y="4446890"/>
            <a:ext cx="3399843" cy="2226897"/>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3" name="Freeform 8">
            <a:extLst>
              <a:ext uri="{FF2B5EF4-FFF2-40B4-BE49-F238E27FC236}">
                <a16:creationId xmlns:a16="http://schemas.microsoft.com/office/drawing/2014/main" id="{A52CE3D7-FEFA-1871-1FF8-1E4770324239}"/>
              </a:ext>
            </a:extLst>
          </p:cNvPr>
          <p:cNvSpPr/>
          <p:nvPr/>
        </p:nvSpPr>
        <p:spPr>
          <a:xfrm rot="10736971">
            <a:off x="4967190" y="2685825"/>
            <a:ext cx="4582047" cy="2399847"/>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4" name="Freeform 9">
            <a:extLst>
              <a:ext uri="{FF2B5EF4-FFF2-40B4-BE49-F238E27FC236}">
                <a16:creationId xmlns:a16="http://schemas.microsoft.com/office/drawing/2014/main" id="{BC6F1EA1-C7B1-1E9B-5DAC-AFEAB006E9D3}"/>
              </a:ext>
            </a:extLst>
          </p:cNvPr>
          <p:cNvSpPr/>
          <p:nvPr/>
        </p:nvSpPr>
        <p:spPr>
          <a:xfrm>
            <a:off x="6744732" y="593714"/>
            <a:ext cx="6844592" cy="2506832"/>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10">
            <a:extLst>
              <a:ext uri="{FF2B5EF4-FFF2-40B4-BE49-F238E27FC236}">
                <a16:creationId xmlns:a16="http://schemas.microsoft.com/office/drawing/2014/main" id="{B587F914-9896-50F0-CBFD-8E747E795B5D}"/>
              </a:ext>
            </a:extLst>
          </p:cNvPr>
          <p:cNvSpPr/>
          <p:nvPr/>
        </p:nvSpPr>
        <p:spPr>
          <a:xfrm rot="-398193">
            <a:off x="7444827" y="4608520"/>
            <a:ext cx="4166477" cy="2325652"/>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6" name="TextBox 11">
            <a:extLst>
              <a:ext uri="{FF2B5EF4-FFF2-40B4-BE49-F238E27FC236}">
                <a16:creationId xmlns:a16="http://schemas.microsoft.com/office/drawing/2014/main" id="{56C8164E-1037-5B69-93C9-C0ED4A19F007}"/>
              </a:ext>
            </a:extLst>
          </p:cNvPr>
          <p:cNvSpPr txBox="1"/>
          <p:nvPr/>
        </p:nvSpPr>
        <p:spPr>
          <a:xfrm>
            <a:off x="1329446" y="1866552"/>
            <a:ext cx="1813620"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Particulate Matter (PM)</a:t>
            </a:r>
          </a:p>
        </p:txBody>
      </p:sp>
      <p:sp>
        <p:nvSpPr>
          <p:cNvPr id="37" name="TextBox 12">
            <a:extLst>
              <a:ext uri="{FF2B5EF4-FFF2-40B4-BE49-F238E27FC236}">
                <a16:creationId xmlns:a16="http://schemas.microsoft.com/office/drawing/2014/main" id="{79435FBD-E14A-3E35-D0BD-878059CC6A0F}"/>
              </a:ext>
            </a:extLst>
          </p:cNvPr>
          <p:cNvSpPr txBox="1"/>
          <p:nvPr/>
        </p:nvSpPr>
        <p:spPr>
          <a:xfrm>
            <a:off x="567303" y="3579863"/>
            <a:ext cx="1524284"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Nitrogen Dioxide</a:t>
            </a:r>
          </a:p>
        </p:txBody>
      </p:sp>
      <p:sp>
        <p:nvSpPr>
          <p:cNvPr id="38" name="TextBox 13">
            <a:extLst>
              <a:ext uri="{FF2B5EF4-FFF2-40B4-BE49-F238E27FC236}">
                <a16:creationId xmlns:a16="http://schemas.microsoft.com/office/drawing/2014/main" id="{FEDC1EF7-7BE7-EDB9-E4F8-8D0478640EC7}"/>
              </a:ext>
            </a:extLst>
          </p:cNvPr>
          <p:cNvSpPr txBox="1"/>
          <p:nvPr/>
        </p:nvSpPr>
        <p:spPr>
          <a:xfrm>
            <a:off x="1400531" y="5405761"/>
            <a:ext cx="2303323" cy="237786"/>
          </a:xfrm>
          <a:prstGeom prst="rect">
            <a:avLst/>
          </a:prstGeom>
        </p:spPr>
        <p:txBody>
          <a:bodyPr lIns="0" tIns="0" rIns="0" bIns="0" rtlCol="0" anchor="t">
            <a:spAutoFit/>
          </a:bodyPr>
          <a:lstStyle/>
          <a:p>
            <a:pPr algn="ctr">
              <a:lnSpc>
                <a:spcPts val="1946"/>
              </a:lnSpc>
              <a:spcBef>
                <a:spcPct val="0"/>
              </a:spcBef>
            </a:pPr>
            <a:r>
              <a:rPr lang="en-US" sz="1390">
                <a:solidFill>
                  <a:srgbClr val="000000"/>
                </a:solidFill>
                <a:latin typeface="Söhne 2"/>
              </a:rPr>
              <a:t>Other Pollutants</a:t>
            </a:r>
          </a:p>
        </p:txBody>
      </p:sp>
      <p:sp>
        <p:nvSpPr>
          <p:cNvPr id="39" name="TextBox 14">
            <a:extLst>
              <a:ext uri="{FF2B5EF4-FFF2-40B4-BE49-F238E27FC236}">
                <a16:creationId xmlns:a16="http://schemas.microsoft.com/office/drawing/2014/main" id="{CC5ACA75-ABEE-D790-7D90-57662C59761A}"/>
              </a:ext>
            </a:extLst>
          </p:cNvPr>
          <p:cNvSpPr txBox="1"/>
          <p:nvPr/>
        </p:nvSpPr>
        <p:spPr>
          <a:xfrm>
            <a:off x="5860141" y="3104519"/>
            <a:ext cx="3050421" cy="1397686"/>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These include carbon monoxide, sulphur dioxide and ground-level ozone that is sometimes referred to as smog. The burning of wood and fossil fuels such as coal and oil causes this type of pollution and ground-level ozone is created by a photochemical reaction between pollutants and sunlight. </a:t>
            </a:r>
          </a:p>
        </p:txBody>
      </p:sp>
      <p:sp>
        <p:nvSpPr>
          <p:cNvPr id="40" name="TextBox 15">
            <a:extLst>
              <a:ext uri="{FF2B5EF4-FFF2-40B4-BE49-F238E27FC236}">
                <a16:creationId xmlns:a16="http://schemas.microsoft.com/office/drawing/2014/main" id="{F3F17696-BA13-0C90-94C4-864AC6828C22}"/>
              </a:ext>
            </a:extLst>
          </p:cNvPr>
          <p:cNvSpPr txBox="1"/>
          <p:nvPr/>
        </p:nvSpPr>
        <p:spPr>
          <a:xfrm>
            <a:off x="7636295" y="1281883"/>
            <a:ext cx="4367049" cy="1197913"/>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This can occur naturally, from pollen or dust, but is often caused in cities by the burning of fossil fuels. This is sometimes referred to as soot and diesel engine-vehicles are a major contributor of this type of air pollution. The smallest particles are less than 0.1 microns in diameter. In comparison, a human hair normally measures 75 microns across.</a:t>
            </a:r>
          </a:p>
        </p:txBody>
      </p:sp>
      <p:sp>
        <p:nvSpPr>
          <p:cNvPr id="41" name="TextBox 16">
            <a:extLst>
              <a:ext uri="{FF2B5EF4-FFF2-40B4-BE49-F238E27FC236}">
                <a16:creationId xmlns:a16="http://schemas.microsoft.com/office/drawing/2014/main" id="{E2A4591A-89DB-5330-F993-7593425E9294}"/>
              </a:ext>
            </a:extLst>
          </p:cNvPr>
          <p:cNvSpPr txBox="1"/>
          <p:nvPr/>
        </p:nvSpPr>
        <p:spPr>
          <a:xfrm>
            <a:off x="7735927" y="5260822"/>
            <a:ext cx="3387090" cy="1197913"/>
          </a:xfrm>
          <a:prstGeom prst="rect">
            <a:avLst/>
          </a:prstGeom>
        </p:spPr>
        <p:txBody>
          <a:bodyPr lIns="0" tIns="0" rIns="0" bIns="0" rtlCol="0" anchor="t">
            <a:spAutoFit/>
          </a:bodyPr>
          <a:lstStyle/>
          <a:p>
            <a:pPr algn="ctr">
              <a:lnSpc>
                <a:spcPts val="1614"/>
              </a:lnSpc>
              <a:spcBef>
                <a:spcPct val="0"/>
              </a:spcBef>
            </a:pPr>
            <a:r>
              <a:rPr lang="en-US" sz="1153">
                <a:solidFill>
                  <a:srgbClr val="000000"/>
                </a:solidFill>
                <a:latin typeface="Söhne 2"/>
              </a:rPr>
              <a:t>Over 80% of this type of pollution in the UK is caused by transport and diesel vans and cars are the biggest polluters. City centres suffer particularly high levels of this type of pollution. There is evidence that exposure to this gas is a likely cause of asthma in children.</a:t>
            </a:r>
          </a:p>
        </p:txBody>
      </p:sp>
      <p:grpSp>
        <p:nvGrpSpPr>
          <p:cNvPr id="43" name="Group 18">
            <a:extLst>
              <a:ext uri="{FF2B5EF4-FFF2-40B4-BE49-F238E27FC236}">
                <a16:creationId xmlns:a16="http://schemas.microsoft.com/office/drawing/2014/main" id="{9F13BBFB-AF66-3824-EC45-396C77211AFB}"/>
              </a:ext>
            </a:extLst>
          </p:cNvPr>
          <p:cNvGrpSpPr/>
          <p:nvPr/>
        </p:nvGrpSpPr>
        <p:grpSpPr>
          <a:xfrm>
            <a:off x="3703855" y="1907171"/>
            <a:ext cx="2929384" cy="185124"/>
            <a:chOff x="0" y="0"/>
            <a:chExt cx="3905846" cy="246832"/>
          </a:xfrm>
        </p:grpSpPr>
        <p:sp>
          <p:nvSpPr>
            <p:cNvPr id="44" name="AutoShape 19">
              <a:extLst>
                <a:ext uri="{FF2B5EF4-FFF2-40B4-BE49-F238E27FC236}">
                  <a16:creationId xmlns:a16="http://schemas.microsoft.com/office/drawing/2014/main" id="{D2E9234A-7E34-F397-5D8A-43904A7E9D36}"/>
                </a:ext>
              </a:extLst>
            </p:cNvPr>
            <p:cNvSpPr/>
            <p:nvPr/>
          </p:nvSpPr>
          <p:spPr>
            <a:xfrm>
              <a:off x="0" y="123416"/>
              <a:ext cx="3840199" cy="0"/>
            </a:xfrm>
            <a:prstGeom prst="line">
              <a:avLst/>
            </a:prstGeom>
            <a:ln w="38100" cap="flat">
              <a:solidFill>
                <a:srgbClr val="FF3EB5"/>
              </a:solidFill>
              <a:prstDash val="solid"/>
              <a:headEnd type="none" w="sm" len="sm"/>
              <a:tailEnd type="none" w="sm" len="sm"/>
            </a:ln>
          </p:spPr>
          <p:txBody>
            <a:bodyPr/>
            <a:lstStyle/>
            <a:p>
              <a:endParaRPr lang="en-US"/>
            </a:p>
          </p:txBody>
        </p:sp>
        <p:sp>
          <p:nvSpPr>
            <p:cNvPr id="45" name="Freeform 20">
              <a:extLst>
                <a:ext uri="{FF2B5EF4-FFF2-40B4-BE49-F238E27FC236}">
                  <a16:creationId xmlns:a16="http://schemas.microsoft.com/office/drawing/2014/main" id="{147A3B79-9F40-809D-E858-C4E346FF4EA2}"/>
                </a:ext>
              </a:extLst>
            </p:cNvPr>
            <p:cNvSpPr/>
            <p:nvPr/>
          </p:nvSpPr>
          <p:spPr>
            <a:xfrm>
              <a:off x="3782117" y="0"/>
              <a:ext cx="123729" cy="246832"/>
            </a:xfrm>
            <a:custGeom>
              <a:avLst/>
              <a:gdLst/>
              <a:ahLst/>
              <a:cxnLst/>
              <a:rect l="l" t="t" r="r" b="b"/>
              <a:pathLst>
                <a:path w="123729" h="246832">
                  <a:moveTo>
                    <a:pt x="0" y="0"/>
                  </a:moveTo>
                  <a:lnTo>
                    <a:pt x="123729" y="0"/>
                  </a:lnTo>
                  <a:lnTo>
                    <a:pt x="123729" y="246832"/>
                  </a:lnTo>
                  <a:lnTo>
                    <a:pt x="0" y="246832"/>
                  </a:lnTo>
                  <a:lnTo>
                    <a:pt x="0" y="0"/>
                  </a:lnTo>
                  <a:close/>
                </a:path>
              </a:pathLst>
            </a:custGeom>
            <a:blipFill>
              <a:blip r:embed="rId14"/>
              <a:stretch>
                <a:fillRect l="-82177"/>
              </a:stretch>
            </a:blipFill>
          </p:spPr>
          <p:txBody>
            <a:bodyPr/>
            <a:lstStyle/>
            <a:p>
              <a:endParaRPr lang="en-US"/>
            </a:p>
          </p:txBody>
        </p:sp>
      </p:grpSp>
      <p:grpSp>
        <p:nvGrpSpPr>
          <p:cNvPr id="46" name="Group 21">
            <a:extLst>
              <a:ext uri="{FF2B5EF4-FFF2-40B4-BE49-F238E27FC236}">
                <a16:creationId xmlns:a16="http://schemas.microsoft.com/office/drawing/2014/main" id="{EBE15034-56A8-E5FE-218B-3A855F2A1F2C}"/>
              </a:ext>
            </a:extLst>
          </p:cNvPr>
          <p:cNvGrpSpPr/>
          <p:nvPr/>
        </p:nvGrpSpPr>
        <p:grpSpPr>
          <a:xfrm>
            <a:off x="4055863" y="4399176"/>
            <a:ext cx="1569092" cy="593962"/>
            <a:chOff x="0" y="0"/>
            <a:chExt cx="2092122" cy="791949"/>
          </a:xfrm>
        </p:grpSpPr>
        <p:sp>
          <p:nvSpPr>
            <p:cNvPr id="47" name="AutoShape 22">
              <a:extLst>
                <a:ext uri="{FF2B5EF4-FFF2-40B4-BE49-F238E27FC236}">
                  <a16:creationId xmlns:a16="http://schemas.microsoft.com/office/drawing/2014/main" id="{9C9ABD55-CD5B-7D22-EED5-CA9271F244F4}"/>
                </a:ext>
              </a:extLst>
            </p:cNvPr>
            <p:cNvSpPr/>
            <p:nvPr/>
          </p:nvSpPr>
          <p:spPr>
            <a:xfrm flipV="1">
              <a:off x="5812" y="137372"/>
              <a:ext cx="1986562" cy="636435"/>
            </a:xfrm>
            <a:prstGeom prst="line">
              <a:avLst/>
            </a:prstGeom>
            <a:ln w="38100" cap="flat">
              <a:solidFill>
                <a:srgbClr val="FF3EB5"/>
              </a:solidFill>
              <a:prstDash val="solid"/>
              <a:headEnd type="none" w="sm" len="sm"/>
              <a:tailEnd type="none" w="sm" len="sm"/>
            </a:ln>
          </p:spPr>
          <p:txBody>
            <a:bodyPr/>
            <a:lstStyle/>
            <a:p>
              <a:endParaRPr lang="en-US"/>
            </a:p>
          </p:txBody>
        </p:sp>
        <p:sp>
          <p:nvSpPr>
            <p:cNvPr id="48" name="Freeform 23">
              <a:extLst>
                <a:ext uri="{FF2B5EF4-FFF2-40B4-BE49-F238E27FC236}">
                  <a16:creationId xmlns:a16="http://schemas.microsoft.com/office/drawing/2014/main" id="{AFADB269-EF35-EDE5-0E88-29084886E505}"/>
                </a:ext>
              </a:extLst>
            </p:cNvPr>
            <p:cNvSpPr/>
            <p:nvPr/>
          </p:nvSpPr>
          <p:spPr>
            <a:xfrm rot="-1088841">
              <a:off x="1927857" y="13956"/>
              <a:ext cx="129035" cy="246832"/>
            </a:xfrm>
            <a:custGeom>
              <a:avLst/>
              <a:gdLst/>
              <a:ahLst/>
              <a:cxnLst/>
              <a:rect l="l" t="t" r="r" b="b"/>
              <a:pathLst>
                <a:path w="129035" h="246832">
                  <a:moveTo>
                    <a:pt x="0" y="0"/>
                  </a:moveTo>
                  <a:lnTo>
                    <a:pt x="129035" y="0"/>
                  </a:lnTo>
                  <a:lnTo>
                    <a:pt x="129035" y="246832"/>
                  </a:lnTo>
                  <a:lnTo>
                    <a:pt x="0" y="246832"/>
                  </a:lnTo>
                  <a:lnTo>
                    <a:pt x="0" y="0"/>
                  </a:lnTo>
                  <a:close/>
                </a:path>
              </a:pathLst>
            </a:custGeom>
            <a:blipFill>
              <a:blip r:embed="rId14"/>
              <a:stretch>
                <a:fillRect l="-74685"/>
              </a:stretch>
            </a:blipFill>
          </p:spPr>
          <p:txBody>
            <a:bodyPr/>
            <a:lstStyle/>
            <a:p>
              <a:endParaRPr lang="en-US"/>
            </a:p>
          </p:txBody>
        </p:sp>
      </p:grpSp>
      <p:grpSp>
        <p:nvGrpSpPr>
          <p:cNvPr id="49" name="Group 24">
            <a:extLst>
              <a:ext uri="{FF2B5EF4-FFF2-40B4-BE49-F238E27FC236}">
                <a16:creationId xmlns:a16="http://schemas.microsoft.com/office/drawing/2014/main" id="{DE76A065-0F52-D4C5-895E-D6C4E4FDFD48}"/>
              </a:ext>
            </a:extLst>
          </p:cNvPr>
          <p:cNvGrpSpPr/>
          <p:nvPr/>
        </p:nvGrpSpPr>
        <p:grpSpPr>
          <a:xfrm>
            <a:off x="3000843" y="3801237"/>
            <a:ext cx="4620764" cy="1876318"/>
            <a:chOff x="0" y="0"/>
            <a:chExt cx="6161019" cy="2501757"/>
          </a:xfrm>
        </p:grpSpPr>
        <p:sp>
          <p:nvSpPr>
            <p:cNvPr id="50" name="AutoShape 25">
              <a:extLst>
                <a:ext uri="{FF2B5EF4-FFF2-40B4-BE49-F238E27FC236}">
                  <a16:creationId xmlns:a16="http://schemas.microsoft.com/office/drawing/2014/main" id="{C82F3851-A4C5-A9EE-2208-11A4BCF421C5}"/>
                </a:ext>
              </a:extLst>
            </p:cNvPr>
            <p:cNvSpPr/>
            <p:nvPr/>
          </p:nvSpPr>
          <p:spPr>
            <a:xfrm>
              <a:off x="6887" y="17762"/>
              <a:ext cx="6043352" cy="2343303"/>
            </a:xfrm>
            <a:prstGeom prst="line">
              <a:avLst/>
            </a:prstGeom>
            <a:ln w="38100" cap="flat">
              <a:solidFill>
                <a:srgbClr val="FF3EB5"/>
              </a:solidFill>
              <a:prstDash val="solid"/>
              <a:headEnd type="none" w="sm" len="sm"/>
              <a:tailEnd type="none" w="sm" len="sm"/>
            </a:ln>
          </p:spPr>
          <p:txBody>
            <a:bodyPr/>
            <a:lstStyle/>
            <a:p>
              <a:endParaRPr lang="en-US"/>
            </a:p>
          </p:txBody>
        </p:sp>
        <p:sp>
          <p:nvSpPr>
            <p:cNvPr id="51" name="Freeform 26">
              <a:extLst>
                <a:ext uri="{FF2B5EF4-FFF2-40B4-BE49-F238E27FC236}">
                  <a16:creationId xmlns:a16="http://schemas.microsoft.com/office/drawing/2014/main" id="{D08B95E9-8727-26FB-03AF-3145C470EC58}"/>
                </a:ext>
              </a:extLst>
            </p:cNvPr>
            <p:cNvSpPr/>
            <p:nvPr/>
          </p:nvSpPr>
          <p:spPr>
            <a:xfrm rot="1279387">
              <a:off x="5979493" y="2237648"/>
              <a:ext cx="141492" cy="246832"/>
            </a:xfrm>
            <a:custGeom>
              <a:avLst/>
              <a:gdLst/>
              <a:ahLst/>
              <a:cxnLst/>
              <a:rect l="l" t="t" r="r" b="b"/>
              <a:pathLst>
                <a:path w="141492" h="246832">
                  <a:moveTo>
                    <a:pt x="0" y="0"/>
                  </a:moveTo>
                  <a:lnTo>
                    <a:pt x="141492" y="0"/>
                  </a:lnTo>
                  <a:lnTo>
                    <a:pt x="141492" y="246832"/>
                  </a:lnTo>
                  <a:lnTo>
                    <a:pt x="0" y="246832"/>
                  </a:lnTo>
                  <a:lnTo>
                    <a:pt x="0" y="0"/>
                  </a:lnTo>
                  <a:close/>
                </a:path>
              </a:pathLst>
            </a:custGeom>
            <a:blipFill>
              <a:blip r:embed="rId14"/>
              <a:stretch>
                <a:fillRect l="-59306"/>
              </a:stretch>
            </a:blipFill>
          </p:spPr>
          <p:txBody>
            <a:bodyPr/>
            <a:lstStyle/>
            <a:p>
              <a:endParaRPr lang="en-US"/>
            </a:p>
          </p:txBody>
        </p:sp>
      </p:grpSp>
      <p:sp>
        <p:nvSpPr>
          <p:cNvPr id="52" name="TextBox 17">
            <a:extLst>
              <a:ext uri="{FF2B5EF4-FFF2-40B4-BE49-F238E27FC236}">
                <a16:creationId xmlns:a16="http://schemas.microsoft.com/office/drawing/2014/main" id="{8370FA0D-2EE7-A548-38EE-AF8FC667FD60}"/>
              </a:ext>
            </a:extLst>
          </p:cNvPr>
          <p:cNvSpPr txBox="1"/>
          <p:nvPr/>
        </p:nvSpPr>
        <p:spPr>
          <a:xfrm>
            <a:off x="409491" y="250747"/>
            <a:ext cx="5859150" cy="596830"/>
          </a:xfrm>
          <a:prstGeom prst="rect">
            <a:avLst/>
          </a:prstGeom>
        </p:spPr>
        <p:txBody>
          <a:bodyPr lIns="0" tIns="0" rIns="0" bIns="0" rtlCol="0" anchor="t">
            <a:spAutoFit/>
          </a:bodyPr>
          <a:lstStyle/>
          <a:p>
            <a:pPr algn="l">
              <a:lnSpc>
                <a:spcPts val="5043"/>
              </a:lnSpc>
            </a:pPr>
            <a:r>
              <a:rPr lang="en-US" sz="4100" b="1" dirty="0">
                <a:solidFill>
                  <a:srgbClr val="FF3EB5"/>
                </a:solidFill>
                <a:latin typeface="Söhne Halbfett" panose="020B0303030202060203" pitchFamily="34" charset="77"/>
              </a:rPr>
              <a:t>The correct answers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5C1B38"/>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flipH="1">
            <a:off x="6301957" y="0"/>
            <a:ext cx="5890043" cy="6858000"/>
          </a:xfrm>
          <a:custGeom>
            <a:avLst/>
            <a:gdLst/>
            <a:ahLst/>
            <a:cxnLst/>
            <a:rect l="l" t="t" r="r" b="b"/>
            <a:pathLst>
              <a:path w="5890043" h="6858000">
                <a:moveTo>
                  <a:pt x="5890043" y="0"/>
                </a:moveTo>
                <a:lnTo>
                  <a:pt x="0" y="0"/>
                </a:lnTo>
                <a:lnTo>
                  <a:pt x="0" y="6858000"/>
                </a:lnTo>
                <a:lnTo>
                  <a:pt x="5890043" y="6858000"/>
                </a:lnTo>
                <a:lnTo>
                  <a:pt x="5890043" y="0"/>
                </a:lnTo>
                <a:close/>
              </a:path>
            </a:pathLst>
          </a:custGeom>
          <a:blipFill>
            <a:blip r:embed="rId2"/>
            <a:stretch>
              <a:fillRect l="-96774" r="-13593" b="-1630"/>
            </a:stretch>
          </a:blipFill>
        </p:spPr>
        <p:txBody>
          <a:bodyPr/>
          <a:lstStyle/>
          <a:p>
            <a:endParaRPr lang="en-US"/>
          </a:p>
        </p:txBody>
      </p:sp>
      <p:sp>
        <p:nvSpPr>
          <p:cNvPr id="6" name="Freeform 6"/>
          <p:cNvSpPr/>
          <p:nvPr/>
        </p:nvSpPr>
        <p:spPr>
          <a:xfrm>
            <a:off x="6301957" y="0"/>
            <a:ext cx="5890043" cy="6858000"/>
          </a:xfrm>
          <a:custGeom>
            <a:avLst/>
            <a:gdLst/>
            <a:ahLst/>
            <a:cxnLst/>
            <a:rect l="l" t="t" r="r" b="b"/>
            <a:pathLst>
              <a:path w="5890043" h="6858000">
                <a:moveTo>
                  <a:pt x="0" y="0"/>
                </a:moveTo>
                <a:lnTo>
                  <a:pt x="5890043" y="0"/>
                </a:lnTo>
                <a:lnTo>
                  <a:pt x="5890043" y="6858000"/>
                </a:lnTo>
                <a:lnTo>
                  <a:pt x="0" y="6858000"/>
                </a:lnTo>
                <a:lnTo>
                  <a:pt x="0" y="0"/>
                </a:lnTo>
                <a:close/>
              </a:path>
            </a:pathLst>
          </a:custGeom>
          <a:blipFill>
            <a:blip r:embed="rId3"/>
            <a:stretch>
              <a:fillRect l="-62490" t="-15687" r="-55033" b="-16697"/>
            </a:stretch>
          </a:blipFill>
        </p:spPr>
        <p:txBody>
          <a:bodyPr/>
          <a:lstStyle/>
          <a:p>
            <a:endParaRPr lang="en-US"/>
          </a:p>
        </p:txBody>
      </p:sp>
      <p:sp>
        <p:nvSpPr>
          <p:cNvPr id="7" name="TextBox 7"/>
          <p:cNvSpPr txBox="1"/>
          <p:nvPr/>
        </p:nvSpPr>
        <p:spPr>
          <a:xfrm>
            <a:off x="539520" y="341530"/>
            <a:ext cx="5198202" cy="1536065"/>
          </a:xfrm>
          <a:prstGeom prst="rect">
            <a:avLst/>
          </a:prstGeom>
        </p:spPr>
        <p:txBody>
          <a:bodyPr lIns="0" tIns="0" rIns="0" bIns="0" rtlCol="0" anchor="t">
            <a:spAutoFit/>
          </a:bodyPr>
          <a:lstStyle/>
          <a:p>
            <a:pPr algn="l">
              <a:lnSpc>
                <a:spcPts val="6160"/>
              </a:lnSpc>
            </a:pPr>
            <a:r>
              <a:rPr lang="en-US" sz="4400" b="1" dirty="0">
                <a:solidFill>
                  <a:srgbClr val="FFFFFF"/>
                </a:solidFill>
                <a:latin typeface="Söhne Halbfett" panose="020B0303030202060203" pitchFamily="34" charset="77"/>
              </a:rPr>
              <a:t>The </a:t>
            </a:r>
            <a:r>
              <a:rPr lang="en-US" sz="4400" b="1" dirty="0">
                <a:solidFill>
                  <a:srgbClr val="FF3EB5"/>
                </a:solidFill>
                <a:latin typeface="Söhne Halbfett" panose="020B0303030202060203" pitchFamily="34" charset="77"/>
              </a:rPr>
              <a:t>Deadly Dangers </a:t>
            </a:r>
            <a:r>
              <a:rPr lang="en-US" sz="4400" b="1" dirty="0">
                <a:solidFill>
                  <a:srgbClr val="FFFFFF"/>
                </a:solidFill>
                <a:latin typeface="Söhne Halbfett" panose="020B0303030202060203" pitchFamily="34" charset="77"/>
              </a:rPr>
              <a:t>of Air Pollution</a:t>
            </a:r>
          </a:p>
        </p:txBody>
      </p:sp>
      <p:sp>
        <p:nvSpPr>
          <p:cNvPr id="8" name="TextBox 8"/>
          <p:cNvSpPr txBox="1"/>
          <p:nvPr/>
        </p:nvSpPr>
        <p:spPr>
          <a:xfrm>
            <a:off x="539520" y="2166623"/>
            <a:ext cx="5198202" cy="4187444"/>
          </a:xfrm>
          <a:prstGeom prst="rect">
            <a:avLst/>
          </a:prstGeom>
        </p:spPr>
        <p:txBody>
          <a:bodyPr lIns="0" tIns="0" rIns="0" bIns="0" rtlCol="0" anchor="t">
            <a:spAutoFit/>
          </a:bodyPr>
          <a:lstStyle/>
          <a:p>
            <a:pPr algn="l">
              <a:lnSpc>
                <a:spcPts val="3013"/>
              </a:lnSpc>
            </a:pPr>
            <a:r>
              <a:rPr lang="en-US" sz="2300">
                <a:solidFill>
                  <a:srgbClr val="FFFFFF"/>
                </a:solidFill>
                <a:latin typeface="Söhne 2"/>
              </a:rPr>
              <a:t>You might be surprised to learn that, currently, </a:t>
            </a:r>
            <a:r>
              <a:rPr lang="en-US" sz="2300">
                <a:solidFill>
                  <a:srgbClr val="FF3EB5"/>
                </a:solidFill>
                <a:latin typeface="Söhne 2"/>
              </a:rPr>
              <a:t>99%</a:t>
            </a:r>
            <a:r>
              <a:rPr lang="en-US" sz="2300">
                <a:solidFill>
                  <a:srgbClr val="FFFFFF"/>
                </a:solidFill>
                <a:latin typeface="Söhne 2"/>
              </a:rPr>
              <a:t> of people breathe air that is classed as unsafe for human health!</a:t>
            </a:r>
          </a:p>
          <a:p>
            <a:pPr algn="l">
              <a:lnSpc>
                <a:spcPts val="3013"/>
              </a:lnSpc>
            </a:pPr>
            <a:endParaRPr lang="en-US" sz="2300">
              <a:solidFill>
                <a:srgbClr val="FFFFFF"/>
              </a:solidFill>
              <a:latin typeface="Söhne 2"/>
            </a:endParaRPr>
          </a:p>
          <a:p>
            <a:pPr algn="l">
              <a:lnSpc>
                <a:spcPts val="3013"/>
              </a:lnSpc>
            </a:pPr>
            <a:r>
              <a:rPr lang="en-US" sz="2300">
                <a:solidFill>
                  <a:srgbClr val="FFFFFF"/>
                </a:solidFill>
                <a:latin typeface="Söhne 2"/>
              </a:rPr>
              <a:t>Breathing in </a:t>
            </a:r>
            <a:r>
              <a:rPr lang="en-US" sz="2300">
                <a:solidFill>
                  <a:srgbClr val="FF3EB5"/>
                </a:solidFill>
                <a:latin typeface="Söhne 2"/>
              </a:rPr>
              <a:t>toxic air </a:t>
            </a:r>
            <a:r>
              <a:rPr lang="en-US" sz="2300">
                <a:solidFill>
                  <a:srgbClr val="FFFFFF"/>
                </a:solidFill>
                <a:latin typeface="Söhne 2"/>
              </a:rPr>
              <a:t>contributes to the early death of up to 43,000 people every year in the UK alone. Globally, it causes 4.2 million deaths annually. </a:t>
            </a:r>
          </a:p>
          <a:p>
            <a:pPr algn="l">
              <a:lnSpc>
                <a:spcPts val="3013"/>
              </a:lnSpc>
            </a:pPr>
            <a:endParaRPr lang="en-US" sz="2300">
              <a:solidFill>
                <a:srgbClr val="FFFFFF"/>
              </a:solidFill>
              <a:latin typeface="Söhne 2"/>
            </a:endParaRPr>
          </a:p>
          <a:p>
            <a:pPr algn="l">
              <a:lnSpc>
                <a:spcPts val="3013"/>
              </a:lnSpc>
            </a:pPr>
            <a:r>
              <a:rPr lang="en-US" sz="2300">
                <a:solidFill>
                  <a:srgbClr val="FFFFFF"/>
                </a:solidFill>
                <a:latin typeface="Söhne 2"/>
              </a:rPr>
              <a:t>So how exactly can and does it affect people?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634313-b77f-46d3-949a-66a1a889ab0a">
      <Terms xmlns="http://schemas.microsoft.com/office/infopath/2007/PartnerControls"/>
    </lcf76f155ced4ddcb4097134ff3c332f>
    <TaxCatchAll xmlns="e924b98b-8f54-4d16-aed8-85823a6093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5AA0107747FA45A0D9922540CEA3F4" ma:contentTypeVersion="14" ma:contentTypeDescription="Create a new document." ma:contentTypeScope="" ma:versionID="133441365628e073d9cf6bd8f01c95b3">
  <xsd:schema xmlns:xsd="http://www.w3.org/2001/XMLSchema" xmlns:xs="http://www.w3.org/2001/XMLSchema" xmlns:p="http://schemas.microsoft.com/office/2006/metadata/properties" xmlns:ns2="65634313-b77f-46d3-949a-66a1a889ab0a" xmlns:ns3="e924b98b-8f54-4d16-aed8-85823a6093fa" targetNamespace="http://schemas.microsoft.com/office/2006/metadata/properties" ma:root="true" ma:fieldsID="ca68fd000d0ff7c5855ca94c9ddc25cc" ns2:_="" ns3:_="">
    <xsd:import namespace="65634313-b77f-46d3-949a-66a1a889ab0a"/>
    <xsd:import namespace="e924b98b-8f54-4d16-aed8-85823a6093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34313-b77f-46d3-949a-66a1a889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f085fcf-3737-4e34-9483-f90fca4434d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24b98b-8f54-4d16-aed8-85823a6093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3a615b-c02a-42b0-bd5d-84ca1c7a9b39}" ma:internalName="TaxCatchAll" ma:showField="CatchAllData" ma:web="e924b98b-8f54-4d16-aed8-85823a6093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F0A4B-FB93-4870-9438-9E43C26B7EEF}">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customXml/itemProps2.xml><?xml version="1.0" encoding="utf-8"?>
<ds:datastoreItem xmlns:ds="http://schemas.openxmlformats.org/officeDocument/2006/customXml" ds:itemID="{C5211736-046B-4016-9EB2-DF6ABB020F0B}"/>
</file>

<file path=customXml/itemProps3.xml><?xml version="1.0" encoding="utf-8"?>
<ds:datastoreItem xmlns:ds="http://schemas.openxmlformats.org/officeDocument/2006/customXml" ds:itemID="{DC2F73B1-BE7C-439A-85F3-6DF178ECC2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Widescreen</PresentationFormat>
  <Paragraphs>99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ALUK KS3 Science ALUK - KS3 Science - Lesson Plan - How does air pollution affect the human body?Lesson Presentation</dc:title>
  <dc:creator>Faye Booth</dc:creator>
  <cp:lastModifiedBy>Faye Booth</cp:lastModifiedBy>
  <cp:revision>13</cp:revision>
  <dcterms:created xsi:type="dcterms:W3CDTF">2006-08-16T00:00:00Z</dcterms:created>
  <dcterms:modified xsi:type="dcterms:W3CDTF">2024-06-07T11:10:12Z</dcterms:modified>
  <dc:identifier>DAGFxlhGUhM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0x010100EE5AA0107747FA45A0D9922540CEA3F4</vt:lpwstr>
  </property>
  <property fmtid="{D5CDD505-2E9C-101B-9397-08002B2CF9AE}" pid="3" name="MediaServiceImageTags">
    <vt:lpwstr/>
  </property>
</Properties>
</file>