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1"/>
  </p:notesMasterIdLst>
  <p:sldIdLst>
    <p:sldId id="256" r:id="rId5"/>
    <p:sldId id="257" r:id="rId6"/>
    <p:sldId id="258" r:id="rId7"/>
    <p:sldId id="259" r:id="rId8"/>
    <p:sldId id="260" r:id="rId9"/>
    <p:sldId id="261" r:id="rId10"/>
    <p:sldId id="262" r:id="rId11"/>
    <p:sldId id="271" r:id="rId12"/>
    <p:sldId id="264" r:id="rId13"/>
    <p:sldId id="265" r:id="rId14"/>
    <p:sldId id="266" r:id="rId15"/>
    <p:sldId id="272" r:id="rId16"/>
    <p:sldId id="267" r:id="rId17"/>
    <p:sldId id="268" r:id="rId18"/>
    <p:sldId id="269" r:id="rId19"/>
    <p:sldId id="270" r:id="rId20"/>
  </p:sldIdLst>
  <p:sldSz cx="12192000" cy="6858000"/>
  <p:notesSz cx="6858000" cy="9144000"/>
  <p:embeddedFontLst>
    <p:embeddedFont>
      <p:font typeface="Söhne 1" panose="020B0303030202060203" pitchFamily="34" charset="77"/>
      <p:regular r:id="rId22"/>
      <p:bold r:id="rId23"/>
    </p:embeddedFont>
    <p:embeddedFont>
      <p:font typeface="Söhne 2" panose="020B0303030202060203" pitchFamily="34" charset="77"/>
      <p:regular r:id="rId24"/>
      <p:bold r:id="rId25"/>
    </p:embeddedFont>
    <p:embeddedFont>
      <p:font typeface="Söhne Halbfett" panose="020B0303030202060203" pitchFamily="34" charset="77"/>
      <p:regular r:id="rId26"/>
      <p:bold r:id="rId27"/>
    </p:embeddedFont>
    <p:embeddedFont>
      <p:font typeface="Söhne Leicht" panose="020B0303030202060203" pitchFamily="34" charset="77"/>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E6FF"/>
    <a:srgbClr val="F63DB5"/>
    <a:srgbClr val="E6DCD3"/>
    <a:srgbClr val="EDA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F92885-7C95-EA2B-5998-DF6795876B94}" v="5" dt="2024-06-07T11:10:09.3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autoAdjust="0"/>
    <p:restoredTop sz="94632" autoAdjust="0"/>
  </p:normalViewPr>
  <p:slideViewPr>
    <p:cSldViewPr>
      <p:cViewPr varScale="1">
        <p:scale>
          <a:sx n="102" d="100"/>
          <a:sy n="102" d="100"/>
        </p:scale>
        <p:origin x="648" y="184"/>
      </p:cViewPr>
      <p:guideLst>
        <p:guide orient="horz" pos="2160"/>
        <p:guide pos="33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ye Booth" userId="S::faye.booth@educationcompany.co.uk::d3db5133-954f-4a14-819c-c964e48f1803" providerId="AD" clId="Web-{E611334C-0DFC-9348-4033-D776BD4DF8F3}"/>
    <pc:docChg chg="modSld">
      <pc:chgData name="Faye Booth" userId="S::faye.booth@educationcompany.co.uk::d3db5133-954f-4a14-819c-c964e48f1803" providerId="AD" clId="Web-{E611334C-0DFC-9348-4033-D776BD4DF8F3}" dt="2024-05-24T15:19:12.644" v="2" actId="20577"/>
      <pc:docMkLst>
        <pc:docMk/>
      </pc:docMkLst>
      <pc:sldChg chg="modSp">
        <pc:chgData name="Faye Booth" userId="S::faye.booth@educationcompany.co.uk::d3db5133-954f-4a14-819c-c964e48f1803" providerId="AD" clId="Web-{E611334C-0DFC-9348-4033-D776BD4DF8F3}" dt="2024-05-24T15:19:12.644" v="2" actId="20577"/>
        <pc:sldMkLst>
          <pc:docMk/>
          <pc:sldMk cId="0" sldId="266"/>
        </pc:sldMkLst>
        <pc:spChg chg="mod">
          <ac:chgData name="Faye Booth" userId="S::faye.booth@educationcompany.co.uk::d3db5133-954f-4a14-819c-c964e48f1803" providerId="AD" clId="Web-{E611334C-0DFC-9348-4033-D776BD4DF8F3}" dt="2024-05-24T15:19:12.644" v="2" actId="20577"/>
          <ac:spMkLst>
            <pc:docMk/>
            <pc:sldMk cId="0" sldId="266"/>
            <ac:spMk id="7" creationId="{00000000-0000-0000-0000-000000000000}"/>
          </ac:spMkLst>
        </pc:spChg>
      </pc:sldChg>
    </pc:docChg>
  </pc:docChgLst>
  <pc:docChgLst>
    <pc:chgData name="Faye Booth" userId="S::faye.booth@educationcompany.co.uk::d3db5133-954f-4a14-819c-c964e48f1803" providerId="AD" clId="Web-{7AF92885-7C95-EA2B-5998-DF6795876B94}"/>
    <pc:docChg chg="modSld">
      <pc:chgData name="Faye Booth" userId="S::faye.booth@educationcompany.co.uk::d3db5133-954f-4a14-819c-c964e48f1803" providerId="AD" clId="Web-{7AF92885-7C95-EA2B-5998-DF6795876B94}" dt="2024-06-07T11:10:09.300" v="2" actId="20577"/>
      <pc:docMkLst>
        <pc:docMk/>
      </pc:docMkLst>
      <pc:sldChg chg="modSp">
        <pc:chgData name="Faye Booth" userId="S::faye.booth@educationcompany.co.uk::d3db5133-954f-4a14-819c-c964e48f1803" providerId="AD" clId="Web-{7AF92885-7C95-EA2B-5998-DF6795876B94}" dt="2024-06-07T11:10:09.300" v="2" actId="20577"/>
        <pc:sldMkLst>
          <pc:docMk/>
          <pc:sldMk cId="0" sldId="265"/>
        </pc:sldMkLst>
        <pc:spChg chg="mod">
          <ac:chgData name="Faye Booth" userId="S::faye.booth@educationcompany.co.uk::d3db5133-954f-4a14-819c-c964e48f1803" providerId="AD" clId="Web-{7AF92885-7C95-EA2B-5998-DF6795876B94}" dt="2024-06-07T11:10:09.300" v="2" actId="20577"/>
          <ac:spMkLst>
            <pc:docMk/>
            <pc:sldMk cId="0" sldId="265"/>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9B3D2-F05A-F348-8420-29DCA20C93C8}" type="datetimeFigureOut">
              <a:rPr lang="en-US" smtClean="0"/>
              <a:t>11/13/25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0640A-67FF-A243-8F52-67B99471A084}" type="slidenum">
              <a:rPr lang="en-US" smtClean="0"/>
              <a:t>‹#›</a:t>
            </a:fld>
            <a:endParaRPr lang="en-US"/>
          </a:p>
        </p:txBody>
      </p:sp>
    </p:spTree>
    <p:extLst>
      <p:ext uri="{BB962C8B-B14F-4D97-AF65-F5344CB8AC3E}">
        <p14:creationId xmlns:p14="http://schemas.microsoft.com/office/powerpoint/2010/main" val="1550645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0640A-67FF-A243-8F52-67B99471A084}" type="slidenum">
              <a:rPr lang="en-US" smtClean="0"/>
              <a:t>12</a:t>
            </a:fld>
            <a:endParaRPr lang="en-US"/>
          </a:p>
        </p:txBody>
      </p:sp>
    </p:spTree>
    <p:extLst>
      <p:ext uri="{BB962C8B-B14F-4D97-AF65-F5344CB8AC3E}">
        <p14:creationId xmlns:p14="http://schemas.microsoft.com/office/powerpoint/2010/main" val="1723857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0640A-67FF-A243-8F52-67B99471A084}" type="slidenum">
              <a:rPr lang="en-US" smtClean="0"/>
              <a:t>15</a:t>
            </a:fld>
            <a:endParaRPr lang="en-US"/>
          </a:p>
        </p:txBody>
      </p:sp>
    </p:spTree>
    <p:extLst>
      <p:ext uri="{BB962C8B-B14F-4D97-AF65-F5344CB8AC3E}">
        <p14:creationId xmlns:p14="http://schemas.microsoft.com/office/powerpoint/2010/main" val="95161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4.svg"/><Relationship Id="rId5" Type="http://schemas.openxmlformats.org/officeDocument/2006/relationships/image" Target="../media/image16.svg"/><Relationship Id="rId10" Type="http://schemas.openxmlformats.org/officeDocument/2006/relationships/image" Target="../media/image23.png"/><Relationship Id="rId4" Type="http://schemas.openxmlformats.org/officeDocument/2006/relationships/image" Target="../media/image15.png"/><Relationship Id="rId9"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440099"/>
            </a:solidFill>
          </p:spPr>
          <p:txBody>
            <a:bodyPr/>
            <a:lstStyle/>
            <a:p>
              <a:endParaRPr lang="en-US"/>
            </a:p>
          </p:txBody>
        </p:sp>
        <p:sp>
          <p:nvSpPr>
            <p:cNvPr id="4" name="TextBox 4"/>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5" name="Freeform 5"/>
          <p:cNvSpPr/>
          <p:nvPr/>
        </p:nvSpPr>
        <p:spPr>
          <a:xfrm>
            <a:off x="10104060" y="231281"/>
            <a:ext cx="1856722" cy="1754602"/>
          </a:xfrm>
          <a:custGeom>
            <a:avLst/>
            <a:gdLst/>
            <a:ahLst/>
            <a:cxnLst/>
            <a:rect l="l" t="t" r="r" b="b"/>
            <a:pathLst>
              <a:path w="1856722" h="1754602">
                <a:moveTo>
                  <a:pt x="0" y="0"/>
                </a:moveTo>
                <a:lnTo>
                  <a:pt x="1856722" y="0"/>
                </a:lnTo>
                <a:lnTo>
                  <a:pt x="1856722" y="1754602"/>
                </a:lnTo>
                <a:lnTo>
                  <a:pt x="0" y="1754602"/>
                </a:lnTo>
                <a:lnTo>
                  <a:pt x="0" y="0"/>
                </a:lnTo>
                <a:close/>
              </a:path>
            </a:pathLst>
          </a:custGeom>
          <a:blipFill>
            <a:blip r:embed="rId2"/>
            <a:stretch>
              <a:fillRect/>
            </a:stretch>
          </a:blipFill>
        </p:spPr>
        <p:txBody>
          <a:bodyPr/>
          <a:lstStyle/>
          <a:p>
            <a:endParaRPr lang="en-US"/>
          </a:p>
        </p:txBody>
      </p:sp>
      <p:sp>
        <p:nvSpPr>
          <p:cNvPr id="6" name="Freeform 6"/>
          <p:cNvSpPr/>
          <p:nvPr/>
        </p:nvSpPr>
        <p:spPr>
          <a:xfrm>
            <a:off x="381000" y="2895600"/>
            <a:ext cx="10820400" cy="3525647"/>
          </a:xfrm>
          <a:custGeom>
            <a:avLst/>
            <a:gdLst/>
            <a:ahLst/>
            <a:cxnLst/>
            <a:rect l="l" t="t" r="r" b="b"/>
            <a:pathLst>
              <a:path w="10820400" h="3525647">
                <a:moveTo>
                  <a:pt x="0" y="0"/>
                </a:moveTo>
                <a:lnTo>
                  <a:pt x="10820400" y="0"/>
                </a:lnTo>
                <a:lnTo>
                  <a:pt x="10820400" y="3525647"/>
                </a:lnTo>
                <a:lnTo>
                  <a:pt x="0" y="35256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E6DCD2"/>
            </a:solidFill>
          </p:spPr>
          <p:txBody>
            <a:bodyPr/>
            <a:lstStyle/>
            <a:p>
              <a:endParaRPr lang="en-US"/>
            </a:p>
          </p:txBody>
        </p:sp>
        <p:sp>
          <p:nvSpPr>
            <p:cNvPr id="4" name="TextBox 4"/>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6" name="TextBox 6"/>
          <p:cNvSpPr txBox="1"/>
          <p:nvPr/>
        </p:nvSpPr>
        <p:spPr>
          <a:xfrm>
            <a:off x="533400" y="563050"/>
            <a:ext cx="5903943" cy="1969770"/>
          </a:xfrm>
          <a:prstGeom prst="rect">
            <a:avLst/>
          </a:prstGeom>
        </p:spPr>
        <p:txBody>
          <a:bodyPr wrap="square" lIns="0" tIns="0" rIns="0" bIns="0" rtlCol="0" anchor="t">
            <a:spAutoFit/>
          </a:bodyPr>
          <a:lstStyle/>
          <a:p>
            <a:pPr algn="l"/>
            <a:r>
              <a:rPr lang="en-US" sz="3200" b="1" dirty="0">
                <a:solidFill>
                  <a:srgbClr val="000000"/>
                </a:solidFill>
                <a:latin typeface="Söhne Halbfett" panose="020B0303030202060203" pitchFamily="34" charset="77"/>
              </a:rPr>
              <a:t>Look at your </a:t>
            </a:r>
            <a:r>
              <a:rPr lang="en-US" sz="3200" b="1" dirty="0">
                <a:solidFill>
                  <a:srgbClr val="FF3EB5"/>
                </a:solidFill>
                <a:latin typeface="Söhne Halbfett" panose="020B0303030202060203" pitchFamily="34" charset="77"/>
              </a:rPr>
              <a:t>‘How Does Air Pollution Affect the Human Body?’ </a:t>
            </a:r>
            <a:r>
              <a:rPr lang="en-US" sz="3200" b="1" dirty="0">
                <a:solidFill>
                  <a:srgbClr val="000000"/>
                </a:solidFill>
                <a:latin typeface="Söhne Halbfett" panose="020B0303030202060203" pitchFamily="34" charset="77"/>
              </a:rPr>
              <a:t>Information Sheet and your figure diagram.</a:t>
            </a:r>
          </a:p>
        </p:txBody>
      </p:sp>
      <p:sp>
        <p:nvSpPr>
          <p:cNvPr id="7" name="TextBox 7"/>
          <p:cNvSpPr txBox="1"/>
          <p:nvPr/>
        </p:nvSpPr>
        <p:spPr>
          <a:xfrm>
            <a:off x="592309" y="2840530"/>
            <a:ext cx="5954897" cy="3560270"/>
          </a:xfrm>
          <a:prstGeom prst="rect">
            <a:avLst/>
          </a:prstGeom>
        </p:spPr>
        <p:txBody>
          <a:bodyPr lIns="0" tIns="0" rIns="0" bIns="0" rtlCol="0" anchor="t">
            <a:spAutoFit/>
          </a:bodyPr>
          <a:lstStyle/>
          <a:p>
            <a:pPr marL="342900" indent="-342900" algn="l">
              <a:lnSpc>
                <a:spcPts val="2751"/>
              </a:lnSpc>
              <a:buClr>
                <a:srgbClr val="F63DB5"/>
              </a:buClr>
              <a:buFont typeface="Arial" panose="020B0604020202020204" pitchFamily="34" charset="0"/>
              <a:buChar char="•"/>
            </a:pPr>
            <a:r>
              <a:rPr lang="en-US" sz="2100" dirty="0">
                <a:solidFill>
                  <a:srgbClr val="000000"/>
                </a:solidFill>
                <a:latin typeface="Söhne 2"/>
              </a:rPr>
              <a:t>Your task is to closely read about all the impacts that air pollution has on the human body.</a:t>
            </a:r>
          </a:p>
          <a:p>
            <a:pPr marL="342900" indent="-342900" algn="l">
              <a:lnSpc>
                <a:spcPts val="2751"/>
              </a:lnSpc>
              <a:buClr>
                <a:srgbClr val="F63DB5"/>
              </a:buClr>
              <a:buFont typeface="Arial" panose="020B0604020202020204" pitchFamily="34" charset="0"/>
              <a:buChar char="•"/>
            </a:pPr>
            <a:endParaRPr lang="en-US" sz="2100" dirty="0">
              <a:solidFill>
                <a:srgbClr val="000000"/>
              </a:solidFill>
              <a:latin typeface="Söhne 2"/>
            </a:endParaRPr>
          </a:p>
          <a:p>
            <a:pPr marL="342900" indent="-342900" algn="l">
              <a:lnSpc>
                <a:spcPts val="2751"/>
              </a:lnSpc>
              <a:buClr>
                <a:srgbClr val="F63DB5"/>
              </a:buClr>
              <a:buFont typeface="Arial" panose="020B0604020202020204" pitchFamily="34" charset="0"/>
              <a:buChar char="•"/>
            </a:pPr>
            <a:r>
              <a:rPr lang="en-US" sz="2100" dirty="0">
                <a:solidFill>
                  <a:srgbClr val="000000"/>
                </a:solidFill>
                <a:latin typeface="Söhne 2"/>
              </a:rPr>
              <a:t>Then, </a:t>
            </a:r>
            <a:r>
              <a:rPr lang="en-US" sz="2100" dirty="0" err="1">
                <a:solidFill>
                  <a:srgbClr val="000000"/>
                </a:solidFill>
                <a:latin typeface="Söhne 2"/>
              </a:rPr>
              <a:t>summarise</a:t>
            </a:r>
            <a:r>
              <a:rPr lang="en-US" sz="2100" dirty="0">
                <a:solidFill>
                  <a:srgbClr val="000000"/>
                </a:solidFill>
                <a:latin typeface="Söhne 2"/>
              </a:rPr>
              <a:t> it in a label that points to the area of the body that is affected by the pollution.</a:t>
            </a:r>
          </a:p>
          <a:p>
            <a:pPr marL="342900" indent="-342900" algn="l">
              <a:lnSpc>
                <a:spcPts val="2751"/>
              </a:lnSpc>
              <a:buClr>
                <a:srgbClr val="F63DB5"/>
              </a:buClr>
              <a:buFont typeface="Arial" panose="020B0604020202020204" pitchFamily="34" charset="0"/>
              <a:buChar char="•"/>
            </a:pPr>
            <a:endParaRPr lang="en-US" sz="2100" dirty="0">
              <a:solidFill>
                <a:srgbClr val="000000"/>
              </a:solidFill>
              <a:latin typeface="Söhne 2"/>
            </a:endParaRPr>
          </a:p>
          <a:p>
            <a:pPr marL="342900" indent="-342900">
              <a:lnSpc>
                <a:spcPts val="2751"/>
              </a:lnSpc>
              <a:buClr>
                <a:srgbClr val="F63DB5"/>
              </a:buClr>
              <a:buFont typeface="Arial" panose="020B0604020202020204" pitchFamily="34" charset="0"/>
              <a:buChar char="•"/>
            </a:pPr>
            <a:r>
              <a:rPr lang="en-US" sz="2100" dirty="0">
                <a:solidFill>
                  <a:srgbClr val="000000"/>
                </a:solidFill>
                <a:latin typeface="Söhne 2"/>
              </a:rPr>
              <a:t>Make sure your labels are no longer than one sentence. </a:t>
            </a:r>
          </a:p>
        </p:txBody>
      </p:sp>
      <p:pic>
        <p:nvPicPr>
          <p:cNvPr id="9" name="Picture 8" descr="A screenshot of a cell phone&#10;&#10;Description automatically generated">
            <a:extLst>
              <a:ext uri="{FF2B5EF4-FFF2-40B4-BE49-F238E27FC236}">
                <a16:creationId xmlns:a16="http://schemas.microsoft.com/office/drawing/2014/main" id="{7BDD49FC-7BFB-A9E2-79AD-3AC7B58025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9515" y="350882"/>
            <a:ext cx="4350309" cy="615623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440099"/>
            </a:solidFill>
          </p:spPr>
          <p:txBody>
            <a:bodyPr/>
            <a:lstStyle/>
            <a:p>
              <a:endParaRPr lang="en-US"/>
            </a:p>
          </p:txBody>
        </p:sp>
        <p:sp>
          <p:nvSpPr>
            <p:cNvPr id="4" name="TextBox 4"/>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5" name="Freeform 5"/>
          <p:cNvSpPr/>
          <p:nvPr/>
        </p:nvSpPr>
        <p:spPr>
          <a:xfrm>
            <a:off x="6720066" y="-36166"/>
            <a:ext cx="5471934" cy="6930329"/>
          </a:xfrm>
          <a:custGeom>
            <a:avLst/>
            <a:gdLst/>
            <a:ahLst/>
            <a:cxnLst/>
            <a:rect l="l" t="t" r="r" b="b"/>
            <a:pathLst>
              <a:path w="5471934" h="6858000">
                <a:moveTo>
                  <a:pt x="0" y="0"/>
                </a:moveTo>
                <a:lnTo>
                  <a:pt x="5471934" y="0"/>
                </a:lnTo>
                <a:lnTo>
                  <a:pt x="5471934" y="6858000"/>
                </a:lnTo>
                <a:lnTo>
                  <a:pt x="0" y="6858000"/>
                </a:lnTo>
                <a:lnTo>
                  <a:pt x="0" y="0"/>
                </a:lnTo>
                <a:close/>
              </a:path>
            </a:pathLst>
          </a:custGeom>
          <a:blipFill>
            <a:blip r:embed="rId2"/>
            <a:stretch>
              <a:fillRect l="-68489" r="-19505"/>
            </a:stretch>
          </a:blipFill>
        </p:spPr>
        <p:txBody>
          <a:bodyPr/>
          <a:lstStyle/>
          <a:p>
            <a:endParaRPr lang="en-US"/>
          </a:p>
        </p:txBody>
      </p:sp>
      <p:sp>
        <p:nvSpPr>
          <p:cNvPr id="6" name="TextBox 6"/>
          <p:cNvSpPr txBox="1"/>
          <p:nvPr/>
        </p:nvSpPr>
        <p:spPr>
          <a:xfrm>
            <a:off x="532008" y="350691"/>
            <a:ext cx="5436951" cy="1046440"/>
          </a:xfrm>
          <a:prstGeom prst="rect">
            <a:avLst/>
          </a:prstGeom>
        </p:spPr>
        <p:txBody>
          <a:bodyPr lIns="0" tIns="0" rIns="0" bIns="0" rtlCol="0" anchor="t">
            <a:spAutoFit/>
          </a:bodyPr>
          <a:lstStyle/>
          <a:p>
            <a:pPr algn="l"/>
            <a:r>
              <a:rPr lang="en-US" sz="3400" b="1" dirty="0">
                <a:solidFill>
                  <a:srgbClr val="FFFFFF"/>
                </a:solidFill>
                <a:latin typeface="Söhne Halbfett" panose="020B0303030202060203" pitchFamily="34" charset="77"/>
              </a:rPr>
              <a:t>Children are at </a:t>
            </a:r>
            <a:r>
              <a:rPr lang="en-US" sz="3400" b="1" dirty="0">
                <a:solidFill>
                  <a:srgbClr val="FF3EB5"/>
                </a:solidFill>
                <a:latin typeface="Söhne Halbfett" panose="020B0303030202060203" pitchFamily="34" charset="77"/>
              </a:rPr>
              <a:t>particular risk </a:t>
            </a:r>
            <a:r>
              <a:rPr lang="en-US" sz="3400" b="1" dirty="0">
                <a:solidFill>
                  <a:srgbClr val="FFFFFF"/>
                </a:solidFill>
                <a:latin typeface="Söhne Halbfett" panose="020B0303030202060203" pitchFamily="34" charset="77"/>
              </a:rPr>
              <a:t>from air pollution</a:t>
            </a:r>
          </a:p>
        </p:txBody>
      </p:sp>
      <p:sp>
        <p:nvSpPr>
          <p:cNvPr id="7" name="TextBox 7"/>
          <p:cNvSpPr txBox="1"/>
          <p:nvPr/>
        </p:nvSpPr>
        <p:spPr>
          <a:xfrm>
            <a:off x="532008" y="2628265"/>
            <a:ext cx="5868792" cy="3877985"/>
          </a:xfrm>
          <a:prstGeom prst="rect">
            <a:avLst/>
          </a:prstGeom>
        </p:spPr>
        <p:txBody>
          <a:bodyPr wrap="square" lIns="0" tIns="0" rIns="0" bIns="0" rtlCol="0" anchor="t">
            <a:spAutoFit/>
          </a:bodyPr>
          <a:lstStyle/>
          <a:p>
            <a:pPr marL="342900" indent="-342900" algn="l">
              <a:buClr>
                <a:srgbClr val="F63DB5"/>
              </a:buClr>
              <a:buFont typeface="Arial" panose="020B0604020202020204" pitchFamily="34" charset="0"/>
              <a:buChar char="•"/>
            </a:pPr>
            <a:r>
              <a:rPr lang="en-US" dirty="0">
                <a:solidFill>
                  <a:srgbClr val="FFFFFF"/>
                </a:solidFill>
                <a:latin typeface="Söhne 2"/>
              </a:rPr>
              <a:t>They breathe more rapidly and therefore take in more polluted air.</a:t>
            </a:r>
          </a:p>
          <a:p>
            <a:pPr marL="342900" indent="-342900" algn="l">
              <a:buClr>
                <a:srgbClr val="F63DB5"/>
              </a:buClr>
              <a:buFont typeface="Arial" panose="020B0604020202020204" pitchFamily="34" charset="0"/>
              <a:buChar char="•"/>
            </a:pPr>
            <a:r>
              <a:rPr lang="en-US" dirty="0">
                <a:solidFill>
                  <a:srgbClr val="FFFFFF"/>
                </a:solidFill>
                <a:latin typeface="Söhne 2"/>
              </a:rPr>
              <a:t>They often spend more time outdoors than adults.</a:t>
            </a:r>
          </a:p>
          <a:p>
            <a:pPr marL="342900" indent="-342900" algn="l">
              <a:buClr>
                <a:srgbClr val="F63DB5"/>
              </a:buClr>
              <a:buFont typeface="Arial" panose="020B0604020202020204" pitchFamily="34" charset="0"/>
              <a:buChar char="•"/>
            </a:pPr>
            <a:r>
              <a:rPr lang="en-US" dirty="0">
                <a:solidFill>
                  <a:srgbClr val="FFFFFF"/>
                </a:solidFill>
                <a:latin typeface="Söhne 2"/>
              </a:rPr>
              <a:t>They are often more active than adults, which leads to rapid breathing and the intake of more polluted air.</a:t>
            </a:r>
          </a:p>
          <a:p>
            <a:pPr marL="342900" indent="-342900" algn="l">
              <a:buClr>
                <a:srgbClr val="F63DB5"/>
              </a:buClr>
              <a:buFont typeface="Arial" panose="020B0604020202020204" pitchFamily="34" charset="0"/>
              <a:buChar char="•"/>
            </a:pPr>
            <a:r>
              <a:rPr lang="en-US" dirty="0">
                <a:solidFill>
                  <a:srgbClr val="FFFFFF"/>
                </a:solidFill>
                <a:latin typeface="Söhne 2"/>
              </a:rPr>
              <a:t>They are normally closer to the ground and are often at the same height as exhaust pipes, whether they’re walking or in a pushchair.</a:t>
            </a:r>
          </a:p>
          <a:p>
            <a:pPr marL="342900" indent="-342900">
              <a:buClr>
                <a:srgbClr val="F63DB5"/>
              </a:buClr>
              <a:buFont typeface="Arial" panose="020B0604020202020204" pitchFamily="34" charset="0"/>
              <a:buChar char="•"/>
            </a:pPr>
            <a:r>
              <a:rPr lang="en-US" dirty="0">
                <a:solidFill>
                  <a:srgbClr val="FFFFFF"/>
                </a:solidFill>
                <a:latin typeface="Söhne 2"/>
              </a:rPr>
              <a:t>Their airways and respiratory systems are still developing and more susceptible to pollution. </a:t>
            </a:r>
          </a:p>
          <a:p>
            <a:pPr algn="l"/>
            <a:endParaRPr lang="en-US" dirty="0">
              <a:solidFill>
                <a:srgbClr val="FFFFFF"/>
              </a:solidFill>
              <a:latin typeface="Söhne 2"/>
            </a:endParaRPr>
          </a:p>
          <a:p>
            <a:pPr algn="l"/>
            <a:r>
              <a:rPr lang="en-US" b="1" dirty="0">
                <a:solidFill>
                  <a:srgbClr val="FF3EB5"/>
                </a:solidFill>
                <a:latin typeface="Söhne 2"/>
              </a:rPr>
              <a:t>Which of these reasons do you think is the most important in causing children to be at increased risk from air pollution? Explain your choice.</a:t>
            </a:r>
          </a:p>
        </p:txBody>
      </p:sp>
      <p:sp>
        <p:nvSpPr>
          <p:cNvPr id="8" name="TextBox 8"/>
          <p:cNvSpPr txBox="1"/>
          <p:nvPr/>
        </p:nvSpPr>
        <p:spPr>
          <a:xfrm>
            <a:off x="532008" y="1508909"/>
            <a:ext cx="5240801" cy="877163"/>
          </a:xfrm>
          <a:prstGeom prst="rect">
            <a:avLst/>
          </a:prstGeom>
        </p:spPr>
        <p:txBody>
          <a:bodyPr lIns="0" tIns="0" rIns="0" bIns="0" rtlCol="0" anchor="t">
            <a:spAutoFit/>
          </a:bodyPr>
          <a:lstStyle/>
          <a:p>
            <a:pPr algn="l"/>
            <a:r>
              <a:rPr lang="en-US" sz="1900" dirty="0">
                <a:solidFill>
                  <a:srgbClr val="FFFFFF"/>
                </a:solidFill>
                <a:latin typeface="Söhne 1"/>
              </a:rPr>
              <a:t>There are numerous reasons why children are more vulnerable to breathing in polluted air than adults: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6DCD3"/>
        </a:solidFill>
        <a:effectLst/>
      </p:bgPr>
    </p:bg>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E642C804-DE4A-86A6-6D9F-37019ECAFCD1}"/>
              </a:ext>
            </a:extLst>
          </p:cNvPr>
          <p:cNvSpPr txBox="1"/>
          <p:nvPr/>
        </p:nvSpPr>
        <p:spPr>
          <a:xfrm>
            <a:off x="533400" y="563050"/>
            <a:ext cx="5903943" cy="677108"/>
          </a:xfrm>
          <a:prstGeom prst="rect">
            <a:avLst/>
          </a:prstGeom>
        </p:spPr>
        <p:txBody>
          <a:bodyPr wrap="square" lIns="0" tIns="0" rIns="0" bIns="0" rtlCol="0" anchor="t">
            <a:spAutoFit/>
          </a:bodyPr>
          <a:lstStyle/>
          <a:p>
            <a:pPr algn="l"/>
            <a:r>
              <a:rPr lang="en-US" sz="4400" b="1" dirty="0">
                <a:solidFill>
                  <a:srgbClr val="F63DB5"/>
                </a:solidFill>
                <a:latin typeface="Söhne Halbfett" panose="020B0303030202060203" pitchFamily="34" charset="77"/>
              </a:rPr>
              <a:t>Reducing</a:t>
            </a:r>
            <a:r>
              <a:rPr lang="en-US" sz="4400" b="1" dirty="0">
                <a:solidFill>
                  <a:srgbClr val="000000"/>
                </a:solidFill>
                <a:latin typeface="Söhne Halbfett" panose="020B0303030202060203" pitchFamily="34" charset="77"/>
              </a:rPr>
              <a:t> the risks</a:t>
            </a:r>
          </a:p>
        </p:txBody>
      </p:sp>
      <p:sp>
        <p:nvSpPr>
          <p:cNvPr id="3" name="TextBox 7">
            <a:extLst>
              <a:ext uri="{FF2B5EF4-FFF2-40B4-BE49-F238E27FC236}">
                <a16:creationId xmlns:a16="http://schemas.microsoft.com/office/drawing/2014/main" id="{0EE9435C-E560-6925-BECE-D201CC6F3E91}"/>
              </a:ext>
            </a:extLst>
          </p:cNvPr>
          <p:cNvSpPr txBox="1"/>
          <p:nvPr/>
        </p:nvSpPr>
        <p:spPr>
          <a:xfrm>
            <a:off x="533400" y="1600200"/>
            <a:ext cx="11277600" cy="369332"/>
          </a:xfrm>
          <a:prstGeom prst="rect">
            <a:avLst/>
          </a:prstGeom>
        </p:spPr>
        <p:txBody>
          <a:bodyPr wrap="square" lIns="0" tIns="0" rIns="0" bIns="0" rtlCol="0" anchor="t">
            <a:spAutoFit/>
          </a:bodyPr>
          <a:lstStyle/>
          <a:p>
            <a:pPr>
              <a:buClr>
                <a:srgbClr val="F63DB5"/>
              </a:buClr>
            </a:pPr>
            <a:r>
              <a:rPr lang="en-GB" sz="2400" b="1" dirty="0">
                <a:latin typeface="Söhne Halbfett" panose="020B0303030202060203" pitchFamily="34" charset="77"/>
              </a:rPr>
              <a:t>Can you suggest ways to reduce the threat that pollution poses to our lung health?</a:t>
            </a:r>
            <a:endParaRPr lang="en-US" sz="2800" b="1" dirty="0">
              <a:solidFill>
                <a:srgbClr val="000000"/>
              </a:solidFill>
              <a:latin typeface="Söhne Halbfett" panose="020B0303030202060203" pitchFamily="34" charset="77"/>
            </a:endParaRPr>
          </a:p>
        </p:txBody>
      </p:sp>
      <p:pic>
        <p:nvPicPr>
          <p:cNvPr id="7" name="Picture 6" descr="A group of people playing football&#10;&#10;AI-generated content may be incorrect.">
            <a:extLst>
              <a:ext uri="{FF2B5EF4-FFF2-40B4-BE49-F238E27FC236}">
                <a16:creationId xmlns:a16="http://schemas.microsoft.com/office/drawing/2014/main" id="{6EAD580F-76DD-53B9-B2A2-2E2137C68A84}"/>
              </a:ext>
            </a:extLst>
          </p:cNvPr>
          <p:cNvPicPr>
            <a:picLocks noChangeAspect="1"/>
          </p:cNvPicPr>
          <p:nvPr/>
        </p:nvPicPr>
        <p:blipFill>
          <a:blip r:embed="rId3">
            <a:extLst>
              <a:ext uri="{28A0092B-C50C-407E-A947-70E740481C1C}">
                <a14:useLocalDpi xmlns:a14="http://schemas.microsoft.com/office/drawing/2010/main" val="0"/>
              </a:ext>
            </a:extLst>
          </a:blip>
          <a:srcRect l="16418"/>
          <a:stretch>
            <a:fillRect/>
          </a:stretch>
        </p:blipFill>
        <p:spPr>
          <a:xfrm>
            <a:off x="6324600" y="2713856"/>
            <a:ext cx="5334000" cy="3400275"/>
          </a:xfrm>
          <a:prstGeom prst="rect">
            <a:avLst/>
          </a:prstGeom>
        </p:spPr>
      </p:pic>
      <p:pic>
        <p:nvPicPr>
          <p:cNvPr id="8" name="Picture 7" descr="A traffic jam on a street&#10;&#10;AI-generated content may be incorrect.">
            <a:extLst>
              <a:ext uri="{FF2B5EF4-FFF2-40B4-BE49-F238E27FC236}">
                <a16:creationId xmlns:a16="http://schemas.microsoft.com/office/drawing/2014/main" id="{F68A0299-06EF-E596-1263-83842F2075FA}"/>
              </a:ext>
            </a:extLst>
          </p:cNvPr>
          <p:cNvPicPr>
            <a:picLocks noChangeAspect="1"/>
          </p:cNvPicPr>
          <p:nvPr/>
        </p:nvPicPr>
        <p:blipFill>
          <a:blip r:embed="rId4">
            <a:extLst>
              <a:ext uri="{28A0092B-C50C-407E-A947-70E740481C1C}">
                <a14:useLocalDpi xmlns:a14="http://schemas.microsoft.com/office/drawing/2010/main" val="0"/>
              </a:ext>
            </a:extLst>
          </a:blip>
          <a:srcRect t="6012" r="1802"/>
          <a:stretch>
            <a:fillRect/>
          </a:stretch>
        </p:blipFill>
        <p:spPr>
          <a:xfrm>
            <a:off x="528234" y="2723827"/>
            <a:ext cx="5334000" cy="3390304"/>
          </a:xfrm>
          <a:prstGeom prst="rect">
            <a:avLst/>
          </a:prstGeom>
        </p:spPr>
      </p:pic>
      <p:sp>
        <p:nvSpPr>
          <p:cNvPr id="9" name="Rectangle 8">
            <a:extLst>
              <a:ext uri="{FF2B5EF4-FFF2-40B4-BE49-F238E27FC236}">
                <a16:creationId xmlns:a16="http://schemas.microsoft.com/office/drawing/2014/main" id="{6EB6661C-EF3F-1012-CAE7-D0640616F865}"/>
              </a:ext>
            </a:extLst>
          </p:cNvPr>
          <p:cNvSpPr/>
          <p:nvPr/>
        </p:nvSpPr>
        <p:spPr>
          <a:xfrm>
            <a:off x="528233" y="2723827"/>
            <a:ext cx="5334001" cy="3390304"/>
          </a:xfrm>
          <a:prstGeom prst="rect">
            <a:avLst/>
          </a:prstGeom>
          <a:solidFill>
            <a:srgbClr val="4EE6FF">
              <a:alpha val="8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Ins="288000" rtlCol="0" anchor="ctr"/>
          <a:lstStyle/>
          <a:p>
            <a:r>
              <a:rPr lang="en-US" sz="2400" dirty="0">
                <a:solidFill>
                  <a:schemeClr val="tx1"/>
                </a:solidFill>
                <a:latin typeface="Söhne Leicht" panose="020B0303030202060203" pitchFamily="34" charset="77"/>
              </a:rPr>
              <a:t>Individuals can reduce exposure to pollution by limiting outdoor activities during high pollution periods, and improving indoor air quality through ventilation and avoiding pollutants.​</a:t>
            </a:r>
          </a:p>
        </p:txBody>
      </p:sp>
      <p:sp>
        <p:nvSpPr>
          <p:cNvPr id="10" name="Rectangle 9">
            <a:extLst>
              <a:ext uri="{FF2B5EF4-FFF2-40B4-BE49-F238E27FC236}">
                <a16:creationId xmlns:a16="http://schemas.microsoft.com/office/drawing/2014/main" id="{FBE05C65-919E-6693-2555-137C20984579}"/>
              </a:ext>
            </a:extLst>
          </p:cNvPr>
          <p:cNvSpPr/>
          <p:nvPr/>
        </p:nvSpPr>
        <p:spPr>
          <a:xfrm>
            <a:off x="6324600" y="2704996"/>
            <a:ext cx="5334001" cy="3409135"/>
          </a:xfrm>
          <a:prstGeom prst="rect">
            <a:avLst/>
          </a:prstGeom>
          <a:solidFill>
            <a:srgbClr val="F63DB5">
              <a:alpha val="8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Ins="288000" rtlCol="0" anchor="ctr"/>
          <a:lstStyle/>
          <a:p>
            <a:r>
              <a:rPr lang="en-US" sz="2400" dirty="0">
                <a:solidFill>
                  <a:schemeClr val="tx1"/>
                </a:solidFill>
                <a:latin typeface="Söhne Leicht" panose="020B0303030202060203" pitchFamily="34" charset="77"/>
              </a:rPr>
              <a:t>Additionally, lifestyle choices like quitting smoking, staying physically active, and seeking medical advice when necessary can also help protect lung health. ​</a:t>
            </a:r>
          </a:p>
        </p:txBody>
      </p:sp>
    </p:spTree>
    <p:extLst>
      <p:ext uri="{BB962C8B-B14F-4D97-AF65-F5344CB8AC3E}">
        <p14:creationId xmlns:p14="http://schemas.microsoft.com/office/powerpoint/2010/main" val="368324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FFD7BF"/>
            </a:solidFill>
          </p:spPr>
          <p:txBody>
            <a:bodyPr/>
            <a:lstStyle/>
            <a:p>
              <a:endParaRPr lang="en-US"/>
            </a:p>
          </p:txBody>
        </p:sp>
        <p:sp>
          <p:nvSpPr>
            <p:cNvPr id="4" name="TextBox 4"/>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6" name="TextBox 6"/>
          <p:cNvSpPr txBox="1"/>
          <p:nvPr/>
        </p:nvSpPr>
        <p:spPr>
          <a:xfrm>
            <a:off x="565803" y="533400"/>
            <a:ext cx="5436951" cy="1180464"/>
          </a:xfrm>
          <a:prstGeom prst="rect">
            <a:avLst/>
          </a:prstGeom>
        </p:spPr>
        <p:txBody>
          <a:bodyPr lIns="0" tIns="0" rIns="0" bIns="0" rtlCol="0" anchor="t">
            <a:spAutoFit/>
          </a:bodyPr>
          <a:lstStyle/>
          <a:p>
            <a:pPr algn="l">
              <a:lnSpc>
                <a:spcPts val="4760"/>
              </a:lnSpc>
            </a:pPr>
            <a:r>
              <a:rPr lang="en-US" sz="3600" b="1" dirty="0">
                <a:solidFill>
                  <a:srgbClr val="000000"/>
                </a:solidFill>
                <a:latin typeface="Söhne Halbfett" panose="020B0303030202060203" pitchFamily="34" charset="77"/>
              </a:rPr>
              <a:t>How do we know where air pollution is at its worst</a:t>
            </a:r>
          </a:p>
        </p:txBody>
      </p:sp>
      <p:sp>
        <p:nvSpPr>
          <p:cNvPr id="5" name="Freeform 5"/>
          <p:cNvSpPr/>
          <p:nvPr/>
        </p:nvSpPr>
        <p:spPr>
          <a:xfrm>
            <a:off x="5806603" y="1077918"/>
            <a:ext cx="323192" cy="623076"/>
          </a:xfrm>
          <a:custGeom>
            <a:avLst/>
            <a:gdLst/>
            <a:ahLst/>
            <a:cxnLst/>
            <a:rect l="l" t="t" r="r" b="b"/>
            <a:pathLst>
              <a:path w="298912" h="576269">
                <a:moveTo>
                  <a:pt x="0" y="0"/>
                </a:moveTo>
                <a:lnTo>
                  <a:pt x="298912" y="0"/>
                </a:lnTo>
                <a:lnTo>
                  <a:pt x="298912" y="576269"/>
                </a:lnTo>
                <a:lnTo>
                  <a:pt x="0" y="576269"/>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565803" y="3090465"/>
            <a:ext cx="5804588" cy="3198440"/>
          </a:xfrm>
          <a:prstGeom prst="rect">
            <a:avLst/>
          </a:prstGeom>
        </p:spPr>
        <p:txBody>
          <a:bodyPr wrap="square" lIns="0" tIns="0" rIns="0" bIns="0" rtlCol="0" anchor="t">
            <a:spAutoFit/>
          </a:bodyPr>
          <a:lstStyle/>
          <a:p>
            <a:pPr algn="l">
              <a:lnSpc>
                <a:spcPts val="2800"/>
              </a:lnSpc>
            </a:pPr>
            <a:r>
              <a:rPr lang="en-US" sz="2000" b="1" dirty="0">
                <a:solidFill>
                  <a:srgbClr val="FF3EB5"/>
                </a:solidFill>
                <a:latin typeface="Söhne 2"/>
              </a:rPr>
              <a:t>Air quality monitors</a:t>
            </a:r>
            <a:r>
              <a:rPr lang="en-US" sz="2000" b="1" dirty="0">
                <a:solidFill>
                  <a:srgbClr val="000000"/>
                </a:solidFill>
                <a:latin typeface="Söhne 2"/>
              </a:rPr>
              <a:t> </a:t>
            </a:r>
            <a:r>
              <a:rPr lang="en-US" sz="2000" dirty="0">
                <a:solidFill>
                  <a:srgbClr val="000000"/>
                </a:solidFill>
                <a:latin typeface="Söhne 2"/>
              </a:rPr>
              <a:t>are extremely useful. Using them means people are more informed about which areas to avoid and which areas are safer. The choice of location of the monitors is very important.</a:t>
            </a:r>
          </a:p>
          <a:p>
            <a:pPr algn="l">
              <a:lnSpc>
                <a:spcPts val="2800"/>
              </a:lnSpc>
            </a:pPr>
            <a:endParaRPr lang="en-US" sz="2000" dirty="0">
              <a:solidFill>
                <a:srgbClr val="000000"/>
              </a:solidFill>
              <a:latin typeface="Söhne 2"/>
            </a:endParaRPr>
          </a:p>
          <a:p>
            <a:pPr algn="l">
              <a:lnSpc>
                <a:spcPts val="2800"/>
              </a:lnSpc>
            </a:pPr>
            <a:r>
              <a:rPr lang="en-US" sz="2000" dirty="0">
                <a:solidFill>
                  <a:srgbClr val="000000"/>
                </a:solidFill>
                <a:latin typeface="Söhne 2"/>
              </a:rPr>
              <a:t>If you were to install six air quality monitors outside on the school site, where would you put them?</a:t>
            </a:r>
          </a:p>
          <a:p>
            <a:pPr algn="l">
              <a:lnSpc>
                <a:spcPts val="2800"/>
              </a:lnSpc>
            </a:pPr>
            <a:r>
              <a:rPr lang="en-US" sz="2000" dirty="0">
                <a:solidFill>
                  <a:srgbClr val="000000"/>
                </a:solidFill>
                <a:latin typeface="Söhne 2"/>
              </a:rPr>
              <a:t>Name all six outdoor locations and explain your thinking behind your choices. </a:t>
            </a:r>
          </a:p>
        </p:txBody>
      </p:sp>
      <p:sp>
        <p:nvSpPr>
          <p:cNvPr id="8" name="TextBox 8"/>
          <p:cNvSpPr txBox="1"/>
          <p:nvPr/>
        </p:nvSpPr>
        <p:spPr>
          <a:xfrm>
            <a:off x="565803" y="2025292"/>
            <a:ext cx="5240801" cy="763271"/>
          </a:xfrm>
          <a:prstGeom prst="rect">
            <a:avLst/>
          </a:prstGeom>
        </p:spPr>
        <p:txBody>
          <a:bodyPr lIns="0" tIns="0" rIns="0" bIns="0" rtlCol="0" anchor="t">
            <a:spAutoFit/>
          </a:bodyPr>
          <a:lstStyle/>
          <a:p>
            <a:pPr algn="l">
              <a:lnSpc>
                <a:spcPts val="3079"/>
              </a:lnSpc>
            </a:pPr>
            <a:r>
              <a:rPr lang="en-US" sz="2400" b="1" dirty="0">
                <a:solidFill>
                  <a:srgbClr val="000000"/>
                </a:solidFill>
                <a:latin typeface="Söhne Halbfett" panose="020B0303030202060203" pitchFamily="34" charset="77"/>
              </a:rPr>
              <a:t>One way of identifying air pollution is by </a:t>
            </a:r>
            <a:r>
              <a:rPr lang="en-US" sz="2400" b="1" dirty="0">
                <a:solidFill>
                  <a:srgbClr val="FF3EB5"/>
                </a:solidFill>
                <a:latin typeface="Söhne Halbfett" panose="020B0303030202060203" pitchFamily="34" charset="77"/>
              </a:rPr>
              <a:t>using monitors</a:t>
            </a:r>
            <a:r>
              <a:rPr lang="en-US" sz="2400" b="1" dirty="0">
                <a:solidFill>
                  <a:srgbClr val="000000"/>
                </a:solidFill>
                <a:latin typeface="Söhne Halbfett" panose="020B0303030202060203" pitchFamily="34" charset="77"/>
              </a:rPr>
              <a:t>.</a:t>
            </a:r>
          </a:p>
        </p:txBody>
      </p:sp>
      <p:sp>
        <p:nvSpPr>
          <p:cNvPr id="10" name="Freeform 7">
            <a:extLst>
              <a:ext uri="{FF2B5EF4-FFF2-40B4-BE49-F238E27FC236}">
                <a16:creationId xmlns:a16="http://schemas.microsoft.com/office/drawing/2014/main" id="{2C3C9DEF-18B9-6218-FA5A-1D3A77884B51}"/>
              </a:ext>
            </a:extLst>
          </p:cNvPr>
          <p:cNvSpPr/>
          <p:nvPr/>
        </p:nvSpPr>
        <p:spPr>
          <a:xfrm>
            <a:off x="6936194" y="339787"/>
            <a:ext cx="4656205" cy="6178426"/>
          </a:xfrm>
          <a:custGeom>
            <a:avLst/>
            <a:gdLst/>
            <a:ahLst/>
            <a:cxnLst/>
            <a:rect l="l" t="t" r="r" b="b"/>
            <a:pathLst>
              <a:path w="4656205" h="6178426">
                <a:moveTo>
                  <a:pt x="0" y="0"/>
                </a:moveTo>
                <a:lnTo>
                  <a:pt x="4656206" y="0"/>
                </a:lnTo>
                <a:lnTo>
                  <a:pt x="4656206" y="6178426"/>
                </a:lnTo>
                <a:lnTo>
                  <a:pt x="0" y="6178426"/>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440099"/>
            </a:solidFill>
          </p:spPr>
          <p:txBody>
            <a:bodyPr/>
            <a:lstStyle/>
            <a:p>
              <a:endParaRPr lang="en-US"/>
            </a:p>
          </p:txBody>
        </p:sp>
        <p:sp>
          <p:nvSpPr>
            <p:cNvPr id="4" name="TextBox 4"/>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5" name="Freeform 5"/>
          <p:cNvSpPr/>
          <p:nvPr/>
        </p:nvSpPr>
        <p:spPr>
          <a:xfrm>
            <a:off x="8389096" y="1193946"/>
            <a:ext cx="2458143" cy="4739032"/>
          </a:xfrm>
          <a:custGeom>
            <a:avLst/>
            <a:gdLst/>
            <a:ahLst/>
            <a:cxnLst/>
            <a:rect l="l" t="t" r="r" b="b"/>
            <a:pathLst>
              <a:path w="2458143" h="4739032">
                <a:moveTo>
                  <a:pt x="0" y="0"/>
                </a:moveTo>
                <a:lnTo>
                  <a:pt x="2458144" y="0"/>
                </a:lnTo>
                <a:lnTo>
                  <a:pt x="2458144" y="4739032"/>
                </a:lnTo>
                <a:lnTo>
                  <a:pt x="0" y="4739032"/>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533400" y="992601"/>
            <a:ext cx="2694161" cy="745525"/>
          </a:xfrm>
          <a:prstGeom prst="rect">
            <a:avLst/>
          </a:prstGeom>
        </p:spPr>
        <p:txBody>
          <a:bodyPr wrap="square" lIns="0" tIns="0" rIns="0" bIns="0" rtlCol="0" anchor="t">
            <a:spAutoFit/>
          </a:bodyPr>
          <a:lstStyle/>
          <a:p>
            <a:pPr algn="l">
              <a:lnSpc>
                <a:spcPts val="6439"/>
              </a:lnSpc>
            </a:pPr>
            <a:r>
              <a:rPr lang="en-US" sz="4599" b="1" dirty="0">
                <a:solidFill>
                  <a:srgbClr val="FFFFFF"/>
                </a:solidFill>
                <a:latin typeface="Söhne Halbfett" panose="020B0303030202060203" pitchFamily="34" charset="77"/>
              </a:rPr>
              <a:t>Can you…</a:t>
            </a:r>
          </a:p>
        </p:txBody>
      </p:sp>
      <p:sp>
        <p:nvSpPr>
          <p:cNvPr id="7" name="TextBox 7"/>
          <p:cNvSpPr txBox="1"/>
          <p:nvPr/>
        </p:nvSpPr>
        <p:spPr>
          <a:xfrm>
            <a:off x="533400" y="2237714"/>
            <a:ext cx="7519792" cy="2651495"/>
          </a:xfrm>
          <a:prstGeom prst="rect">
            <a:avLst/>
          </a:prstGeom>
        </p:spPr>
        <p:txBody>
          <a:bodyPr wrap="square" lIns="0" tIns="0" rIns="0" bIns="0" rtlCol="0" anchor="t">
            <a:spAutoFit/>
          </a:bodyPr>
          <a:lstStyle/>
          <a:p>
            <a:pPr marL="342900" indent="-342900" algn="l">
              <a:lnSpc>
                <a:spcPts val="3499"/>
              </a:lnSpc>
              <a:buClr>
                <a:srgbClr val="F63DB5"/>
              </a:buClr>
              <a:buFont typeface="Arial" panose="020B0604020202020204" pitchFamily="34" charset="0"/>
              <a:buChar char="•"/>
            </a:pPr>
            <a:r>
              <a:rPr lang="en-US" sz="2499" dirty="0">
                <a:solidFill>
                  <a:srgbClr val="FFFFFF"/>
                </a:solidFill>
                <a:latin typeface="Söhne 2"/>
              </a:rPr>
              <a:t>Identify the different stages of how the human body removes oxygen from the air?</a:t>
            </a:r>
          </a:p>
          <a:p>
            <a:pPr marL="342900" indent="-342900" algn="l">
              <a:lnSpc>
                <a:spcPts val="3499"/>
              </a:lnSpc>
              <a:buClr>
                <a:srgbClr val="F63DB5"/>
              </a:buClr>
              <a:buFont typeface="Arial" panose="020B0604020202020204" pitchFamily="34" charset="0"/>
              <a:buChar char="•"/>
            </a:pPr>
            <a:endParaRPr lang="en-US" sz="2499" dirty="0">
              <a:solidFill>
                <a:srgbClr val="FFFFFF"/>
              </a:solidFill>
              <a:latin typeface="Söhne 2"/>
            </a:endParaRPr>
          </a:p>
          <a:p>
            <a:pPr marL="342900" indent="-342900" algn="l">
              <a:lnSpc>
                <a:spcPts val="3499"/>
              </a:lnSpc>
              <a:buClr>
                <a:srgbClr val="F63DB5"/>
              </a:buClr>
              <a:buFont typeface="Arial" panose="020B0604020202020204" pitchFamily="34" charset="0"/>
              <a:buChar char="•"/>
            </a:pPr>
            <a:r>
              <a:rPr lang="en-US" sz="2499" dirty="0">
                <a:solidFill>
                  <a:srgbClr val="FFFFFF"/>
                </a:solidFill>
                <a:latin typeface="Söhne 2"/>
              </a:rPr>
              <a:t>Describe the different types of air pollution?</a:t>
            </a:r>
          </a:p>
          <a:p>
            <a:pPr marL="342900" indent="-342900" algn="l">
              <a:lnSpc>
                <a:spcPts val="3499"/>
              </a:lnSpc>
              <a:buClr>
                <a:srgbClr val="F63DB5"/>
              </a:buClr>
              <a:buFont typeface="Arial" panose="020B0604020202020204" pitchFamily="34" charset="0"/>
              <a:buChar char="•"/>
            </a:pPr>
            <a:endParaRPr lang="en-US" sz="2499" dirty="0">
              <a:solidFill>
                <a:srgbClr val="FFFFFF"/>
              </a:solidFill>
              <a:latin typeface="Söhne 2"/>
            </a:endParaRPr>
          </a:p>
          <a:p>
            <a:pPr marL="342900" indent="-342900" algn="l">
              <a:lnSpc>
                <a:spcPts val="3499"/>
              </a:lnSpc>
              <a:buClr>
                <a:srgbClr val="F63DB5"/>
              </a:buClr>
              <a:buFont typeface="Arial" panose="020B0604020202020204" pitchFamily="34" charset="0"/>
              <a:buChar char="•"/>
            </a:pPr>
            <a:r>
              <a:rPr lang="en-US" sz="2499" dirty="0">
                <a:solidFill>
                  <a:srgbClr val="FFFFFF"/>
                </a:solidFill>
                <a:latin typeface="Söhne 2"/>
              </a:rPr>
              <a:t>Explain how air pollution affects the human body?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E6DCD2"/>
            </a:solidFill>
          </p:spPr>
          <p:txBody>
            <a:bodyPr/>
            <a:lstStyle/>
            <a:p>
              <a:endParaRPr lang="en-US" dirty="0"/>
            </a:p>
          </p:txBody>
        </p:sp>
        <p:sp>
          <p:nvSpPr>
            <p:cNvPr id="4" name="TextBox 4"/>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grpSp>
        <p:nvGrpSpPr>
          <p:cNvPr id="15" name="Group 14">
            <a:extLst>
              <a:ext uri="{FF2B5EF4-FFF2-40B4-BE49-F238E27FC236}">
                <a16:creationId xmlns:a16="http://schemas.microsoft.com/office/drawing/2014/main" id="{78363DE0-DA91-5767-6064-9D06E9C18C93}"/>
              </a:ext>
            </a:extLst>
          </p:cNvPr>
          <p:cNvGrpSpPr/>
          <p:nvPr/>
        </p:nvGrpSpPr>
        <p:grpSpPr>
          <a:xfrm>
            <a:off x="5945339" y="1089763"/>
            <a:ext cx="5981752" cy="4678474"/>
            <a:chOff x="5981649" y="1188926"/>
            <a:chExt cx="5981752" cy="4678474"/>
          </a:xfrm>
        </p:grpSpPr>
        <p:sp>
          <p:nvSpPr>
            <p:cNvPr id="12" name="Freeform 11">
              <a:extLst>
                <a:ext uri="{FF2B5EF4-FFF2-40B4-BE49-F238E27FC236}">
                  <a16:creationId xmlns:a16="http://schemas.microsoft.com/office/drawing/2014/main" id="{74F23158-B034-7488-C3EA-FBC54F98A224}"/>
                </a:ext>
              </a:extLst>
            </p:cNvPr>
            <p:cNvSpPr/>
            <p:nvPr/>
          </p:nvSpPr>
          <p:spPr>
            <a:xfrm>
              <a:off x="5981649" y="5181600"/>
              <a:ext cx="5981752" cy="685800"/>
            </a:xfrm>
            <a:custGeom>
              <a:avLst/>
              <a:gdLst>
                <a:gd name="connsiteX0" fmla="*/ 0 w 6019850"/>
                <a:gd name="connsiteY0" fmla="*/ 0 h 734346"/>
                <a:gd name="connsiteX1" fmla="*/ 6019850 w 6019850"/>
                <a:gd name="connsiteY1" fmla="*/ 0 h 734346"/>
                <a:gd name="connsiteX2" fmla="*/ 6019850 w 6019850"/>
                <a:gd name="connsiteY2" fmla="*/ 734346 h 734346"/>
                <a:gd name="connsiteX3" fmla="*/ 0 w 6019850"/>
                <a:gd name="connsiteY3" fmla="*/ 734346 h 734346"/>
              </a:gdLst>
              <a:ahLst/>
              <a:cxnLst>
                <a:cxn ang="0">
                  <a:pos x="connsiteX0" y="connsiteY0"/>
                </a:cxn>
                <a:cxn ang="0">
                  <a:pos x="connsiteX1" y="connsiteY1"/>
                </a:cxn>
                <a:cxn ang="0">
                  <a:pos x="connsiteX2" y="connsiteY2"/>
                </a:cxn>
                <a:cxn ang="0">
                  <a:pos x="connsiteX3" y="connsiteY3"/>
                </a:cxn>
              </a:cxnLst>
              <a:rect l="l" t="t" r="r" b="b"/>
              <a:pathLst>
                <a:path w="6019850" h="734346">
                  <a:moveTo>
                    <a:pt x="0" y="0"/>
                  </a:moveTo>
                  <a:lnTo>
                    <a:pt x="6019850" y="0"/>
                  </a:lnTo>
                  <a:lnTo>
                    <a:pt x="6019850" y="734346"/>
                  </a:lnTo>
                  <a:lnTo>
                    <a:pt x="0" y="734346"/>
                  </a:lnTo>
                  <a:close/>
                </a:path>
              </a:pathLst>
            </a:custGeom>
            <a:blipFill>
              <a:blip r:embed="rId3">
                <a:extLst>
                  <a:ext uri="{96DAC541-7B7A-43D3-8B79-37D633B846F1}">
                    <asvg:svgBlip xmlns:asvg="http://schemas.microsoft.com/office/drawing/2016/SVG/main" r:embed="rId4"/>
                  </a:ext>
                </a:extLst>
              </a:blip>
              <a:stretch>
                <a:fillRect/>
              </a:stretch>
            </a:blipFill>
          </p:spPr>
          <p:txBody>
            <a:bodyPr wrap="square">
              <a:noAutofit/>
            </a:bodyPr>
            <a:lstStyle/>
            <a:p>
              <a:endParaRPr lang="en-US" dirty="0"/>
            </a:p>
          </p:txBody>
        </p:sp>
        <p:sp>
          <p:nvSpPr>
            <p:cNvPr id="7" name="Freeform 7"/>
            <p:cNvSpPr/>
            <p:nvPr/>
          </p:nvSpPr>
          <p:spPr>
            <a:xfrm>
              <a:off x="5981649" y="1188926"/>
              <a:ext cx="5981751" cy="4373674"/>
            </a:xfrm>
            <a:custGeom>
              <a:avLst/>
              <a:gdLst/>
              <a:ahLst/>
              <a:cxnLst/>
              <a:rect l="l" t="t" r="r" b="b"/>
              <a:pathLst>
                <a:path w="7891154" h="5671684">
                  <a:moveTo>
                    <a:pt x="0" y="0"/>
                  </a:moveTo>
                  <a:lnTo>
                    <a:pt x="7891154" y="0"/>
                  </a:lnTo>
                  <a:lnTo>
                    <a:pt x="7891154" y="5671684"/>
                  </a:lnTo>
                  <a:lnTo>
                    <a:pt x="0" y="5671684"/>
                  </a:lnTo>
                  <a:lnTo>
                    <a:pt x="0" y="0"/>
                  </a:lnTo>
                  <a:close/>
                </a:path>
              </a:pathLst>
            </a:custGeom>
            <a:blipFill>
              <a:blip r:embed="rId5"/>
              <a:stretch>
                <a:fillRect b="-96769"/>
              </a:stretch>
            </a:blipFill>
          </p:spPr>
          <p:txBody>
            <a:bodyPr/>
            <a:lstStyle/>
            <a:p>
              <a:endParaRPr lang="en-US" dirty="0"/>
            </a:p>
          </p:txBody>
        </p:sp>
      </p:grpSp>
      <p:sp>
        <p:nvSpPr>
          <p:cNvPr id="8" name="TextBox 8"/>
          <p:cNvSpPr txBox="1"/>
          <p:nvPr/>
        </p:nvSpPr>
        <p:spPr>
          <a:xfrm>
            <a:off x="525310" y="762000"/>
            <a:ext cx="5265890" cy="643702"/>
          </a:xfrm>
          <a:prstGeom prst="rect">
            <a:avLst/>
          </a:prstGeom>
        </p:spPr>
        <p:txBody>
          <a:bodyPr lIns="0" tIns="0" rIns="0" bIns="0" rtlCol="0" anchor="t">
            <a:spAutoFit/>
          </a:bodyPr>
          <a:lstStyle/>
          <a:p>
            <a:pPr algn="l">
              <a:lnSpc>
                <a:spcPts val="5412"/>
              </a:lnSpc>
            </a:pPr>
            <a:r>
              <a:rPr lang="en-US" sz="4400" b="1" dirty="0">
                <a:solidFill>
                  <a:srgbClr val="FF3EB5"/>
                </a:solidFill>
                <a:latin typeface="Söhne Halbfett" panose="020B0303030202060203" pitchFamily="34" charset="77"/>
              </a:rPr>
              <a:t>Plenary</a:t>
            </a:r>
          </a:p>
        </p:txBody>
      </p:sp>
      <p:sp>
        <p:nvSpPr>
          <p:cNvPr id="9" name="TextBox 9"/>
          <p:cNvSpPr txBox="1"/>
          <p:nvPr/>
        </p:nvSpPr>
        <p:spPr>
          <a:xfrm>
            <a:off x="525310" y="1679562"/>
            <a:ext cx="5265890" cy="361569"/>
          </a:xfrm>
          <a:prstGeom prst="rect">
            <a:avLst/>
          </a:prstGeom>
        </p:spPr>
        <p:txBody>
          <a:bodyPr lIns="0" tIns="0" rIns="0" bIns="0" rtlCol="0" anchor="t">
            <a:spAutoFit/>
          </a:bodyPr>
          <a:lstStyle/>
          <a:p>
            <a:pPr algn="l">
              <a:lnSpc>
                <a:spcPts val="2808"/>
              </a:lnSpc>
            </a:pPr>
            <a:r>
              <a:rPr lang="en-US" sz="2400" b="1" dirty="0">
                <a:solidFill>
                  <a:srgbClr val="000000"/>
                </a:solidFill>
                <a:latin typeface="Söhne Halbfett" panose="020B0303030202060203" pitchFamily="34" charset="77"/>
              </a:rPr>
              <a:t>Look at your sheets.</a:t>
            </a:r>
          </a:p>
        </p:txBody>
      </p:sp>
      <p:sp>
        <p:nvSpPr>
          <p:cNvPr id="10" name="TextBox 10"/>
          <p:cNvSpPr txBox="1"/>
          <p:nvPr/>
        </p:nvSpPr>
        <p:spPr>
          <a:xfrm>
            <a:off x="533898" y="2368137"/>
            <a:ext cx="5173377" cy="3722686"/>
          </a:xfrm>
          <a:prstGeom prst="rect">
            <a:avLst/>
          </a:prstGeom>
        </p:spPr>
        <p:txBody>
          <a:bodyPr lIns="0" tIns="0" rIns="0" bIns="0" rtlCol="0" anchor="t">
            <a:spAutoFit/>
          </a:bodyPr>
          <a:lstStyle/>
          <a:p>
            <a:pPr algn="l"/>
            <a:r>
              <a:rPr lang="en-US" sz="2199" dirty="0">
                <a:solidFill>
                  <a:srgbClr val="000000"/>
                </a:solidFill>
                <a:latin typeface="Söhne 2"/>
              </a:rPr>
              <a:t>There are three groups of three terms that we have looked at in today’s lesson.</a:t>
            </a:r>
          </a:p>
          <a:p>
            <a:pPr algn="l"/>
            <a:endParaRPr lang="en-US" sz="2199" dirty="0">
              <a:solidFill>
                <a:srgbClr val="000000"/>
              </a:solidFill>
              <a:latin typeface="Söhne 2"/>
            </a:endParaRPr>
          </a:p>
          <a:p>
            <a:pPr algn="l"/>
            <a:r>
              <a:rPr lang="en-US" sz="2199" dirty="0">
                <a:solidFill>
                  <a:srgbClr val="000000"/>
                </a:solidFill>
                <a:latin typeface="Söhne 2"/>
              </a:rPr>
              <a:t>Your job is to identify the odd one out in each group. </a:t>
            </a:r>
          </a:p>
          <a:p>
            <a:pPr algn="l"/>
            <a:endParaRPr lang="en-US" sz="2199" dirty="0">
              <a:solidFill>
                <a:srgbClr val="000000"/>
              </a:solidFill>
              <a:latin typeface="Söhne 2"/>
            </a:endParaRPr>
          </a:p>
          <a:p>
            <a:pPr algn="l"/>
            <a:r>
              <a:rPr lang="en-US" sz="2199" dirty="0">
                <a:solidFill>
                  <a:srgbClr val="000000"/>
                </a:solidFill>
                <a:latin typeface="Söhne 2"/>
              </a:rPr>
              <a:t>Circle the odd term and give a precise reason why it is the odd one out.</a:t>
            </a:r>
          </a:p>
          <a:p>
            <a:pPr algn="l"/>
            <a:endParaRPr lang="en-US" sz="2199" dirty="0">
              <a:solidFill>
                <a:srgbClr val="000000"/>
              </a:solidFill>
              <a:latin typeface="Söhne 2"/>
            </a:endParaRPr>
          </a:p>
          <a:p>
            <a:pPr algn="l"/>
            <a:r>
              <a:rPr lang="en-US" sz="2199" dirty="0">
                <a:solidFill>
                  <a:srgbClr val="000000"/>
                </a:solidFill>
                <a:latin typeface="Söhne 2"/>
              </a:rPr>
              <a:t>Make sure you put your name on the sheet.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440099"/>
            </a:solidFill>
          </p:spPr>
          <p:txBody>
            <a:bodyPr/>
            <a:lstStyle/>
            <a:p>
              <a:endParaRPr lang="en-US"/>
            </a:p>
          </p:txBody>
        </p:sp>
        <p:sp>
          <p:nvSpPr>
            <p:cNvPr id="4" name="TextBox 4"/>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5" name="Freeform 5"/>
          <p:cNvSpPr/>
          <p:nvPr/>
        </p:nvSpPr>
        <p:spPr>
          <a:xfrm>
            <a:off x="10104060" y="231281"/>
            <a:ext cx="1856722" cy="1754602"/>
          </a:xfrm>
          <a:custGeom>
            <a:avLst/>
            <a:gdLst/>
            <a:ahLst/>
            <a:cxnLst/>
            <a:rect l="l" t="t" r="r" b="b"/>
            <a:pathLst>
              <a:path w="1856722" h="1754602">
                <a:moveTo>
                  <a:pt x="0" y="0"/>
                </a:moveTo>
                <a:lnTo>
                  <a:pt x="1856722" y="0"/>
                </a:lnTo>
                <a:lnTo>
                  <a:pt x="1856722" y="1754602"/>
                </a:lnTo>
                <a:lnTo>
                  <a:pt x="0" y="1754602"/>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304800" y="5821673"/>
            <a:ext cx="7467600" cy="656590"/>
          </a:xfrm>
          <a:prstGeom prst="rect">
            <a:avLst/>
          </a:prstGeom>
        </p:spPr>
        <p:txBody>
          <a:bodyPr wrap="square" lIns="0" tIns="0" rIns="0" bIns="0" rtlCol="0" anchor="t">
            <a:spAutoFit/>
          </a:bodyPr>
          <a:lstStyle/>
          <a:p>
            <a:pPr algn="just">
              <a:lnSpc>
                <a:spcPts val="2659"/>
              </a:lnSpc>
              <a:spcBef>
                <a:spcPct val="0"/>
              </a:spcBef>
            </a:pPr>
            <a:r>
              <a:rPr lang="en-US" sz="1899" dirty="0">
                <a:solidFill>
                  <a:srgbClr val="FFFFFF"/>
                </a:solidFill>
                <a:latin typeface="Söhne 2"/>
              </a:rPr>
              <a:t>Breath is an inhalation, an exhalation. </a:t>
            </a:r>
            <a:r>
              <a:rPr lang="en-US" sz="1899" dirty="0">
                <a:solidFill>
                  <a:srgbClr val="FF3EB5"/>
                </a:solidFill>
                <a:latin typeface="Söhne 2"/>
              </a:rPr>
              <a:t>Breath is life</a:t>
            </a:r>
            <a:r>
              <a:rPr lang="en-US" sz="1899" dirty="0">
                <a:solidFill>
                  <a:srgbClr val="FFFFFF"/>
                </a:solidFill>
                <a:latin typeface="Söhne 2"/>
              </a:rPr>
              <a:t>. </a:t>
            </a:r>
          </a:p>
          <a:p>
            <a:pPr algn="just">
              <a:lnSpc>
                <a:spcPts val="2659"/>
              </a:lnSpc>
              <a:spcBef>
                <a:spcPct val="0"/>
              </a:spcBef>
            </a:pPr>
            <a:r>
              <a:rPr lang="en-US" sz="1899" dirty="0">
                <a:solidFill>
                  <a:srgbClr val="FFFFFF"/>
                </a:solidFill>
                <a:latin typeface="Söhne 2"/>
              </a:rPr>
              <a:t>We’re the UK’s lung health charity, fighting for your right to breathe.</a:t>
            </a:r>
          </a:p>
        </p:txBody>
      </p:sp>
      <p:sp>
        <p:nvSpPr>
          <p:cNvPr id="7" name="Freeform 7"/>
          <p:cNvSpPr/>
          <p:nvPr/>
        </p:nvSpPr>
        <p:spPr>
          <a:xfrm>
            <a:off x="304800" y="2133600"/>
            <a:ext cx="10820400" cy="3525647"/>
          </a:xfrm>
          <a:custGeom>
            <a:avLst/>
            <a:gdLst/>
            <a:ahLst/>
            <a:cxnLst/>
            <a:rect l="l" t="t" r="r" b="b"/>
            <a:pathLst>
              <a:path w="10820400" h="3525647">
                <a:moveTo>
                  <a:pt x="0" y="0"/>
                </a:moveTo>
                <a:lnTo>
                  <a:pt x="10820400" y="0"/>
                </a:lnTo>
                <a:lnTo>
                  <a:pt x="10820400" y="3525647"/>
                </a:lnTo>
                <a:lnTo>
                  <a:pt x="0" y="35256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E6FF"/>
        </a:solidFill>
        <a:effectLst/>
      </p:bgPr>
    </p:bg>
    <p:spTree>
      <p:nvGrpSpPr>
        <p:cNvPr id="1" name=""/>
        <p:cNvGrpSpPr/>
        <p:nvPr/>
      </p:nvGrpSpPr>
      <p:grpSpPr>
        <a:xfrm>
          <a:off x="0" y="0"/>
          <a:ext cx="0" cy="0"/>
          <a:chOff x="0" y="0"/>
          <a:chExt cx="0" cy="0"/>
        </a:xfrm>
      </p:grpSpPr>
      <p:sp>
        <p:nvSpPr>
          <p:cNvPr id="2" name="Freeform 2"/>
          <p:cNvSpPr/>
          <p:nvPr/>
        </p:nvSpPr>
        <p:spPr>
          <a:xfrm rot="-10800000">
            <a:off x="5591059" y="826844"/>
            <a:ext cx="1571639" cy="1721029"/>
          </a:xfrm>
          <a:custGeom>
            <a:avLst/>
            <a:gdLst/>
            <a:ahLst/>
            <a:cxnLst/>
            <a:rect l="l" t="t" r="r" b="b"/>
            <a:pathLst>
              <a:path w="1571639" h="1721029">
                <a:moveTo>
                  <a:pt x="0" y="0"/>
                </a:moveTo>
                <a:lnTo>
                  <a:pt x="1571639" y="0"/>
                </a:lnTo>
                <a:lnTo>
                  <a:pt x="1571639" y="1721030"/>
                </a:lnTo>
                <a:lnTo>
                  <a:pt x="0" y="1721030"/>
                </a:lnTo>
                <a:lnTo>
                  <a:pt x="0" y="0"/>
                </a:lnTo>
                <a:close/>
              </a:path>
            </a:pathLst>
          </a:custGeom>
          <a:blipFill>
            <a:blip r:embed="rId2"/>
            <a:stretch>
              <a:fillRect/>
            </a:stretch>
          </a:blipFill>
        </p:spPr>
        <p:txBody>
          <a:bodyPr/>
          <a:lstStyle/>
          <a:p>
            <a:endParaRPr lang="en-US"/>
          </a:p>
        </p:txBody>
      </p:sp>
      <p:sp>
        <p:nvSpPr>
          <p:cNvPr id="3" name="Freeform 3"/>
          <p:cNvSpPr/>
          <p:nvPr/>
        </p:nvSpPr>
        <p:spPr>
          <a:xfrm rot="-5400000">
            <a:off x="2754916" y="-63348"/>
            <a:ext cx="1483216" cy="3739226"/>
          </a:xfrm>
          <a:custGeom>
            <a:avLst/>
            <a:gdLst/>
            <a:ahLst/>
            <a:cxnLst/>
            <a:rect l="l" t="t" r="r" b="b"/>
            <a:pathLst>
              <a:path w="1483216" h="3739226">
                <a:moveTo>
                  <a:pt x="0" y="0"/>
                </a:moveTo>
                <a:lnTo>
                  <a:pt x="1483216" y="0"/>
                </a:lnTo>
                <a:lnTo>
                  <a:pt x="1483216" y="3739226"/>
                </a:lnTo>
                <a:lnTo>
                  <a:pt x="0" y="3739226"/>
                </a:lnTo>
                <a:lnTo>
                  <a:pt x="0" y="0"/>
                </a:lnTo>
                <a:close/>
              </a:path>
            </a:pathLst>
          </a:custGeom>
          <a:blipFill>
            <a:blip r:embed="rId3"/>
            <a:stretch>
              <a:fillRect b="-40870"/>
            </a:stretch>
          </a:blipFill>
        </p:spPr>
        <p:txBody>
          <a:bodyPr/>
          <a:lstStyle/>
          <a:p>
            <a:endParaRPr lang="en-US"/>
          </a:p>
        </p:txBody>
      </p:sp>
      <p:sp>
        <p:nvSpPr>
          <p:cNvPr id="4" name="TextBox 4"/>
          <p:cNvSpPr txBox="1"/>
          <p:nvPr/>
        </p:nvSpPr>
        <p:spPr>
          <a:xfrm>
            <a:off x="2438400" y="1250636"/>
            <a:ext cx="2536581" cy="873444"/>
          </a:xfrm>
          <a:prstGeom prst="rect">
            <a:avLst/>
          </a:prstGeom>
        </p:spPr>
        <p:txBody>
          <a:bodyPr lIns="0" tIns="0" rIns="0" bIns="0" rtlCol="0" anchor="t">
            <a:spAutoFit/>
          </a:bodyPr>
          <a:lstStyle/>
          <a:p>
            <a:pPr algn="l">
              <a:lnSpc>
                <a:spcPts val="7533"/>
              </a:lnSpc>
            </a:pPr>
            <a:r>
              <a:rPr lang="en-US" sz="5380" b="1" dirty="0">
                <a:solidFill>
                  <a:srgbClr val="000000"/>
                </a:solidFill>
                <a:latin typeface="Söhne Halbfett" panose="020B0303030202060203" pitchFamily="34" charset="77"/>
              </a:rPr>
              <a:t>Starter</a:t>
            </a:r>
          </a:p>
        </p:txBody>
      </p:sp>
      <p:sp>
        <p:nvSpPr>
          <p:cNvPr id="5" name="TextBox 5"/>
          <p:cNvSpPr txBox="1"/>
          <p:nvPr/>
        </p:nvSpPr>
        <p:spPr>
          <a:xfrm>
            <a:off x="1905000" y="2613593"/>
            <a:ext cx="5337351" cy="515312"/>
          </a:xfrm>
          <a:prstGeom prst="rect">
            <a:avLst/>
          </a:prstGeom>
        </p:spPr>
        <p:txBody>
          <a:bodyPr wrap="square" lIns="0" tIns="0" rIns="0" bIns="0" rtlCol="0" anchor="t">
            <a:spAutoFit/>
          </a:bodyPr>
          <a:lstStyle/>
          <a:p>
            <a:pPr algn="l">
              <a:lnSpc>
                <a:spcPts val="4280"/>
              </a:lnSpc>
            </a:pPr>
            <a:r>
              <a:rPr lang="en-US" sz="3057" b="1" dirty="0">
                <a:solidFill>
                  <a:srgbClr val="000000"/>
                </a:solidFill>
                <a:latin typeface="Söhne Halbfett" panose="020B0303030202060203" pitchFamily="34" charset="77"/>
              </a:rPr>
              <a:t>Look at your starter sheets</a:t>
            </a:r>
          </a:p>
        </p:txBody>
      </p:sp>
      <p:sp>
        <p:nvSpPr>
          <p:cNvPr id="6" name="TextBox 6"/>
          <p:cNvSpPr txBox="1"/>
          <p:nvPr/>
        </p:nvSpPr>
        <p:spPr>
          <a:xfrm>
            <a:off x="1905000" y="3581400"/>
            <a:ext cx="8032774" cy="1707583"/>
          </a:xfrm>
          <a:prstGeom prst="rect">
            <a:avLst/>
          </a:prstGeom>
        </p:spPr>
        <p:txBody>
          <a:bodyPr wrap="square" lIns="0" tIns="0" rIns="0" bIns="0" rtlCol="0" anchor="t">
            <a:spAutoFit/>
          </a:bodyPr>
          <a:lstStyle/>
          <a:p>
            <a:pPr marL="457200" indent="-457200" algn="l">
              <a:lnSpc>
                <a:spcPts val="3364"/>
              </a:lnSpc>
              <a:buClr>
                <a:srgbClr val="F63DB5"/>
              </a:buClr>
              <a:buFont typeface="Arial" panose="020B0604020202020204" pitchFamily="34" charset="0"/>
              <a:buChar char="•"/>
            </a:pPr>
            <a:r>
              <a:rPr lang="en-US" sz="2568" b="1" dirty="0">
                <a:solidFill>
                  <a:srgbClr val="000000"/>
                </a:solidFill>
                <a:latin typeface="Söhne Halbfett" panose="020B0303030202060203" pitchFamily="34" charset="77"/>
              </a:rPr>
              <a:t>These are the six stages of </a:t>
            </a:r>
            <a:r>
              <a:rPr lang="en-US" sz="2568" b="1" dirty="0">
                <a:solidFill>
                  <a:srgbClr val="FF3EB5"/>
                </a:solidFill>
                <a:latin typeface="Söhne Halbfett" panose="020B0303030202060203" pitchFamily="34" charset="77"/>
              </a:rPr>
              <a:t>how oxygen is extracted from the air</a:t>
            </a:r>
            <a:r>
              <a:rPr lang="en-US" sz="2568" b="1" dirty="0">
                <a:solidFill>
                  <a:srgbClr val="000000"/>
                </a:solidFill>
                <a:latin typeface="Söhne Halbfett" panose="020B0303030202060203" pitchFamily="34" charset="77"/>
              </a:rPr>
              <a:t> - but they are in the wrong order. </a:t>
            </a:r>
          </a:p>
          <a:p>
            <a:pPr marL="457200" indent="-457200" algn="l">
              <a:lnSpc>
                <a:spcPts val="3364"/>
              </a:lnSpc>
              <a:buClr>
                <a:srgbClr val="F63DB5"/>
              </a:buClr>
              <a:buFont typeface="Arial" panose="020B0604020202020204" pitchFamily="34" charset="0"/>
              <a:buChar char="•"/>
            </a:pPr>
            <a:endParaRPr lang="en-US" sz="2568" b="1" dirty="0">
              <a:solidFill>
                <a:srgbClr val="000000"/>
              </a:solidFill>
              <a:latin typeface="Söhne Halbfett" panose="020B0303030202060203" pitchFamily="34" charset="77"/>
            </a:endParaRPr>
          </a:p>
          <a:p>
            <a:pPr marL="457200" indent="-457200" algn="l">
              <a:lnSpc>
                <a:spcPts val="3364"/>
              </a:lnSpc>
              <a:buClr>
                <a:srgbClr val="F63DB5"/>
              </a:buClr>
              <a:buFont typeface="Arial" panose="020B0604020202020204" pitchFamily="34" charset="0"/>
              <a:buChar char="•"/>
            </a:pPr>
            <a:r>
              <a:rPr lang="en-US" sz="2568" b="1" dirty="0">
                <a:solidFill>
                  <a:srgbClr val="000000"/>
                </a:solidFill>
                <a:latin typeface="Söhne Halbfett" panose="020B0303030202060203" pitchFamily="34" charset="77"/>
              </a:rPr>
              <a:t>Number them in the order in which they occur.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3EB5"/>
        </a:solidFill>
        <a:effectLst/>
      </p:bgPr>
    </p:bg>
    <p:spTree>
      <p:nvGrpSpPr>
        <p:cNvPr id="1" name=""/>
        <p:cNvGrpSpPr/>
        <p:nvPr/>
      </p:nvGrpSpPr>
      <p:grpSpPr>
        <a:xfrm>
          <a:off x="0" y="0"/>
          <a:ext cx="0" cy="0"/>
          <a:chOff x="0" y="0"/>
          <a:chExt cx="0" cy="0"/>
        </a:xfrm>
      </p:grpSpPr>
      <p:sp>
        <p:nvSpPr>
          <p:cNvPr id="2" name="Freeform 2"/>
          <p:cNvSpPr/>
          <p:nvPr/>
        </p:nvSpPr>
        <p:spPr>
          <a:xfrm>
            <a:off x="4436233" y="-57150"/>
            <a:ext cx="1651291" cy="1804071"/>
          </a:xfrm>
          <a:custGeom>
            <a:avLst/>
            <a:gdLst/>
            <a:ahLst/>
            <a:cxnLst/>
            <a:rect l="l" t="t" r="r" b="b"/>
            <a:pathLst>
              <a:path w="1651291" h="1804071">
                <a:moveTo>
                  <a:pt x="0" y="0"/>
                </a:moveTo>
                <a:lnTo>
                  <a:pt x="1651291" y="0"/>
                </a:lnTo>
                <a:lnTo>
                  <a:pt x="1651291" y="1804071"/>
                </a:lnTo>
                <a:lnTo>
                  <a:pt x="0" y="1804071"/>
                </a:lnTo>
                <a:lnTo>
                  <a:pt x="0" y="0"/>
                </a:lnTo>
                <a:close/>
              </a:path>
            </a:pathLst>
          </a:custGeom>
          <a:blipFill>
            <a:blip r:embed="rId2"/>
            <a:stretch>
              <a:fillRect/>
            </a:stretch>
          </a:blipFill>
        </p:spPr>
        <p:txBody>
          <a:bodyPr/>
          <a:lstStyle/>
          <a:p>
            <a:endParaRPr lang="en-US"/>
          </a:p>
        </p:txBody>
      </p:sp>
      <p:sp>
        <p:nvSpPr>
          <p:cNvPr id="3" name="Freeform 3"/>
          <p:cNvSpPr/>
          <p:nvPr/>
        </p:nvSpPr>
        <p:spPr>
          <a:xfrm rot="-5424702">
            <a:off x="1623207" y="-1022769"/>
            <a:ext cx="1471253" cy="3836787"/>
          </a:xfrm>
          <a:custGeom>
            <a:avLst/>
            <a:gdLst/>
            <a:ahLst/>
            <a:cxnLst/>
            <a:rect l="l" t="t" r="r" b="b"/>
            <a:pathLst>
              <a:path w="1471253" h="3836787">
                <a:moveTo>
                  <a:pt x="0" y="0"/>
                </a:moveTo>
                <a:lnTo>
                  <a:pt x="1471253" y="0"/>
                </a:lnTo>
                <a:lnTo>
                  <a:pt x="1471253" y="3836787"/>
                </a:lnTo>
                <a:lnTo>
                  <a:pt x="0" y="3836787"/>
                </a:lnTo>
                <a:lnTo>
                  <a:pt x="0" y="0"/>
                </a:lnTo>
                <a:close/>
              </a:path>
            </a:pathLst>
          </a:custGeom>
          <a:blipFill>
            <a:blip r:embed="rId3"/>
            <a:stretch>
              <a:fillRect b="-36181"/>
            </a:stretch>
          </a:blipFill>
        </p:spPr>
        <p:txBody>
          <a:bodyPr/>
          <a:lstStyle/>
          <a:p>
            <a:endParaRPr lang="en-US"/>
          </a:p>
        </p:txBody>
      </p:sp>
      <p:graphicFrame>
        <p:nvGraphicFramePr>
          <p:cNvPr id="4" name="Table 4"/>
          <p:cNvGraphicFramePr>
            <a:graphicFrameLocks noGrp="1"/>
          </p:cNvGraphicFramePr>
          <p:nvPr>
            <p:extLst>
              <p:ext uri="{D42A27DB-BD31-4B8C-83A1-F6EECF244321}">
                <p14:modId xmlns:p14="http://schemas.microsoft.com/office/powerpoint/2010/main" val="1187945839"/>
              </p:ext>
            </p:extLst>
          </p:nvPr>
        </p:nvGraphicFramePr>
        <p:xfrm>
          <a:off x="685800" y="1541036"/>
          <a:ext cx="10803449" cy="5012164"/>
        </p:xfrm>
        <a:graphic>
          <a:graphicData uri="http://schemas.openxmlformats.org/drawingml/2006/table">
            <a:tbl>
              <a:tblPr/>
              <a:tblGrid>
                <a:gridCol w="2650345">
                  <a:extLst>
                    <a:ext uri="{9D8B030D-6E8A-4147-A177-3AD203B41FA5}">
                      <a16:colId xmlns:a16="http://schemas.microsoft.com/office/drawing/2014/main" val="20000"/>
                    </a:ext>
                  </a:extLst>
                </a:gridCol>
                <a:gridCol w="8153104">
                  <a:extLst>
                    <a:ext uri="{9D8B030D-6E8A-4147-A177-3AD203B41FA5}">
                      <a16:colId xmlns:a16="http://schemas.microsoft.com/office/drawing/2014/main" val="20001"/>
                    </a:ext>
                  </a:extLst>
                </a:gridCol>
              </a:tblGrid>
              <a:tr h="634750">
                <a:tc>
                  <a:txBody>
                    <a:bodyPr/>
                    <a:lstStyle/>
                    <a:p>
                      <a:pPr algn="ctr">
                        <a:lnSpc>
                          <a:spcPts val="2099"/>
                        </a:lnSpc>
                        <a:defRPr/>
                      </a:pPr>
                      <a:r>
                        <a:rPr lang="en-US" sz="1499" b="1" i="0" dirty="0">
                          <a:solidFill>
                            <a:srgbClr val="000000"/>
                          </a:solidFill>
                          <a:latin typeface="Söhne Halbfett" panose="020B0303030202060203" pitchFamily="34" charset="77"/>
                        </a:rPr>
                        <a:t>Number</a:t>
                      </a:r>
                      <a:endParaRPr lang="en-US" sz="1100" b="1" i="0" dirty="0">
                        <a:latin typeface="Söhne Halbfett" panose="020B0303030202060203" pitchFamily="34" charset="77"/>
                      </a:endParaRPr>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EDAEFF"/>
                    </a:solidFill>
                  </a:tcPr>
                </a:tc>
                <a:tc>
                  <a:txBody>
                    <a:bodyPr/>
                    <a:lstStyle/>
                    <a:p>
                      <a:pPr algn="ctr">
                        <a:lnSpc>
                          <a:spcPts val="2099"/>
                        </a:lnSpc>
                        <a:defRPr/>
                      </a:pPr>
                      <a:r>
                        <a:rPr lang="en-US" sz="1499" b="1" i="0" dirty="0">
                          <a:solidFill>
                            <a:srgbClr val="000000"/>
                          </a:solidFill>
                          <a:latin typeface="Söhne Halbfett" panose="020B0303030202060203" pitchFamily="34" charset="77"/>
                        </a:rPr>
                        <a:t>How does the body extract oxygen from the air?</a:t>
                      </a:r>
                      <a:endParaRPr lang="en-US" sz="1100" b="1" i="0" dirty="0">
                        <a:latin typeface="Söhne Halbfett" panose="020B0303030202060203" pitchFamily="34" charset="77"/>
                      </a:endParaRPr>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EDAEFF"/>
                    </a:solidFill>
                  </a:tcPr>
                </a:tc>
                <a:extLst>
                  <a:ext uri="{0D108BD9-81ED-4DB2-BD59-A6C34878D82A}">
                    <a16:rowId xmlns:a16="http://schemas.microsoft.com/office/drawing/2014/main" val="10000"/>
                  </a:ext>
                </a:extLst>
              </a:tr>
              <a:tr h="643614">
                <a:tc>
                  <a:txBody>
                    <a:bodyPr/>
                    <a:lstStyle/>
                    <a:p>
                      <a:pPr algn="ctr">
                        <a:lnSpc>
                          <a:spcPts val="2099"/>
                        </a:lnSpc>
                        <a:defRPr/>
                      </a:pPr>
                      <a:endParaRPr lang="en-US" sz="1100"/>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tc>
                  <a:txBody>
                    <a:bodyPr/>
                    <a:lstStyle/>
                    <a:p>
                      <a:pPr algn="ctr">
                        <a:lnSpc>
                          <a:spcPts val="2099"/>
                        </a:lnSpc>
                        <a:defRPr/>
                      </a:pPr>
                      <a:r>
                        <a:rPr lang="en-US" sz="1499">
                          <a:solidFill>
                            <a:srgbClr val="000000"/>
                          </a:solidFill>
                          <a:latin typeface="Söhne 2"/>
                        </a:rPr>
                        <a:t>The bronchi then divides into many tubes that are called bronchioles</a:t>
                      </a:r>
                      <a:endParaRPr lang="en-US" sz="1100"/>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extLst>
                  <a:ext uri="{0D108BD9-81ED-4DB2-BD59-A6C34878D82A}">
                    <a16:rowId xmlns:a16="http://schemas.microsoft.com/office/drawing/2014/main" val="10001"/>
                  </a:ext>
                </a:extLst>
              </a:tr>
              <a:tr h="833576">
                <a:tc>
                  <a:txBody>
                    <a:bodyPr/>
                    <a:lstStyle/>
                    <a:p>
                      <a:pPr algn="ctr">
                        <a:lnSpc>
                          <a:spcPts val="2099"/>
                        </a:lnSpc>
                        <a:defRPr/>
                      </a:pPr>
                      <a:endParaRPr lang="en-US" sz="1100"/>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tc>
                  <a:txBody>
                    <a:bodyPr/>
                    <a:lstStyle/>
                    <a:p>
                      <a:pPr algn="ctr">
                        <a:lnSpc>
                          <a:spcPts val="2099"/>
                        </a:lnSpc>
                        <a:defRPr/>
                      </a:pPr>
                      <a:r>
                        <a:rPr lang="en-US" sz="1499">
                          <a:solidFill>
                            <a:srgbClr val="000000"/>
                          </a:solidFill>
                          <a:latin typeface="Söhne 2"/>
                        </a:rPr>
                        <a:t>A network of capillaries surround the alveoli and allow oxygen and carbon dioxide to be exchanged</a:t>
                      </a:r>
                      <a:endParaRPr lang="en-US" sz="1100"/>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extLst>
                  <a:ext uri="{0D108BD9-81ED-4DB2-BD59-A6C34878D82A}">
                    <a16:rowId xmlns:a16="http://schemas.microsoft.com/office/drawing/2014/main" val="10002"/>
                  </a:ext>
                </a:extLst>
              </a:tr>
              <a:tr h="690424">
                <a:tc>
                  <a:txBody>
                    <a:bodyPr/>
                    <a:lstStyle/>
                    <a:p>
                      <a:pPr algn="ctr">
                        <a:lnSpc>
                          <a:spcPts val="2099"/>
                        </a:lnSpc>
                        <a:defRPr/>
                      </a:pPr>
                      <a:endParaRPr lang="en-US" sz="1100" dirty="0"/>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tc>
                  <a:txBody>
                    <a:bodyPr/>
                    <a:lstStyle/>
                    <a:p>
                      <a:pPr algn="ctr">
                        <a:lnSpc>
                          <a:spcPts val="2099"/>
                        </a:lnSpc>
                        <a:defRPr/>
                      </a:pPr>
                      <a:r>
                        <a:rPr lang="en-US" sz="1499">
                          <a:solidFill>
                            <a:srgbClr val="000000"/>
                          </a:solidFill>
                          <a:latin typeface="Söhne 2"/>
                        </a:rPr>
                        <a:t>Air enters the lungs through the windpipe or trachea</a:t>
                      </a:r>
                      <a:endParaRPr lang="en-US" sz="1100"/>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extLst>
                  <a:ext uri="{0D108BD9-81ED-4DB2-BD59-A6C34878D82A}">
                    <a16:rowId xmlns:a16="http://schemas.microsoft.com/office/drawing/2014/main" val="10003"/>
                  </a:ext>
                </a:extLst>
              </a:tr>
              <a:tr h="833576">
                <a:tc>
                  <a:txBody>
                    <a:bodyPr/>
                    <a:lstStyle/>
                    <a:p>
                      <a:pPr algn="ctr">
                        <a:lnSpc>
                          <a:spcPts val="2099"/>
                        </a:lnSpc>
                        <a:defRPr/>
                      </a:pPr>
                      <a:endParaRPr lang="en-US" sz="1100"/>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tc>
                  <a:txBody>
                    <a:bodyPr/>
                    <a:lstStyle/>
                    <a:p>
                      <a:pPr algn="ctr">
                        <a:lnSpc>
                          <a:spcPts val="2099"/>
                        </a:lnSpc>
                        <a:defRPr/>
                      </a:pPr>
                      <a:r>
                        <a:rPr lang="en-US" sz="1499">
                          <a:solidFill>
                            <a:srgbClr val="000000"/>
                          </a:solidFill>
                          <a:latin typeface="Söhne 2"/>
                        </a:rPr>
                        <a:t>The process of these two gases being exchanged is called diffusion and the oxygen molecules are carried by red blood cells</a:t>
                      </a:r>
                      <a:endParaRPr lang="en-US" sz="1100"/>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extLst>
                  <a:ext uri="{0D108BD9-81ED-4DB2-BD59-A6C34878D82A}">
                    <a16:rowId xmlns:a16="http://schemas.microsoft.com/office/drawing/2014/main" val="10004"/>
                  </a:ext>
                </a:extLst>
              </a:tr>
              <a:tr h="690424">
                <a:tc>
                  <a:txBody>
                    <a:bodyPr/>
                    <a:lstStyle/>
                    <a:p>
                      <a:pPr algn="ctr">
                        <a:lnSpc>
                          <a:spcPts val="2099"/>
                        </a:lnSpc>
                        <a:defRPr/>
                      </a:pPr>
                      <a:endParaRPr lang="en-US" sz="1100" dirty="0"/>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tc>
                  <a:txBody>
                    <a:bodyPr/>
                    <a:lstStyle/>
                    <a:p>
                      <a:pPr algn="ctr">
                        <a:lnSpc>
                          <a:spcPts val="2099"/>
                        </a:lnSpc>
                        <a:defRPr/>
                      </a:pPr>
                      <a:r>
                        <a:rPr lang="en-US" sz="1499">
                          <a:solidFill>
                            <a:srgbClr val="000000"/>
                          </a:solidFill>
                          <a:latin typeface="Söhne 2"/>
                        </a:rPr>
                        <a:t>The bronchioles divide into air sacs called alveoli. In total, the lungs contain mullions of alveoli.</a:t>
                      </a:r>
                      <a:endParaRPr lang="en-US" sz="1100"/>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extLst>
                  <a:ext uri="{0D108BD9-81ED-4DB2-BD59-A6C34878D82A}">
                    <a16:rowId xmlns:a16="http://schemas.microsoft.com/office/drawing/2014/main" val="10005"/>
                  </a:ext>
                </a:extLst>
              </a:tr>
              <a:tr h="685800">
                <a:tc>
                  <a:txBody>
                    <a:bodyPr/>
                    <a:lstStyle/>
                    <a:p>
                      <a:pPr algn="ctr">
                        <a:lnSpc>
                          <a:spcPts val="2099"/>
                        </a:lnSpc>
                        <a:defRPr/>
                      </a:pPr>
                      <a:endParaRPr lang="en-US" sz="1100" dirty="0"/>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tc>
                  <a:txBody>
                    <a:bodyPr/>
                    <a:lstStyle/>
                    <a:p>
                      <a:pPr algn="ctr">
                        <a:lnSpc>
                          <a:spcPts val="2099"/>
                        </a:lnSpc>
                        <a:defRPr/>
                      </a:pPr>
                      <a:r>
                        <a:rPr lang="en-US" sz="1499" dirty="0">
                          <a:solidFill>
                            <a:srgbClr val="000000"/>
                          </a:solidFill>
                          <a:latin typeface="Söhne 2"/>
                        </a:rPr>
                        <a:t>The trachea is divided into two tubes called bronchi.</a:t>
                      </a:r>
                      <a:endParaRPr lang="en-US" sz="1100" dirty="0"/>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5" name="TextBox 5"/>
          <p:cNvSpPr txBox="1"/>
          <p:nvPr/>
        </p:nvSpPr>
        <p:spPr>
          <a:xfrm>
            <a:off x="1292726" y="305221"/>
            <a:ext cx="2536581" cy="873444"/>
          </a:xfrm>
          <a:prstGeom prst="rect">
            <a:avLst/>
          </a:prstGeom>
        </p:spPr>
        <p:txBody>
          <a:bodyPr lIns="0" tIns="0" rIns="0" bIns="0" rtlCol="0" anchor="t">
            <a:spAutoFit/>
          </a:bodyPr>
          <a:lstStyle/>
          <a:p>
            <a:pPr algn="l">
              <a:lnSpc>
                <a:spcPts val="7533"/>
              </a:lnSpc>
            </a:pPr>
            <a:r>
              <a:rPr lang="en-US" sz="5380" b="1" dirty="0">
                <a:solidFill>
                  <a:srgbClr val="000000"/>
                </a:solidFill>
                <a:latin typeface="Söhne Halbfett" panose="020B0303030202060203" pitchFamily="34" charset="77"/>
              </a:rPr>
              <a:t>Starter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AEF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607924397"/>
              </p:ext>
            </p:extLst>
          </p:nvPr>
        </p:nvGraphicFramePr>
        <p:xfrm>
          <a:off x="685800" y="1541036"/>
          <a:ext cx="10803449" cy="5002430"/>
        </p:xfrm>
        <a:graphic>
          <a:graphicData uri="http://schemas.openxmlformats.org/drawingml/2006/table">
            <a:tbl>
              <a:tblPr/>
              <a:tblGrid>
                <a:gridCol w="2650345">
                  <a:extLst>
                    <a:ext uri="{9D8B030D-6E8A-4147-A177-3AD203B41FA5}">
                      <a16:colId xmlns:a16="http://schemas.microsoft.com/office/drawing/2014/main" val="20000"/>
                    </a:ext>
                  </a:extLst>
                </a:gridCol>
                <a:gridCol w="8153104">
                  <a:extLst>
                    <a:ext uri="{9D8B030D-6E8A-4147-A177-3AD203B41FA5}">
                      <a16:colId xmlns:a16="http://schemas.microsoft.com/office/drawing/2014/main" val="20001"/>
                    </a:ext>
                  </a:extLst>
                </a:gridCol>
              </a:tblGrid>
              <a:tr h="634565">
                <a:tc>
                  <a:txBody>
                    <a:bodyPr/>
                    <a:lstStyle/>
                    <a:p>
                      <a:pPr algn="ctr">
                        <a:lnSpc>
                          <a:spcPts val="2099"/>
                        </a:lnSpc>
                        <a:defRPr/>
                      </a:pPr>
                      <a:r>
                        <a:rPr lang="en-US" sz="1499" b="1" i="0" dirty="0">
                          <a:solidFill>
                            <a:srgbClr val="000000"/>
                          </a:solidFill>
                          <a:latin typeface="Söhne Halbfett" panose="020B0303030202060203" pitchFamily="34" charset="77"/>
                        </a:rPr>
                        <a:t>Number</a:t>
                      </a:r>
                      <a:endParaRPr lang="en-US" sz="1100" b="1" i="0" dirty="0">
                        <a:latin typeface="Söhne Halbfett" panose="020B0303030202060203" pitchFamily="34" charset="77"/>
                      </a:endParaRPr>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14E6FF"/>
                    </a:solidFill>
                  </a:tcPr>
                </a:tc>
                <a:tc>
                  <a:txBody>
                    <a:bodyPr/>
                    <a:lstStyle/>
                    <a:p>
                      <a:pPr algn="ctr">
                        <a:lnSpc>
                          <a:spcPts val="2099"/>
                        </a:lnSpc>
                        <a:defRPr/>
                      </a:pPr>
                      <a:r>
                        <a:rPr lang="en-US" sz="1499" b="1" i="0" dirty="0">
                          <a:solidFill>
                            <a:srgbClr val="000000"/>
                          </a:solidFill>
                          <a:latin typeface="Söhne Halbfett" panose="020B0303030202060203" pitchFamily="34" charset="77"/>
                        </a:rPr>
                        <a:t>How does the body extract oxygen from the air?</a:t>
                      </a:r>
                      <a:endParaRPr lang="en-US" sz="1100" b="1" i="0" dirty="0">
                        <a:latin typeface="Söhne Halbfett" panose="020B0303030202060203" pitchFamily="34" charset="77"/>
                      </a:endParaRPr>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14E6FF"/>
                    </a:solidFill>
                  </a:tcPr>
                </a:tc>
                <a:extLst>
                  <a:ext uri="{0D108BD9-81ED-4DB2-BD59-A6C34878D82A}">
                    <a16:rowId xmlns:a16="http://schemas.microsoft.com/office/drawing/2014/main" val="10000"/>
                  </a:ext>
                </a:extLst>
              </a:tr>
              <a:tr h="643799">
                <a:tc>
                  <a:txBody>
                    <a:bodyPr/>
                    <a:lstStyle/>
                    <a:p>
                      <a:pPr algn="ctr">
                        <a:lnSpc>
                          <a:spcPts val="2099"/>
                        </a:lnSpc>
                        <a:defRPr/>
                      </a:pPr>
                      <a:r>
                        <a:rPr lang="en-US" sz="1499">
                          <a:solidFill>
                            <a:srgbClr val="000000"/>
                          </a:solidFill>
                          <a:latin typeface="Söhne 2"/>
                        </a:rPr>
                        <a:t>1</a:t>
                      </a:r>
                      <a:endParaRPr lang="en-US" sz="1100"/>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tc>
                  <a:txBody>
                    <a:bodyPr/>
                    <a:lstStyle/>
                    <a:p>
                      <a:pPr algn="ctr">
                        <a:lnSpc>
                          <a:spcPts val="2099"/>
                        </a:lnSpc>
                        <a:defRPr/>
                      </a:pPr>
                      <a:r>
                        <a:rPr lang="en-US" sz="1499">
                          <a:solidFill>
                            <a:srgbClr val="000000"/>
                          </a:solidFill>
                          <a:latin typeface="Söhne 2"/>
                        </a:rPr>
                        <a:t>Air enters the lungs through the windpipe or trachea</a:t>
                      </a:r>
                      <a:endParaRPr lang="en-US" sz="1100"/>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extLst>
                  <a:ext uri="{0D108BD9-81ED-4DB2-BD59-A6C34878D82A}">
                    <a16:rowId xmlns:a16="http://schemas.microsoft.com/office/drawing/2014/main" val="10001"/>
                  </a:ext>
                </a:extLst>
              </a:tr>
              <a:tr h="685800">
                <a:tc>
                  <a:txBody>
                    <a:bodyPr/>
                    <a:lstStyle/>
                    <a:p>
                      <a:pPr algn="ctr">
                        <a:lnSpc>
                          <a:spcPts val="2099"/>
                        </a:lnSpc>
                        <a:defRPr/>
                      </a:pPr>
                      <a:r>
                        <a:rPr lang="en-US" sz="1499" dirty="0">
                          <a:solidFill>
                            <a:srgbClr val="000000"/>
                          </a:solidFill>
                          <a:latin typeface="Söhne 2"/>
                        </a:rPr>
                        <a:t>2</a:t>
                      </a:r>
                      <a:endParaRPr lang="en-US" sz="1100" dirty="0"/>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tc>
                  <a:txBody>
                    <a:bodyPr/>
                    <a:lstStyle/>
                    <a:p>
                      <a:pPr algn="ctr">
                        <a:lnSpc>
                          <a:spcPts val="2099"/>
                        </a:lnSpc>
                        <a:defRPr/>
                      </a:pPr>
                      <a:r>
                        <a:rPr lang="en-US" sz="1499" dirty="0">
                          <a:solidFill>
                            <a:srgbClr val="000000"/>
                          </a:solidFill>
                          <a:latin typeface="Söhne 2"/>
                        </a:rPr>
                        <a:t>The trachea is divided into two tubes called bronchi.</a:t>
                      </a:r>
                      <a:endParaRPr lang="en-US" sz="1100" dirty="0"/>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extLst>
                  <a:ext uri="{0D108BD9-81ED-4DB2-BD59-A6C34878D82A}">
                    <a16:rowId xmlns:a16="http://schemas.microsoft.com/office/drawing/2014/main" val="10002"/>
                  </a:ext>
                </a:extLst>
              </a:tr>
              <a:tr h="685800">
                <a:tc>
                  <a:txBody>
                    <a:bodyPr/>
                    <a:lstStyle/>
                    <a:p>
                      <a:pPr algn="ctr">
                        <a:lnSpc>
                          <a:spcPts val="2099"/>
                        </a:lnSpc>
                        <a:defRPr/>
                      </a:pPr>
                      <a:r>
                        <a:rPr lang="en-US" sz="1499" dirty="0">
                          <a:solidFill>
                            <a:srgbClr val="000000"/>
                          </a:solidFill>
                          <a:latin typeface="Söhne 2"/>
                        </a:rPr>
                        <a:t>3</a:t>
                      </a:r>
                      <a:endParaRPr lang="en-US" sz="1100" dirty="0"/>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tc>
                  <a:txBody>
                    <a:bodyPr/>
                    <a:lstStyle/>
                    <a:p>
                      <a:pPr algn="ctr">
                        <a:lnSpc>
                          <a:spcPts val="2099"/>
                        </a:lnSpc>
                        <a:defRPr/>
                      </a:pPr>
                      <a:r>
                        <a:rPr lang="en-US" sz="1499" dirty="0">
                          <a:solidFill>
                            <a:srgbClr val="000000"/>
                          </a:solidFill>
                          <a:latin typeface="Söhne 2"/>
                        </a:rPr>
                        <a:t>The bronchi then divides into many tubes that are called bronchioles</a:t>
                      </a:r>
                      <a:endParaRPr lang="en-US" sz="1100" dirty="0"/>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extLst>
                  <a:ext uri="{0D108BD9-81ED-4DB2-BD59-A6C34878D82A}">
                    <a16:rowId xmlns:a16="http://schemas.microsoft.com/office/drawing/2014/main" val="10003"/>
                  </a:ext>
                </a:extLst>
              </a:tr>
              <a:tr h="685800">
                <a:tc>
                  <a:txBody>
                    <a:bodyPr/>
                    <a:lstStyle/>
                    <a:p>
                      <a:pPr algn="ctr">
                        <a:lnSpc>
                          <a:spcPts val="2099"/>
                        </a:lnSpc>
                        <a:defRPr/>
                      </a:pPr>
                      <a:r>
                        <a:rPr lang="en-US" sz="1499">
                          <a:solidFill>
                            <a:srgbClr val="000000"/>
                          </a:solidFill>
                          <a:latin typeface="Söhne 2"/>
                        </a:rPr>
                        <a:t>4</a:t>
                      </a:r>
                      <a:endParaRPr lang="en-US" sz="1100"/>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tc>
                  <a:txBody>
                    <a:bodyPr/>
                    <a:lstStyle/>
                    <a:p>
                      <a:pPr algn="ctr">
                        <a:lnSpc>
                          <a:spcPts val="2099"/>
                        </a:lnSpc>
                        <a:defRPr/>
                      </a:pPr>
                      <a:r>
                        <a:rPr lang="en-US" sz="1499" dirty="0">
                          <a:solidFill>
                            <a:srgbClr val="000000"/>
                          </a:solidFill>
                          <a:latin typeface="Söhne 2"/>
                        </a:rPr>
                        <a:t>The bronchioles divide into air sacs called alveoli. In total, the lungs contain mullions of alveoli.</a:t>
                      </a:r>
                      <a:endParaRPr lang="en-US" sz="1100" dirty="0"/>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extLst>
                  <a:ext uri="{0D108BD9-81ED-4DB2-BD59-A6C34878D82A}">
                    <a16:rowId xmlns:a16="http://schemas.microsoft.com/office/drawing/2014/main" val="10004"/>
                  </a:ext>
                </a:extLst>
              </a:tr>
              <a:tr h="833333">
                <a:tc>
                  <a:txBody>
                    <a:bodyPr/>
                    <a:lstStyle/>
                    <a:p>
                      <a:pPr algn="ctr">
                        <a:lnSpc>
                          <a:spcPts val="2099"/>
                        </a:lnSpc>
                        <a:defRPr/>
                      </a:pPr>
                      <a:r>
                        <a:rPr lang="en-US" sz="1499">
                          <a:solidFill>
                            <a:srgbClr val="000000"/>
                          </a:solidFill>
                          <a:latin typeface="Söhne 2"/>
                        </a:rPr>
                        <a:t>5</a:t>
                      </a:r>
                      <a:endParaRPr lang="en-US" sz="1100"/>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tc>
                  <a:txBody>
                    <a:bodyPr/>
                    <a:lstStyle/>
                    <a:p>
                      <a:pPr algn="ctr">
                        <a:lnSpc>
                          <a:spcPts val="2099"/>
                        </a:lnSpc>
                        <a:defRPr/>
                      </a:pPr>
                      <a:r>
                        <a:rPr lang="en-US" sz="1499">
                          <a:solidFill>
                            <a:srgbClr val="000000"/>
                          </a:solidFill>
                          <a:latin typeface="Söhne 2"/>
                        </a:rPr>
                        <a:t>A network of capillaries surround the alveoli and allow oxygen and carbon dioxide to be exchanged</a:t>
                      </a:r>
                      <a:endParaRPr lang="en-US" sz="1100"/>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extLst>
                  <a:ext uri="{0D108BD9-81ED-4DB2-BD59-A6C34878D82A}">
                    <a16:rowId xmlns:a16="http://schemas.microsoft.com/office/drawing/2014/main" val="10005"/>
                  </a:ext>
                </a:extLst>
              </a:tr>
              <a:tr h="833333">
                <a:tc>
                  <a:txBody>
                    <a:bodyPr/>
                    <a:lstStyle/>
                    <a:p>
                      <a:pPr algn="ctr">
                        <a:lnSpc>
                          <a:spcPts val="2099"/>
                        </a:lnSpc>
                        <a:defRPr/>
                      </a:pPr>
                      <a:r>
                        <a:rPr lang="en-US" sz="1499">
                          <a:solidFill>
                            <a:srgbClr val="000000"/>
                          </a:solidFill>
                          <a:latin typeface="Söhne 2"/>
                        </a:rPr>
                        <a:t>6</a:t>
                      </a:r>
                      <a:endParaRPr lang="en-US" sz="1100"/>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tc>
                  <a:txBody>
                    <a:bodyPr/>
                    <a:lstStyle/>
                    <a:p>
                      <a:pPr algn="ctr">
                        <a:lnSpc>
                          <a:spcPts val="2099"/>
                        </a:lnSpc>
                        <a:defRPr/>
                      </a:pPr>
                      <a:r>
                        <a:rPr lang="en-US" sz="1499" dirty="0">
                          <a:solidFill>
                            <a:srgbClr val="000000"/>
                          </a:solidFill>
                          <a:latin typeface="Söhne 2"/>
                        </a:rPr>
                        <a:t>The process of these two gases being exchanged is called diffusion and the oxygen molecules are carried by red blood cells</a:t>
                      </a:r>
                      <a:endParaRPr lang="en-US" sz="1100" dirty="0"/>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grpSp>
        <p:nvGrpSpPr>
          <p:cNvPr id="3" name="Group 3"/>
          <p:cNvGrpSpPr/>
          <p:nvPr/>
        </p:nvGrpSpPr>
        <p:grpSpPr>
          <a:xfrm>
            <a:off x="623373" y="348935"/>
            <a:ext cx="5777428" cy="929539"/>
            <a:chOff x="0" y="0"/>
            <a:chExt cx="8103380" cy="1239385"/>
          </a:xfrm>
        </p:grpSpPr>
        <p:sp>
          <p:nvSpPr>
            <p:cNvPr id="4" name="Freeform 4"/>
            <p:cNvSpPr/>
            <p:nvPr/>
          </p:nvSpPr>
          <p:spPr>
            <a:xfrm>
              <a:off x="0" y="13127"/>
              <a:ext cx="5347932" cy="1226259"/>
            </a:xfrm>
            <a:custGeom>
              <a:avLst/>
              <a:gdLst/>
              <a:ahLst/>
              <a:cxnLst/>
              <a:rect l="l" t="t" r="r" b="b"/>
              <a:pathLst>
                <a:path w="5347932" h="1226259">
                  <a:moveTo>
                    <a:pt x="0" y="0"/>
                  </a:moveTo>
                  <a:lnTo>
                    <a:pt x="5347932" y="0"/>
                  </a:lnTo>
                  <a:lnTo>
                    <a:pt x="5347932" y="1226258"/>
                  </a:lnTo>
                  <a:lnTo>
                    <a:pt x="0" y="1226258"/>
                  </a:lnTo>
                  <a:lnTo>
                    <a:pt x="0" y="0"/>
                  </a:lnTo>
                  <a:close/>
                </a:path>
              </a:pathLst>
            </a:custGeom>
            <a:blipFill>
              <a:blip r:embed="rId2"/>
              <a:stretch>
                <a:fillRect r="-9614"/>
              </a:stretch>
            </a:blipFill>
          </p:spPr>
          <p:txBody>
            <a:bodyPr/>
            <a:lstStyle/>
            <a:p>
              <a:endParaRPr lang="en-US"/>
            </a:p>
          </p:txBody>
        </p:sp>
        <p:sp>
          <p:nvSpPr>
            <p:cNvPr id="5" name="Freeform 5"/>
            <p:cNvSpPr/>
            <p:nvPr/>
          </p:nvSpPr>
          <p:spPr>
            <a:xfrm>
              <a:off x="5334805" y="0"/>
              <a:ext cx="2768575" cy="1226259"/>
            </a:xfrm>
            <a:custGeom>
              <a:avLst/>
              <a:gdLst/>
              <a:ahLst/>
              <a:cxnLst/>
              <a:rect l="l" t="t" r="r" b="b"/>
              <a:pathLst>
                <a:path w="2768575" h="1226259">
                  <a:moveTo>
                    <a:pt x="0" y="0"/>
                  </a:moveTo>
                  <a:lnTo>
                    <a:pt x="2768575" y="0"/>
                  </a:lnTo>
                  <a:lnTo>
                    <a:pt x="2768575" y="1226259"/>
                  </a:lnTo>
                  <a:lnTo>
                    <a:pt x="0" y="1226259"/>
                  </a:lnTo>
                  <a:lnTo>
                    <a:pt x="0" y="0"/>
                  </a:lnTo>
                  <a:close/>
                </a:path>
              </a:pathLst>
            </a:custGeom>
            <a:blipFill>
              <a:blip r:embed="rId2"/>
              <a:stretch>
                <a:fillRect l="-111737"/>
              </a:stretch>
            </a:blipFill>
          </p:spPr>
          <p:txBody>
            <a:bodyPr/>
            <a:lstStyle/>
            <a:p>
              <a:endParaRPr lang="en-US"/>
            </a:p>
          </p:txBody>
        </p:sp>
      </p:grpSp>
      <p:sp>
        <p:nvSpPr>
          <p:cNvPr id="6" name="TextBox 6"/>
          <p:cNvSpPr txBox="1"/>
          <p:nvPr/>
        </p:nvSpPr>
        <p:spPr>
          <a:xfrm>
            <a:off x="990601" y="336409"/>
            <a:ext cx="5105400" cy="873444"/>
          </a:xfrm>
          <a:prstGeom prst="rect">
            <a:avLst/>
          </a:prstGeom>
        </p:spPr>
        <p:txBody>
          <a:bodyPr wrap="square" lIns="0" tIns="0" rIns="0" bIns="0" rtlCol="0" anchor="t">
            <a:spAutoFit/>
          </a:bodyPr>
          <a:lstStyle/>
          <a:p>
            <a:pPr algn="l">
              <a:lnSpc>
                <a:spcPts val="7533"/>
              </a:lnSpc>
            </a:pPr>
            <a:r>
              <a:rPr lang="en-US" sz="4800" b="1" dirty="0">
                <a:solidFill>
                  <a:srgbClr val="000000"/>
                </a:solidFill>
                <a:latin typeface="Söhne Halbfett" panose="020B0303030202060203" pitchFamily="34" charset="77"/>
              </a:rPr>
              <a:t>The correct order!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440099"/>
            </a:solidFill>
          </p:spPr>
          <p:txBody>
            <a:bodyPr/>
            <a:lstStyle/>
            <a:p>
              <a:endParaRPr lang="en-US"/>
            </a:p>
          </p:txBody>
        </p:sp>
        <p:sp>
          <p:nvSpPr>
            <p:cNvPr id="4" name="TextBox 4"/>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5" name="Freeform 5"/>
          <p:cNvSpPr/>
          <p:nvPr/>
        </p:nvSpPr>
        <p:spPr>
          <a:xfrm rot="10531876" flipH="1">
            <a:off x="3085136" y="2188919"/>
            <a:ext cx="4981731" cy="2951676"/>
          </a:xfrm>
          <a:custGeom>
            <a:avLst/>
            <a:gdLst/>
            <a:ahLst/>
            <a:cxnLst/>
            <a:rect l="l" t="t" r="r" b="b"/>
            <a:pathLst>
              <a:path w="4981731" h="2951676">
                <a:moveTo>
                  <a:pt x="4981731" y="0"/>
                </a:moveTo>
                <a:lnTo>
                  <a:pt x="0" y="0"/>
                </a:lnTo>
                <a:lnTo>
                  <a:pt x="0" y="2951676"/>
                </a:lnTo>
                <a:lnTo>
                  <a:pt x="4981731" y="2951676"/>
                </a:lnTo>
                <a:lnTo>
                  <a:pt x="498173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92230" y="1256202"/>
            <a:ext cx="6527639" cy="1811420"/>
          </a:xfrm>
          <a:custGeom>
            <a:avLst/>
            <a:gdLst/>
            <a:ahLst/>
            <a:cxnLst/>
            <a:rect l="l" t="t" r="r" b="b"/>
            <a:pathLst>
              <a:path w="6527639" h="1811420">
                <a:moveTo>
                  <a:pt x="0" y="0"/>
                </a:moveTo>
                <a:lnTo>
                  <a:pt x="6527639" y="0"/>
                </a:lnTo>
                <a:lnTo>
                  <a:pt x="6527639" y="1811420"/>
                </a:lnTo>
                <a:lnTo>
                  <a:pt x="0" y="18114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a:off x="6318583" y="4388368"/>
            <a:ext cx="5454231" cy="3231632"/>
          </a:xfrm>
          <a:custGeom>
            <a:avLst/>
            <a:gdLst/>
            <a:ahLst/>
            <a:cxnLst/>
            <a:rect l="l" t="t" r="r" b="b"/>
            <a:pathLst>
              <a:path w="5454231" h="3231632">
                <a:moveTo>
                  <a:pt x="5454230" y="0"/>
                </a:moveTo>
                <a:lnTo>
                  <a:pt x="0" y="0"/>
                </a:lnTo>
                <a:lnTo>
                  <a:pt x="0" y="3231631"/>
                </a:lnTo>
                <a:lnTo>
                  <a:pt x="5454230" y="3231631"/>
                </a:lnTo>
                <a:lnTo>
                  <a:pt x="545423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685800" y="360948"/>
            <a:ext cx="5410200" cy="720647"/>
          </a:xfrm>
          <a:prstGeom prst="rect">
            <a:avLst/>
          </a:prstGeom>
        </p:spPr>
        <p:txBody>
          <a:bodyPr lIns="0" tIns="0" rIns="0" bIns="0" rtlCol="0" anchor="t">
            <a:spAutoFit/>
          </a:bodyPr>
          <a:lstStyle/>
          <a:p>
            <a:pPr algn="l">
              <a:lnSpc>
                <a:spcPts val="6160"/>
              </a:lnSpc>
            </a:pPr>
            <a:r>
              <a:rPr lang="en-US" sz="4400" b="1" dirty="0">
                <a:solidFill>
                  <a:srgbClr val="FFFFFF"/>
                </a:solidFill>
                <a:latin typeface="Söhne Halbfett" panose="020B0303030202060203" pitchFamily="34" charset="77"/>
              </a:rPr>
              <a:t>Learning objectives:</a:t>
            </a:r>
          </a:p>
        </p:txBody>
      </p:sp>
      <p:sp>
        <p:nvSpPr>
          <p:cNvPr id="9" name="TextBox 9"/>
          <p:cNvSpPr txBox="1"/>
          <p:nvPr/>
        </p:nvSpPr>
        <p:spPr>
          <a:xfrm>
            <a:off x="3895136" y="3698007"/>
            <a:ext cx="3523365" cy="860425"/>
          </a:xfrm>
          <a:prstGeom prst="rect">
            <a:avLst/>
          </a:prstGeom>
        </p:spPr>
        <p:txBody>
          <a:bodyPr lIns="0" tIns="0" rIns="0" bIns="0" rtlCol="0" anchor="t">
            <a:spAutoFit/>
          </a:bodyPr>
          <a:lstStyle/>
          <a:p>
            <a:pPr algn="l">
              <a:lnSpc>
                <a:spcPts val="3499"/>
              </a:lnSpc>
            </a:pPr>
            <a:r>
              <a:rPr lang="en-US" sz="2499">
                <a:solidFill>
                  <a:srgbClr val="000000"/>
                </a:solidFill>
                <a:latin typeface="Söhne 2"/>
              </a:rPr>
              <a:t>To describe the different types of air pollution. </a:t>
            </a:r>
          </a:p>
        </p:txBody>
      </p:sp>
      <p:sp>
        <p:nvSpPr>
          <p:cNvPr id="10" name="TextBox 10"/>
          <p:cNvSpPr txBox="1"/>
          <p:nvPr/>
        </p:nvSpPr>
        <p:spPr>
          <a:xfrm>
            <a:off x="1372963" y="1483272"/>
            <a:ext cx="4821763" cy="1298575"/>
          </a:xfrm>
          <a:prstGeom prst="rect">
            <a:avLst/>
          </a:prstGeom>
        </p:spPr>
        <p:txBody>
          <a:bodyPr lIns="0" tIns="0" rIns="0" bIns="0" rtlCol="0" anchor="t">
            <a:spAutoFit/>
          </a:bodyPr>
          <a:lstStyle/>
          <a:p>
            <a:pPr algn="l">
              <a:lnSpc>
                <a:spcPts val="3499"/>
              </a:lnSpc>
            </a:pPr>
            <a:r>
              <a:rPr lang="en-US" sz="2499">
                <a:solidFill>
                  <a:srgbClr val="000000"/>
                </a:solidFill>
                <a:latin typeface="Söhne 2"/>
              </a:rPr>
              <a:t>To identify the different stages of how the human body removes oxygen from the air. </a:t>
            </a:r>
          </a:p>
        </p:txBody>
      </p:sp>
      <p:sp>
        <p:nvSpPr>
          <p:cNvPr id="11" name="TextBox 11"/>
          <p:cNvSpPr txBox="1"/>
          <p:nvPr/>
        </p:nvSpPr>
        <p:spPr>
          <a:xfrm>
            <a:off x="7158207" y="5044927"/>
            <a:ext cx="3894336" cy="860425"/>
          </a:xfrm>
          <a:prstGeom prst="rect">
            <a:avLst/>
          </a:prstGeom>
        </p:spPr>
        <p:txBody>
          <a:bodyPr lIns="0" tIns="0" rIns="0" bIns="0" rtlCol="0" anchor="t">
            <a:spAutoFit/>
          </a:bodyPr>
          <a:lstStyle/>
          <a:p>
            <a:pPr algn="l">
              <a:lnSpc>
                <a:spcPts val="3499"/>
              </a:lnSpc>
            </a:pPr>
            <a:r>
              <a:rPr lang="en-US" sz="2499" dirty="0">
                <a:solidFill>
                  <a:srgbClr val="000000"/>
                </a:solidFill>
                <a:latin typeface="Söhne 2"/>
              </a:rPr>
              <a:t>To explain how air pollution affects the human body.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E6DCD2"/>
            </a:solidFill>
          </p:spPr>
          <p:txBody>
            <a:bodyPr/>
            <a:lstStyle/>
            <a:p>
              <a:endParaRPr lang="en-US"/>
            </a:p>
          </p:txBody>
        </p:sp>
        <p:sp>
          <p:nvSpPr>
            <p:cNvPr id="4" name="TextBox 4"/>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5" name="Freeform 5"/>
          <p:cNvSpPr/>
          <p:nvPr/>
        </p:nvSpPr>
        <p:spPr>
          <a:xfrm>
            <a:off x="6405286" y="0"/>
            <a:ext cx="5786714" cy="6858000"/>
          </a:xfrm>
          <a:custGeom>
            <a:avLst/>
            <a:gdLst/>
            <a:ahLst/>
            <a:cxnLst/>
            <a:rect l="l" t="t" r="r" b="b"/>
            <a:pathLst>
              <a:path w="5786714" h="6818905">
                <a:moveTo>
                  <a:pt x="0" y="0"/>
                </a:moveTo>
                <a:lnTo>
                  <a:pt x="5786714" y="0"/>
                </a:lnTo>
                <a:lnTo>
                  <a:pt x="5786714" y="6818905"/>
                </a:lnTo>
                <a:lnTo>
                  <a:pt x="0" y="6818905"/>
                </a:lnTo>
                <a:lnTo>
                  <a:pt x="0" y="0"/>
                </a:lnTo>
                <a:close/>
              </a:path>
            </a:pathLst>
          </a:custGeom>
          <a:blipFill>
            <a:blip r:embed="rId2"/>
            <a:stretch>
              <a:fillRect l="-76755"/>
            </a:stretch>
          </a:blipFill>
        </p:spPr>
        <p:txBody>
          <a:bodyPr/>
          <a:lstStyle/>
          <a:p>
            <a:endParaRPr lang="en-US"/>
          </a:p>
        </p:txBody>
      </p:sp>
      <p:sp>
        <p:nvSpPr>
          <p:cNvPr id="6" name="TextBox 6"/>
          <p:cNvSpPr txBox="1"/>
          <p:nvPr/>
        </p:nvSpPr>
        <p:spPr>
          <a:xfrm>
            <a:off x="533400" y="481265"/>
            <a:ext cx="5303051" cy="1373886"/>
          </a:xfrm>
          <a:prstGeom prst="rect">
            <a:avLst/>
          </a:prstGeom>
        </p:spPr>
        <p:txBody>
          <a:bodyPr wrap="square" lIns="0" tIns="0" rIns="0" bIns="0" rtlCol="0" anchor="t">
            <a:spAutoFit/>
          </a:bodyPr>
          <a:lstStyle/>
          <a:p>
            <a:pPr algn="l">
              <a:lnSpc>
                <a:spcPts val="5412"/>
              </a:lnSpc>
            </a:pPr>
            <a:r>
              <a:rPr lang="en-US" sz="4400" b="1" dirty="0">
                <a:solidFill>
                  <a:srgbClr val="FF3EB5"/>
                </a:solidFill>
                <a:latin typeface="Söhne Halbfett" panose="020B0303030202060203" pitchFamily="34" charset="77"/>
              </a:rPr>
              <a:t>Breathing</a:t>
            </a:r>
            <a:r>
              <a:rPr lang="en-US" sz="4400" b="1" dirty="0">
                <a:solidFill>
                  <a:srgbClr val="000000"/>
                </a:solidFill>
                <a:latin typeface="Söhne Halbfett" panose="020B0303030202060203" pitchFamily="34" charset="77"/>
              </a:rPr>
              <a:t> - it’s vital to life.</a:t>
            </a:r>
          </a:p>
        </p:txBody>
      </p:sp>
      <p:sp>
        <p:nvSpPr>
          <p:cNvPr id="7" name="TextBox 7"/>
          <p:cNvSpPr txBox="1"/>
          <p:nvPr/>
        </p:nvSpPr>
        <p:spPr>
          <a:xfrm>
            <a:off x="533401" y="2007737"/>
            <a:ext cx="5303050" cy="4601260"/>
          </a:xfrm>
          <a:prstGeom prst="rect">
            <a:avLst/>
          </a:prstGeom>
        </p:spPr>
        <p:txBody>
          <a:bodyPr wrap="square" lIns="0" tIns="0" rIns="0" bIns="0" rtlCol="0" anchor="t">
            <a:spAutoFit/>
          </a:bodyPr>
          <a:lstStyle/>
          <a:p>
            <a:pPr algn="l"/>
            <a:r>
              <a:rPr lang="en-US" sz="2300" dirty="0">
                <a:solidFill>
                  <a:srgbClr val="000000"/>
                </a:solidFill>
                <a:latin typeface="Söhne 2"/>
              </a:rPr>
              <a:t>We all do it. All day and all night.</a:t>
            </a:r>
          </a:p>
          <a:p>
            <a:pPr algn="l"/>
            <a:r>
              <a:rPr lang="en-US" sz="2300" dirty="0">
                <a:solidFill>
                  <a:srgbClr val="000000"/>
                </a:solidFill>
                <a:latin typeface="Söhne 2"/>
              </a:rPr>
              <a:t>On average, we breathe in and out 22,000 times a day and it is how we access our body’s life-sustaining gas - oxygen. </a:t>
            </a:r>
          </a:p>
          <a:p>
            <a:pPr algn="l"/>
            <a:endParaRPr lang="en-US" sz="2300" dirty="0">
              <a:solidFill>
                <a:srgbClr val="000000"/>
              </a:solidFill>
              <a:latin typeface="Söhne 2"/>
            </a:endParaRPr>
          </a:p>
          <a:p>
            <a:pPr algn="l"/>
            <a:r>
              <a:rPr lang="en-US" sz="2300" dirty="0">
                <a:solidFill>
                  <a:srgbClr val="000000"/>
                </a:solidFill>
                <a:latin typeface="Söhne 2"/>
              </a:rPr>
              <a:t>Unfortunately, due to </a:t>
            </a:r>
            <a:r>
              <a:rPr lang="en-US" sz="2300" b="1" dirty="0">
                <a:latin typeface="Söhne 2"/>
              </a:rPr>
              <a:t>air pollution</a:t>
            </a:r>
            <a:r>
              <a:rPr lang="en-US" sz="2300" dirty="0">
                <a:solidFill>
                  <a:srgbClr val="000000"/>
                </a:solidFill>
                <a:latin typeface="Söhne 2"/>
              </a:rPr>
              <a:t>, we also breathe in and absorb things that are the very opposite of life-sustaining. </a:t>
            </a:r>
          </a:p>
          <a:p>
            <a:pPr algn="l"/>
            <a:endParaRPr lang="en-US" sz="2300" dirty="0">
              <a:solidFill>
                <a:srgbClr val="000000"/>
              </a:solidFill>
              <a:latin typeface="Söhne 2"/>
            </a:endParaRPr>
          </a:p>
          <a:p>
            <a:pPr algn="l"/>
            <a:r>
              <a:rPr lang="en-US" sz="2300" dirty="0">
                <a:solidFill>
                  <a:srgbClr val="000000"/>
                </a:solidFill>
                <a:latin typeface="Söhne 2"/>
              </a:rPr>
              <a:t>Air pollution comes in several different forms. Look at your 'Types of Air Pollution' sheets.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
            <a:extLst>
              <a:ext uri="{FF2B5EF4-FFF2-40B4-BE49-F238E27FC236}">
                <a16:creationId xmlns:a16="http://schemas.microsoft.com/office/drawing/2014/main" id="{8D0B4241-1B0C-697F-0631-F7FC8B9C5C48}"/>
              </a:ext>
            </a:extLst>
          </p:cNvPr>
          <p:cNvGrpSpPr/>
          <p:nvPr/>
        </p:nvGrpSpPr>
        <p:grpSpPr>
          <a:xfrm>
            <a:off x="0" y="0"/>
            <a:ext cx="12192000" cy="6858000"/>
            <a:chOff x="0" y="0"/>
            <a:chExt cx="4816593" cy="2709333"/>
          </a:xfrm>
        </p:grpSpPr>
        <p:sp>
          <p:nvSpPr>
            <p:cNvPr id="19" name="Freeform 3">
              <a:extLst>
                <a:ext uri="{FF2B5EF4-FFF2-40B4-BE49-F238E27FC236}">
                  <a16:creationId xmlns:a16="http://schemas.microsoft.com/office/drawing/2014/main" id="{243BC892-639E-52FD-A96F-143A86F129EA}"/>
                </a:ext>
              </a:extLst>
            </p:cNvPr>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E6DCD2"/>
            </a:solidFill>
          </p:spPr>
          <p:txBody>
            <a:bodyPr/>
            <a:lstStyle/>
            <a:p>
              <a:endParaRPr lang="en-US"/>
            </a:p>
          </p:txBody>
        </p:sp>
        <p:sp>
          <p:nvSpPr>
            <p:cNvPr id="20" name="TextBox 4">
              <a:extLst>
                <a:ext uri="{FF2B5EF4-FFF2-40B4-BE49-F238E27FC236}">
                  <a16:creationId xmlns:a16="http://schemas.microsoft.com/office/drawing/2014/main" id="{92012030-E642-0F33-CBF6-321DEEEF3FD9}"/>
                </a:ext>
              </a:extLst>
            </p:cNvPr>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21" name="Freeform 5">
            <a:extLst>
              <a:ext uri="{FF2B5EF4-FFF2-40B4-BE49-F238E27FC236}">
                <a16:creationId xmlns:a16="http://schemas.microsoft.com/office/drawing/2014/main" id="{989F1587-F8DC-C6E7-704F-0BF7CEAB58A4}"/>
              </a:ext>
            </a:extLst>
          </p:cNvPr>
          <p:cNvSpPr/>
          <p:nvPr/>
        </p:nvSpPr>
        <p:spPr>
          <a:xfrm>
            <a:off x="873959" y="1190142"/>
            <a:ext cx="2724593" cy="1675625"/>
          </a:xfrm>
          <a:custGeom>
            <a:avLst/>
            <a:gdLst/>
            <a:ahLst/>
            <a:cxnLst/>
            <a:rect l="l" t="t" r="r" b="b"/>
            <a:pathLst>
              <a:path w="2724593" h="1675625">
                <a:moveTo>
                  <a:pt x="0" y="0"/>
                </a:moveTo>
                <a:lnTo>
                  <a:pt x="2724593" y="0"/>
                </a:lnTo>
                <a:lnTo>
                  <a:pt x="2724593" y="1675625"/>
                </a:lnTo>
                <a:lnTo>
                  <a:pt x="0" y="16756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6">
            <a:extLst>
              <a:ext uri="{FF2B5EF4-FFF2-40B4-BE49-F238E27FC236}">
                <a16:creationId xmlns:a16="http://schemas.microsoft.com/office/drawing/2014/main" id="{15F4A14D-97C1-2A3F-E448-358B046C6C65}"/>
              </a:ext>
            </a:extLst>
          </p:cNvPr>
          <p:cNvSpPr/>
          <p:nvPr/>
        </p:nvSpPr>
        <p:spPr>
          <a:xfrm>
            <a:off x="798811" y="4446890"/>
            <a:ext cx="3399843" cy="2226897"/>
          </a:xfrm>
          <a:custGeom>
            <a:avLst/>
            <a:gdLst/>
            <a:ahLst/>
            <a:cxnLst/>
            <a:rect l="l" t="t" r="r" b="b"/>
            <a:pathLst>
              <a:path w="3399843" h="2226897">
                <a:moveTo>
                  <a:pt x="0" y="0"/>
                </a:moveTo>
                <a:lnTo>
                  <a:pt x="3399843" y="0"/>
                </a:lnTo>
                <a:lnTo>
                  <a:pt x="3399843" y="2226897"/>
                </a:lnTo>
                <a:lnTo>
                  <a:pt x="0" y="22268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Freeform 7">
            <a:extLst>
              <a:ext uri="{FF2B5EF4-FFF2-40B4-BE49-F238E27FC236}">
                <a16:creationId xmlns:a16="http://schemas.microsoft.com/office/drawing/2014/main" id="{B3CBAAA0-57E5-492B-A2B0-3A2AED9645D5}"/>
              </a:ext>
            </a:extLst>
          </p:cNvPr>
          <p:cNvSpPr/>
          <p:nvPr/>
        </p:nvSpPr>
        <p:spPr>
          <a:xfrm>
            <a:off x="-55943" y="2871420"/>
            <a:ext cx="2770778" cy="1683248"/>
          </a:xfrm>
          <a:custGeom>
            <a:avLst/>
            <a:gdLst/>
            <a:ahLst/>
            <a:cxnLst/>
            <a:rect l="l" t="t" r="r" b="b"/>
            <a:pathLst>
              <a:path w="2770778" h="1683248">
                <a:moveTo>
                  <a:pt x="0" y="0"/>
                </a:moveTo>
                <a:lnTo>
                  <a:pt x="2770777" y="0"/>
                </a:lnTo>
                <a:lnTo>
                  <a:pt x="2770777" y="1683248"/>
                </a:lnTo>
                <a:lnTo>
                  <a:pt x="0" y="16832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4" name="Freeform 8">
            <a:extLst>
              <a:ext uri="{FF2B5EF4-FFF2-40B4-BE49-F238E27FC236}">
                <a16:creationId xmlns:a16="http://schemas.microsoft.com/office/drawing/2014/main" id="{49491951-1A6C-BA38-403F-3F80C0D06648}"/>
              </a:ext>
            </a:extLst>
          </p:cNvPr>
          <p:cNvSpPr/>
          <p:nvPr/>
        </p:nvSpPr>
        <p:spPr>
          <a:xfrm rot="10736971">
            <a:off x="4699111" y="2527387"/>
            <a:ext cx="6845767" cy="2720733"/>
          </a:xfrm>
          <a:custGeom>
            <a:avLst/>
            <a:gdLst/>
            <a:ahLst/>
            <a:cxnLst/>
            <a:rect l="l" t="t" r="r" b="b"/>
            <a:pathLst>
              <a:path w="4582047" h="2399847">
                <a:moveTo>
                  <a:pt x="0" y="0"/>
                </a:moveTo>
                <a:lnTo>
                  <a:pt x="4582047" y="0"/>
                </a:lnTo>
                <a:lnTo>
                  <a:pt x="4582047" y="2399847"/>
                </a:lnTo>
                <a:lnTo>
                  <a:pt x="0" y="239984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6" name="Freeform 10">
            <a:extLst>
              <a:ext uri="{FF2B5EF4-FFF2-40B4-BE49-F238E27FC236}">
                <a16:creationId xmlns:a16="http://schemas.microsoft.com/office/drawing/2014/main" id="{174CBBBB-5822-C9A3-0BF2-6029F4C052E2}"/>
              </a:ext>
            </a:extLst>
          </p:cNvPr>
          <p:cNvSpPr/>
          <p:nvPr/>
        </p:nvSpPr>
        <p:spPr>
          <a:xfrm rot="-398193">
            <a:off x="5735177" y="4679070"/>
            <a:ext cx="6386429" cy="2556537"/>
          </a:xfrm>
          <a:custGeom>
            <a:avLst/>
            <a:gdLst/>
            <a:ahLst/>
            <a:cxnLst/>
            <a:rect l="l" t="t" r="r" b="b"/>
            <a:pathLst>
              <a:path w="4166477" h="2325652">
                <a:moveTo>
                  <a:pt x="0" y="0"/>
                </a:moveTo>
                <a:lnTo>
                  <a:pt x="4166478" y="0"/>
                </a:lnTo>
                <a:lnTo>
                  <a:pt x="4166478" y="2325652"/>
                </a:lnTo>
                <a:lnTo>
                  <a:pt x="0" y="232565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7" name="TextBox 11">
            <a:extLst>
              <a:ext uri="{FF2B5EF4-FFF2-40B4-BE49-F238E27FC236}">
                <a16:creationId xmlns:a16="http://schemas.microsoft.com/office/drawing/2014/main" id="{8769A4DD-E193-1A94-9F86-41CF9FC95F91}"/>
              </a:ext>
            </a:extLst>
          </p:cNvPr>
          <p:cNvSpPr txBox="1"/>
          <p:nvPr/>
        </p:nvSpPr>
        <p:spPr>
          <a:xfrm>
            <a:off x="1305632" y="1650995"/>
            <a:ext cx="1813620" cy="738664"/>
          </a:xfrm>
          <a:prstGeom prst="rect">
            <a:avLst/>
          </a:prstGeom>
        </p:spPr>
        <p:txBody>
          <a:bodyPr lIns="0" tIns="0" rIns="0" bIns="0" rtlCol="0" anchor="t">
            <a:spAutoFit/>
          </a:bodyPr>
          <a:lstStyle/>
          <a:p>
            <a:pPr algn="ctr">
              <a:spcBef>
                <a:spcPct val="0"/>
              </a:spcBef>
            </a:pPr>
            <a:r>
              <a:rPr lang="en-US" sz="2400" dirty="0">
                <a:solidFill>
                  <a:srgbClr val="000000"/>
                </a:solidFill>
                <a:latin typeface="Söhne 2"/>
              </a:rPr>
              <a:t>Particulate Matter (PM)</a:t>
            </a:r>
          </a:p>
        </p:txBody>
      </p:sp>
      <p:sp>
        <p:nvSpPr>
          <p:cNvPr id="28" name="TextBox 12">
            <a:extLst>
              <a:ext uri="{FF2B5EF4-FFF2-40B4-BE49-F238E27FC236}">
                <a16:creationId xmlns:a16="http://schemas.microsoft.com/office/drawing/2014/main" id="{E82A56B7-EEAB-97F4-382D-383BB771F099}"/>
              </a:ext>
            </a:extLst>
          </p:cNvPr>
          <p:cNvSpPr txBox="1"/>
          <p:nvPr/>
        </p:nvSpPr>
        <p:spPr>
          <a:xfrm>
            <a:off x="543490" y="3348530"/>
            <a:ext cx="1524284" cy="738664"/>
          </a:xfrm>
          <a:prstGeom prst="rect">
            <a:avLst/>
          </a:prstGeom>
        </p:spPr>
        <p:txBody>
          <a:bodyPr lIns="0" tIns="0" rIns="0" bIns="0" rtlCol="0" anchor="t">
            <a:spAutoFit/>
          </a:bodyPr>
          <a:lstStyle/>
          <a:p>
            <a:pPr algn="ctr">
              <a:spcBef>
                <a:spcPct val="0"/>
              </a:spcBef>
            </a:pPr>
            <a:r>
              <a:rPr lang="en-US" sz="2400" dirty="0">
                <a:solidFill>
                  <a:srgbClr val="000000"/>
                </a:solidFill>
                <a:latin typeface="Söhne 2"/>
              </a:rPr>
              <a:t>Nitrogen Dioxide</a:t>
            </a:r>
          </a:p>
        </p:txBody>
      </p:sp>
      <p:sp>
        <p:nvSpPr>
          <p:cNvPr id="29" name="TextBox 13">
            <a:extLst>
              <a:ext uri="{FF2B5EF4-FFF2-40B4-BE49-F238E27FC236}">
                <a16:creationId xmlns:a16="http://schemas.microsoft.com/office/drawing/2014/main" id="{08358019-1BD1-91D9-BF48-3F2B08B455CE}"/>
              </a:ext>
            </a:extLst>
          </p:cNvPr>
          <p:cNvSpPr txBox="1"/>
          <p:nvPr/>
        </p:nvSpPr>
        <p:spPr>
          <a:xfrm>
            <a:off x="1358875" y="5314359"/>
            <a:ext cx="2303323" cy="369332"/>
          </a:xfrm>
          <a:prstGeom prst="rect">
            <a:avLst/>
          </a:prstGeom>
        </p:spPr>
        <p:txBody>
          <a:bodyPr lIns="0" tIns="0" rIns="0" bIns="0" rtlCol="0" anchor="t">
            <a:spAutoFit/>
          </a:bodyPr>
          <a:lstStyle/>
          <a:p>
            <a:pPr algn="ctr">
              <a:spcBef>
                <a:spcPct val="0"/>
              </a:spcBef>
            </a:pPr>
            <a:r>
              <a:rPr lang="en-US" sz="2400" dirty="0">
                <a:solidFill>
                  <a:srgbClr val="000000"/>
                </a:solidFill>
                <a:latin typeface="Söhne 2"/>
              </a:rPr>
              <a:t>Other Pollutants</a:t>
            </a:r>
          </a:p>
        </p:txBody>
      </p:sp>
      <p:sp>
        <p:nvSpPr>
          <p:cNvPr id="30" name="TextBox 14">
            <a:extLst>
              <a:ext uri="{FF2B5EF4-FFF2-40B4-BE49-F238E27FC236}">
                <a16:creationId xmlns:a16="http://schemas.microsoft.com/office/drawing/2014/main" id="{2D8F8834-3872-294A-4D29-14477638A893}"/>
              </a:ext>
            </a:extLst>
          </p:cNvPr>
          <p:cNvSpPr txBox="1"/>
          <p:nvPr/>
        </p:nvSpPr>
        <p:spPr>
          <a:xfrm>
            <a:off x="5860141" y="3104519"/>
            <a:ext cx="4866720" cy="1477328"/>
          </a:xfrm>
          <a:prstGeom prst="rect">
            <a:avLst/>
          </a:prstGeom>
        </p:spPr>
        <p:txBody>
          <a:bodyPr wrap="square" lIns="0" tIns="0" rIns="0" bIns="0" rtlCol="0" anchor="t">
            <a:spAutoFit/>
          </a:bodyPr>
          <a:lstStyle/>
          <a:p>
            <a:pPr algn="ctr">
              <a:spcBef>
                <a:spcPct val="0"/>
              </a:spcBef>
            </a:pPr>
            <a:r>
              <a:rPr lang="en-US" sz="1600" dirty="0">
                <a:latin typeface="Söhne Leicht" panose="020B0303030202060203" pitchFamily="34" charset="77"/>
              </a:rPr>
              <a:t>These include carbon monoxide, </a:t>
            </a:r>
            <a:r>
              <a:rPr lang="en-US" sz="1600" dirty="0" err="1">
                <a:latin typeface="Söhne Leicht" panose="020B0303030202060203" pitchFamily="34" charset="77"/>
              </a:rPr>
              <a:t>sulphur</a:t>
            </a:r>
            <a:r>
              <a:rPr lang="en-US" sz="1600" dirty="0">
                <a:latin typeface="Söhne Leicht" panose="020B0303030202060203" pitchFamily="34" charset="77"/>
              </a:rPr>
              <a:t> dioxide and ground-level ozone that is sometimes referred to as smog. The burning of wood and fossil fuels such as coal and oil causes this type of pollution and ground-level ozone is created by a photochemical reaction between pollutants and sunlight. ​</a:t>
            </a:r>
            <a:endParaRPr lang="en-US" sz="1400" dirty="0">
              <a:solidFill>
                <a:srgbClr val="000000"/>
              </a:solidFill>
              <a:latin typeface="Söhne Leicht" panose="020B0303030202060203" pitchFamily="34" charset="77"/>
            </a:endParaRPr>
          </a:p>
        </p:txBody>
      </p:sp>
      <p:sp>
        <p:nvSpPr>
          <p:cNvPr id="32" name="TextBox 16">
            <a:extLst>
              <a:ext uri="{FF2B5EF4-FFF2-40B4-BE49-F238E27FC236}">
                <a16:creationId xmlns:a16="http://schemas.microsoft.com/office/drawing/2014/main" id="{C3615E26-147D-42CD-8CF0-80FFCB9E23C3}"/>
              </a:ext>
            </a:extLst>
          </p:cNvPr>
          <p:cNvSpPr txBox="1"/>
          <p:nvPr/>
        </p:nvSpPr>
        <p:spPr>
          <a:xfrm>
            <a:off x="6493131" y="5451230"/>
            <a:ext cx="4866720" cy="1231106"/>
          </a:xfrm>
          <a:prstGeom prst="rect">
            <a:avLst/>
          </a:prstGeom>
        </p:spPr>
        <p:txBody>
          <a:bodyPr wrap="square" lIns="0" tIns="0" rIns="0" bIns="0" rtlCol="0" anchor="t">
            <a:spAutoFit/>
          </a:bodyPr>
          <a:lstStyle/>
          <a:p>
            <a:pPr algn="ctr">
              <a:spcBef>
                <a:spcPct val="0"/>
              </a:spcBef>
            </a:pPr>
            <a:r>
              <a:rPr lang="en-US" sz="1600" dirty="0">
                <a:solidFill>
                  <a:srgbClr val="000000"/>
                </a:solidFill>
                <a:latin typeface="Söhne 2"/>
              </a:rPr>
              <a:t>Over 80% of this type of pollution in the UK is caused by transport and diesel vans and cars are the biggest polluters. City </a:t>
            </a:r>
            <a:r>
              <a:rPr lang="en-US" sz="1600" dirty="0" err="1">
                <a:solidFill>
                  <a:srgbClr val="000000"/>
                </a:solidFill>
                <a:latin typeface="Söhne 2"/>
              </a:rPr>
              <a:t>centres</a:t>
            </a:r>
            <a:r>
              <a:rPr lang="en-US" sz="1600" dirty="0">
                <a:solidFill>
                  <a:srgbClr val="000000"/>
                </a:solidFill>
                <a:latin typeface="Söhne 2"/>
              </a:rPr>
              <a:t> suffer particularly high levels of this type of pollution. There is evidence that exposure to this gas is a likely cause of asthma in children.</a:t>
            </a:r>
          </a:p>
        </p:txBody>
      </p:sp>
      <p:sp>
        <p:nvSpPr>
          <p:cNvPr id="17" name="TextBox 17"/>
          <p:cNvSpPr txBox="1"/>
          <p:nvPr/>
        </p:nvSpPr>
        <p:spPr>
          <a:xfrm>
            <a:off x="685799" y="269797"/>
            <a:ext cx="5582841" cy="827913"/>
          </a:xfrm>
          <a:prstGeom prst="rect">
            <a:avLst/>
          </a:prstGeom>
        </p:spPr>
        <p:txBody>
          <a:bodyPr wrap="square" lIns="0" tIns="0" rIns="0" bIns="0" rtlCol="0" anchor="t">
            <a:spAutoFit/>
          </a:bodyPr>
          <a:lstStyle/>
          <a:p>
            <a:pPr algn="l">
              <a:lnSpc>
                <a:spcPts val="3321"/>
              </a:lnSpc>
            </a:pPr>
            <a:r>
              <a:rPr lang="en-US" sz="2700" b="1" dirty="0">
                <a:solidFill>
                  <a:srgbClr val="000000"/>
                </a:solidFill>
                <a:latin typeface="Söhne Halbfett" panose="020B0303030202060203" pitchFamily="34" charset="77"/>
              </a:rPr>
              <a:t>Draw a line between the the </a:t>
            </a:r>
            <a:r>
              <a:rPr lang="en-US" sz="2700" b="1" dirty="0">
                <a:solidFill>
                  <a:srgbClr val="FF3EB5"/>
                </a:solidFill>
                <a:latin typeface="Söhne Halbfett" panose="020B0303030202060203" pitchFamily="34" charset="77"/>
              </a:rPr>
              <a:t>types of pollution</a:t>
            </a:r>
            <a:r>
              <a:rPr lang="en-US" sz="2700" b="1" dirty="0">
                <a:solidFill>
                  <a:srgbClr val="000000"/>
                </a:solidFill>
                <a:latin typeface="Söhne Halbfett" panose="020B0303030202060203" pitchFamily="34" charset="77"/>
              </a:rPr>
              <a:t> and the correct definition.</a:t>
            </a:r>
          </a:p>
        </p:txBody>
      </p:sp>
      <p:sp>
        <p:nvSpPr>
          <p:cNvPr id="2" name="Freeform 9">
            <a:extLst>
              <a:ext uri="{FF2B5EF4-FFF2-40B4-BE49-F238E27FC236}">
                <a16:creationId xmlns:a16="http://schemas.microsoft.com/office/drawing/2014/main" id="{EE731FAB-02E3-3CEB-13BA-9FFFD13A9B52}"/>
              </a:ext>
            </a:extLst>
          </p:cNvPr>
          <p:cNvSpPr/>
          <p:nvPr/>
        </p:nvSpPr>
        <p:spPr>
          <a:xfrm>
            <a:off x="5558463" y="345258"/>
            <a:ext cx="7609409" cy="2845783"/>
          </a:xfrm>
          <a:custGeom>
            <a:avLst/>
            <a:gdLst/>
            <a:ahLst/>
            <a:cxnLst/>
            <a:rect l="l" t="t" r="r" b="b"/>
            <a:pathLst>
              <a:path w="6844592" h="2506832">
                <a:moveTo>
                  <a:pt x="0" y="0"/>
                </a:moveTo>
                <a:lnTo>
                  <a:pt x="6844592" y="0"/>
                </a:lnTo>
                <a:lnTo>
                  <a:pt x="6844592" y="2506832"/>
                </a:lnTo>
                <a:lnTo>
                  <a:pt x="0" y="250683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3" name="TextBox 15">
            <a:extLst>
              <a:ext uri="{FF2B5EF4-FFF2-40B4-BE49-F238E27FC236}">
                <a16:creationId xmlns:a16="http://schemas.microsoft.com/office/drawing/2014/main" id="{DD01A5CF-9ADA-33D0-6045-CEB44CBF83AB}"/>
              </a:ext>
            </a:extLst>
          </p:cNvPr>
          <p:cNvSpPr txBox="1"/>
          <p:nvPr/>
        </p:nvSpPr>
        <p:spPr>
          <a:xfrm>
            <a:off x="6541182" y="1029486"/>
            <a:ext cx="5566156" cy="1477328"/>
          </a:xfrm>
          <a:prstGeom prst="rect">
            <a:avLst/>
          </a:prstGeom>
        </p:spPr>
        <p:txBody>
          <a:bodyPr wrap="square" lIns="0" tIns="0" rIns="0" bIns="0" rtlCol="0" anchor="t">
            <a:spAutoFit/>
          </a:bodyPr>
          <a:lstStyle/>
          <a:p>
            <a:pPr algn="ctr">
              <a:spcBef>
                <a:spcPct val="0"/>
              </a:spcBef>
            </a:pPr>
            <a:r>
              <a:rPr lang="en-US" sz="1600" dirty="0">
                <a:latin typeface="Söhne Leicht" panose="020B0303030202060203" pitchFamily="34" charset="77"/>
              </a:rPr>
              <a:t>This can occur naturally, from pollen or dust, but is often caused in cities by the burning of fossil fuels. This is sometimes referred to as soot and diesel engined vehicles are a major contributor of this type of air pollution. The smallest particles are less than 0.1 microns in diameter. In comparison, a human hair normally measures 75 microns across.​</a:t>
            </a:r>
            <a:endParaRPr lang="en-US" sz="1400" dirty="0">
              <a:solidFill>
                <a:srgbClr val="000000"/>
              </a:solidFill>
              <a:latin typeface="Söhne Leicht" panose="020B0303030202060203" pitchFamily="34" charset="77"/>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540CB-26D2-AA3A-04CC-346FDCBBAC28}"/>
            </a:ext>
          </a:extLst>
        </p:cNvPr>
        <p:cNvGrpSpPr/>
        <p:nvPr/>
      </p:nvGrpSpPr>
      <p:grpSpPr>
        <a:xfrm>
          <a:off x="0" y="0"/>
          <a:ext cx="0" cy="0"/>
          <a:chOff x="0" y="0"/>
          <a:chExt cx="0" cy="0"/>
        </a:xfrm>
      </p:grpSpPr>
      <p:grpSp>
        <p:nvGrpSpPr>
          <p:cNvPr id="18" name="Group 2">
            <a:extLst>
              <a:ext uri="{FF2B5EF4-FFF2-40B4-BE49-F238E27FC236}">
                <a16:creationId xmlns:a16="http://schemas.microsoft.com/office/drawing/2014/main" id="{B27AB037-E09A-4A11-70F0-5E60FCB4B116}"/>
              </a:ext>
            </a:extLst>
          </p:cNvPr>
          <p:cNvGrpSpPr/>
          <p:nvPr/>
        </p:nvGrpSpPr>
        <p:grpSpPr>
          <a:xfrm>
            <a:off x="0" y="0"/>
            <a:ext cx="12192000" cy="6858000"/>
            <a:chOff x="0" y="0"/>
            <a:chExt cx="4816593" cy="2709333"/>
          </a:xfrm>
        </p:grpSpPr>
        <p:sp>
          <p:nvSpPr>
            <p:cNvPr id="19" name="Freeform 3">
              <a:extLst>
                <a:ext uri="{FF2B5EF4-FFF2-40B4-BE49-F238E27FC236}">
                  <a16:creationId xmlns:a16="http://schemas.microsoft.com/office/drawing/2014/main" id="{44E6555B-93AB-90FC-9A0F-70B19575CC69}"/>
                </a:ext>
              </a:extLst>
            </p:cNvPr>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E6DCD2"/>
            </a:solidFill>
          </p:spPr>
          <p:txBody>
            <a:bodyPr/>
            <a:lstStyle/>
            <a:p>
              <a:endParaRPr lang="en-US"/>
            </a:p>
          </p:txBody>
        </p:sp>
        <p:sp>
          <p:nvSpPr>
            <p:cNvPr id="20" name="TextBox 4">
              <a:extLst>
                <a:ext uri="{FF2B5EF4-FFF2-40B4-BE49-F238E27FC236}">
                  <a16:creationId xmlns:a16="http://schemas.microsoft.com/office/drawing/2014/main" id="{7D28B853-8893-932E-A2EE-7F186F2B96E0}"/>
                </a:ext>
              </a:extLst>
            </p:cNvPr>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21" name="Freeform 5">
            <a:extLst>
              <a:ext uri="{FF2B5EF4-FFF2-40B4-BE49-F238E27FC236}">
                <a16:creationId xmlns:a16="http://schemas.microsoft.com/office/drawing/2014/main" id="{E54DC0DF-A778-8B4F-0D83-642741BEE781}"/>
              </a:ext>
            </a:extLst>
          </p:cNvPr>
          <p:cNvSpPr/>
          <p:nvPr/>
        </p:nvSpPr>
        <p:spPr>
          <a:xfrm>
            <a:off x="873959" y="1190142"/>
            <a:ext cx="2724593" cy="1675625"/>
          </a:xfrm>
          <a:custGeom>
            <a:avLst/>
            <a:gdLst/>
            <a:ahLst/>
            <a:cxnLst/>
            <a:rect l="l" t="t" r="r" b="b"/>
            <a:pathLst>
              <a:path w="2724593" h="1675625">
                <a:moveTo>
                  <a:pt x="0" y="0"/>
                </a:moveTo>
                <a:lnTo>
                  <a:pt x="2724593" y="0"/>
                </a:lnTo>
                <a:lnTo>
                  <a:pt x="2724593" y="1675625"/>
                </a:lnTo>
                <a:lnTo>
                  <a:pt x="0" y="16756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6">
            <a:extLst>
              <a:ext uri="{FF2B5EF4-FFF2-40B4-BE49-F238E27FC236}">
                <a16:creationId xmlns:a16="http://schemas.microsoft.com/office/drawing/2014/main" id="{375A887F-DD27-901E-336E-99C919199725}"/>
              </a:ext>
            </a:extLst>
          </p:cNvPr>
          <p:cNvSpPr/>
          <p:nvPr/>
        </p:nvSpPr>
        <p:spPr>
          <a:xfrm>
            <a:off x="798811" y="4446890"/>
            <a:ext cx="3399843" cy="2226897"/>
          </a:xfrm>
          <a:custGeom>
            <a:avLst/>
            <a:gdLst/>
            <a:ahLst/>
            <a:cxnLst/>
            <a:rect l="l" t="t" r="r" b="b"/>
            <a:pathLst>
              <a:path w="3399843" h="2226897">
                <a:moveTo>
                  <a:pt x="0" y="0"/>
                </a:moveTo>
                <a:lnTo>
                  <a:pt x="3399843" y="0"/>
                </a:lnTo>
                <a:lnTo>
                  <a:pt x="3399843" y="2226897"/>
                </a:lnTo>
                <a:lnTo>
                  <a:pt x="0" y="22268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Freeform 7">
            <a:extLst>
              <a:ext uri="{FF2B5EF4-FFF2-40B4-BE49-F238E27FC236}">
                <a16:creationId xmlns:a16="http://schemas.microsoft.com/office/drawing/2014/main" id="{CD25BA40-C2CD-E3E0-8FAB-861690CB4F82}"/>
              </a:ext>
            </a:extLst>
          </p:cNvPr>
          <p:cNvSpPr/>
          <p:nvPr/>
        </p:nvSpPr>
        <p:spPr>
          <a:xfrm>
            <a:off x="-55943" y="2871420"/>
            <a:ext cx="2770778" cy="1683248"/>
          </a:xfrm>
          <a:custGeom>
            <a:avLst/>
            <a:gdLst/>
            <a:ahLst/>
            <a:cxnLst/>
            <a:rect l="l" t="t" r="r" b="b"/>
            <a:pathLst>
              <a:path w="2770778" h="1683248">
                <a:moveTo>
                  <a:pt x="0" y="0"/>
                </a:moveTo>
                <a:lnTo>
                  <a:pt x="2770777" y="0"/>
                </a:lnTo>
                <a:lnTo>
                  <a:pt x="2770777" y="1683248"/>
                </a:lnTo>
                <a:lnTo>
                  <a:pt x="0" y="16832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4" name="Freeform 8">
            <a:extLst>
              <a:ext uri="{FF2B5EF4-FFF2-40B4-BE49-F238E27FC236}">
                <a16:creationId xmlns:a16="http://schemas.microsoft.com/office/drawing/2014/main" id="{8B9ED121-E59A-EBFF-0274-D4B19511043E}"/>
              </a:ext>
            </a:extLst>
          </p:cNvPr>
          <p:cNvSpPr/>
          <p:nvPr/>
        </p:nvSpPr>
        <p:spPr>
          <a:xfrm rot="10736971">
            <a:off x="4699111" y="2527387"/>
            <a:ext cx="6845767" cy="2720733"/>
          </a:xfrm>
          <a:custGeom>
            <a:avLst/>
            <a:gdLst/>
            <a:ahLst/>
            <a:cxnLst/>
            <a:rect l="l" t="t" r="r" b="b"/>
            <a:pathLst>
              <a:path w="4582047" h="2399847">
                <a:moveTo>
                  <a:pt x="0" y="0"/>
                </a:moveTo>
                <a:lnTo>
                  <a:pt x="4582047" y="0"/>
                </a:lnTo>
                <a:lnTo>
                  <a:pt x="4582047" y="2399847"/>
                </a:lnTo>
                <a:lnTo>
                  <a:pt x="0" y="239984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5" name="Freeform 9">
            <a:extLst>
              <a:ext uri="{FF2B5EF4-FFF2-40B4-BE49-F238E27FC236}">
                <a16:creationId xmlns:a16="http://schemas.microsoft.com/office/drawing/2014/main" id="{9EA22A30-432E-5113-8766-F8663F914409}"/>
              </a:ext>
            </a:extLst>
          </p:cNvPr>
          <p:cNvSpPr/>
          <p:nvPr/>
        </p:nvSpPr>
        <p:spPr>
          <a:xfrm>
            <a:off x="5558463" y="345258"/>
            <a:ext cx="7609409" cy="2845783"/>
          </a:xfrm>
          <a:custGeom>
            <a:avLst/>
            <a:gdLst/>
            <a:ahLst/>
            <a:cxnLst/>
            <a:rect l="l" t="t" r="r" b="b"/>
            <a:pathLst>
              <a:path w="6844592" h="2506832">
                <a:moveTo>
                  <a:pt x="0" y="0"/>
                </a:moveTo>
                <a:lnTo>
                  <a:pt x="6844592" y="0"/>
                </a:lnTo>
                <a:lnTo>
                  <a:pt x="6844592" y="2506832"/>
                </a:lnTo>
                <a:lnTo>
                  <a:pt x="0" y="25068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6" name="Freeform 10">
            <a:extLst>
              <a:ext uri="{FF2B5EF4-FFF2-40B4-BE49-F238E27FC236}">
                <a16:creationId xmlns:a16="http://schemas.microsoft.com/office/drawing/2014/main" id="{D8FDE5AE-0EFD-A0F1-6559-6F08F54169B6}"/>
              </a:ext>
            </a:extLst>
          </p:cNvPr>
          <p:cNvSpPr/>
          <p:nvPr/>
        </p:nvSpPr>
        <p:spPr>
          <a:xfrm rot="-398193">
            <a:off x="5735177" y="4679070"/>
            <a:ext cx="6386429" cy="2556537"/>
          </a:xfrm>
          <a:custGeom>
            <a:avLst/>
            <a:gdLst/>
            <a:ahLst/>
            <a:cxnLst/>
            <a:rect l="l" t="t" r="r" b="b"/>
            <a:pathLst>
              <a:path w="4166477" h="2325652">
                <a:moveTo>
                  <a:pt x="0" y="0"/>
                </a:moveTo>
                <a:lnTo>
                  <a:pt x="4166478" y="0"/>
                </a:lnTo>
                <a:lnTo>
                  <a:pt x="4166478" y="2325652"/>
                </a:lnTo>
                <a:lnTo>
                  <a:pt x="0" y="232565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7" name="TextBox 11">
            <a:extLst>
              <a:ext uri="{FF2B5EF4-FFF2-40B4-BE49-F238E27FC236}">
                <a16:creationId xmlns:a16="http://schemas.microsoft.com/office/drawing/2014/main" id="{A6F1C653-1D11-EF60-CAF5-C33A7C405DFD}"/>
              </a:ext>
            </a:extLst>
          </p:cNvPr>
          <p:cNvSpPr txBox="1"/>
          <p:nvPr/>
        </p:nvSpPr>
        <p:spPr>
          <a:xfrm>
            <a:off x="1305632" y="1650995"/>
            <a:ext cx="1813620" cy="738664"/>
          </a:xfrm>
          <a:prstGeom prst="rect">
            <a:avLst/>
          </a:prstGeom>
        </p:spPr>
        <p:txBody>
          <a:bodyPr lIns="0" tIns="0" rIns="0" bIns="0" rtlCol="0" anchor="t">
            <a:spAutoFit/>
          </a:bodyPr>
          <a:lstStyle/>
          <a:p>
            <a:pPr algn="ctr">
              <a:spcBef>
                <a:spcPct val="0"/>
              </a:spcBef>
            </a:pPr>
            <a:r>
              <a:rPr lang="en-US" sz="2400" dirty="0">
                <a:solidFill>
                  <a:srgbClr val="000000"/>
                </a:solidFill>
                <a:latin typeface="Söhne 2"/>
              </a:rPr>
              <a:t>Particulate Matter (PM)</a:t>
            </a:r>
          </a:p>
        </p:txBody>
      </p:sp>
      <p:sp>
        <p:nvSpPr>
          <p:cNvPr id="28" name="TextBox 12">
            <a:extLst>
              <a:ext uri="{FF2B5EF4-FFF2-40B4-BE49-F238E27FC236}">
                <a16:creationId xmlns:a16="http://schemas.microsoft.com/office/drawing/2014/main" id="{8BF06C42-D9E0-3CC1-1247-3F0B6C20EFA2}"/>
              </a:ext>
            </a:extLst>
          </p:cNvPr>
          <p:cNvSpPr txBox="1"/>
          <p:nvPr/>
        </p:nvSpPr>
        <p:spPr>
          <a:xfrm>
            <a:off x="543490" y="3348530"/>
            <a:ext cx="1524284" cy="738664"/>
          </a:xfrm>
          <a:prstGeom prst="rect">
            <a:avLst/>
          </a:prstGeom>
        </p:spPr>
        <p:txBody>
          <a:bodyPr lIns="0" tIns="0" rIns="0" bIns="0" rtlCol="0" anchor="t">
            <a:spAutoFit/>
          </a:bodyPr>
          <a:lstStyle/>
          <a:p>
            <a:pPr algn="ctr">
              <a:spcBef>
                <a:spcPct val="0"/>
              </a:spcBef>
            </a:pPr>
            <a:r>
              <a:rPr lang="en-US" sz="2400" dirty="0">
                <a:solidFill>
                  <a:srgbClr val="000000"/>
                </a:solidFill>
                <a:latin typeface="Söhne 2"/>
              </a:rPr>
              <a:t>Nitrogen Dioxide</a:t>
            </a:r>
          </a:p>
        </p:txBody>
      </p:sp>
      <p:sp>
        <p:nvSpPr>
          <p:cNvPr id="29" name="TextBox 13">
            <a:extLst>
              <a:ext uri="{FF2B5EF4-FFF2-40B4-BE49-F238E27FC236}">
                <a16:creationId xmlns:a16="http://schemas.microsoft.com/office/drawing/2014/main" id="{8DB0E561-9464-BB01-6C47-4BF3DA160E39}"/>
              </a:ext>
            </a:extLst>
          </p:cNvPr>
          <p:cNvSpPr txBox="1"/>
          <p:nvPr/>
        </p:nvSpPr>
        <p:spPr>
          <a:xfrm>
            <a:off x="1358875" y="5314359"/>
            <a:ext cx="2303323" cy="369332"/>
          </a:xfrm>
          <a:prstGeom prst="rect">
            <a:avLst/>
          </a:prstGeom>
        </p:spPr>
        <p:txBody>
          <a:bodyPr lIns="0" tIns="0" rIns="0" bIns="0" rtlCol="0" anchor="t">
            <a:spAutoFit/>
          </a:bodyPr>
          <a:lstStyle/>
          <a:p>
            <a:pPr algn="ctr">
              <a:spcBef>
                <a:spcPct val="0"/>
              </a:spcBef>
            </a:pPr>
            <a:r>
              <a:rPr lang="en-US" sz="2400" dirty="0">
                <a:solidFill>
                  <a:srgbClr val="000000"/>
                </a:solidFill>
                <a:latin typeface="Söhne 2"/>
              </a:rPr>
              <a:t>Other Pollutants</a:t>
            </a:r>
          </a:p>
        </p:txBody>
      </p:sp>
      <p:sp>
        <p:nvSpPr>
          <p:cNvPr id="30" name="TextBox 14">
            <a:extLst>
              <a:ext uri="{FF2B5EF4-FFF2-40B4-BE49-F238E27FC236}">
                <a16:creationId xmlns:a16="http://schemas.microsoft.com/office/drawing/2014/main" id="{C761BE11-3508-63DC-720F-452526D5881E}"/>
              </a:ext>
            </a:extLst>
          </p:cNvPr>
          <p:cNvSpPr txBox="1"/>
          <p:nvPr/>
        </p:nvSpPr>
        <p:spPr>
          <a:xfrm>
            <a:off x="5860141" y="3104519"/>
            <a:ext cx="4866720" cy="1477328"/>
          </a:xfrm>
          <a:prstGeom prst="rect">
            <a:avLst/>
          </a:prstGeom>
        </p:spPr>
        <p:txBody>
          <a:bodyPr wrap="square" lIns="0" tIns="0" rIns="0" bIns="0" rtlCol="0" anchor="t">
            <a:spAutoFit/>
          </a:bodyPr>
          <a:lstStyle/>
          <a:p>
            <a:pPr algn="ctr">
              <a:spcBef>
                <a:spcPct val="0"/>
              </a:spcBef>
            </a:pPr>
            <a:r>
              <a:rPr lang="en-US" sz="1600" dirty="0">
                <a:latin typeface="Söhne Leicht" panose="020B0303030202060203" pitchFamily="34" charset="77"/>
              </a:rPr>
              <a:t>These include carbon monoxide, </a:t>
            </a:r>
            <a:r>
              <a:rPr lang="en-US" sz="1600" dirty="0" err="1">
                <a:latin typeface="Söhne Leicht" panose="020B0303030202060203" pitchFamily="34" charset="77"/>
              </a:rPr>
              <a:t>sulphur</a:t>
            </a:r>
            <a:r>
              <a:rPr lang="en-US" sz="1600" dirty="0">
                <a:latin typeface="Söhne Leicht" panose="020B0303030202060203" pitchFamily="34" charset="77"/>
              </a:rPr>
              <a:t> dioxide and ground-level ozone that is sometimes referred to as smog. The burning of wood and fossil fuels such as coal and oil causes this type of pollution and ground-level ozone is created by a photochemical reaction between pollutants and sunlight. ​</a:t>
            </a:r>
            <a:endParaRPr lang="en-US" sz="1400" dirty="0">
              <a:solidFill>
                <a:srgbClr val="000000"/>
              </a:solidFill>
              <a:latin typeface="Söhne Leicht" panose="020B0303030202060203" pitchFamily="34" charset="77"/>
            </a:endParaRPr>
          </a:p>
        </p:txBody>
      </p:sp>
      <p:sp>
        <p:nvSpPr>
          <p:cNvPr id="31" name="TextBox 15">
            <a:extLst>
              <a:ext uri="{FF2B5EF4-FFF2-40B4-BE49-F238E27FC236}">
                <a16:creationId xmlns:a16="http://schemas.microsoft.com/office/drawing/2014/main" id="{32BB6D7D-20A9-3EB6-47A6-47F7F0949267}"/>
              </a:ext>
            </a:extLst>
          </p:cNvPr>
          <p:cNvSpPr txBox="1"/>
          <p:nvPr/>
        </p:nvSpPr>
        <p:spPr>
          <a:xfrm>
            <a:off x="6541182" y="1029486"/>
            <a:ext cx="5566156" cy="1477328"/>
          </a:xfrm>
          <a:prstGeom prst="rect">
            <a:avLst/>
          </a:prstGeom>
        </p:spPr>
        <p:txBody>
          <a:bodyPr wrap="square" lIns="0" tIns="0" rIns="0" bIns="0" rtlCol="0" anchor="t">
            <a:spAutoFit/>
          </a:bodyPr>
          <a:lstStyle/>
          <a:p>
            <a:pPr algn="ctr">
              <a:spcBef>
                <a:spcPct val="0"/>
              </a:spcBef>
            </a:pPr>
            <a:r>
              <a:rPr lang="en-US" sz="1600" dirty="0">
                <a:latin typeface="Söhne Leicht" panose="020B0303030202060203" pitchFamily="34" charset="77"/>
              </a:rPr>
              <a:t>This can occur naturally, from pollen or dust, but is often caused in cities by the burning of fossil fuels. This is sometimes referred to as soot and diesel engined vehicles are a major contributor of this type of air pollution. The smallest particles are less than 0.1 microns in diameter. In comparison, a human hair normally measures 75 microns across.​</a:t>
            </a:r>
            <a:endParaRPr lang="en-US" sz="1400" dirty="0">
              <a:solidFill>
                <a:srgbClr val="000000"/>
              </a:solidFill>
              <a:latin typeface="Söhne Leicht" panose="020B0303030202060203" pitchFamily="34" charset="77"/>
            </a:endParaRPr>
          </a:p>
        </p:txBody>
      </p:sp>
      <p:sp>
        <p:nvSpPr>
          <p:cNvPr id="32" name="TextBox 16">
            <a:extLst>
              <a:ext uri="{FF2B5EF4-FFF2-40B4-BE49-F238E27FC236}">
                <a16:creationId xmlns:a16="http://schemas.microsoft.com/office/drawing/2014/main" id="{0B2D63A0-6D9B-86B2-2438-6B17E07347B1}"/>
              </a:ext>
            </a:extLst>
          </p:cNvPr>
          <p:cNvSpPr txBox="1"/>
          <p:nvPr/>
        </p:nvSpPr>
        <p:spPr>
          <a:xfrm>
            <a:off x="6493131" y="5451230"/>
            <a:ext cx="4866720" cy="1231106"/>
          </a:xfrm>
          <a:prstGeom prst="rect">
            <a:avLst/>
          </a:prstGeom>
        </p:spPr>
        <p:txBody>
          <a:bodyPr wrap="square" lIns="0" tIns="0" rIns="0" bIns="0" rtlCol="0" anchor="t">
            <a:spAutoFit/>
          </a:bodyPr>
          <a:lstStyle/>
          <a:p>
            <a:pPr algn="ctr">
              <a:spcBef>
                <a:spcPct val="0"/>
              </a:spcBef>
            </a:pPr>
            <a:r>
              <a:rPr lang="en-US" sz="1600" dirty="0">
                <a:solidFill>
                  <a:srgbClr val="000000"/>
                </a:solidFill>
                <a:latin typeface="Söhne 2"/>
              </a:rPr>
              <a:t>Over 80% of this type of pollution in the UK is caused by transport and diesel vans and cars are the biggest polluters. City </a:t>
            </a:r>
            <a:r>
              <a:rPr lang="en-US" sz="1600" dirty="0" err="1">
                <a:solidFill>
                  <a:srgbClr val="000000"/>
                </a:solidFill>
                <a:latin typeface="Söhne 2"/>
              </a:rPr>
              <a:t>centres</a:t>
            </a:r>
            <a:r>
              <a:rPr lang="en-US" sz="1600" dirty="0">
                <a:solidFill>
                  <a:srgbClr val="000000"/>
                </a:solidFill>
                <a:latin typeface="Söhne 2"/>
              </a:rPr>
              <a:t> suffer particularly high levels of this type of pollution. There is evidence that exposure to this gas is a likely cause of asthma in children.</a:t>
            </a:r>
          </a:p>
        </p:txBody>
      </p:sp>
      <p:sp>
        <p:nvSpPr>
          <p:cNvPr id="2" name="TextBox 17">
            <a:extLst>
              <a:ext uri="{FF2B5EF4-FFF2-40B4-BE49-F238E27FC236}">
                <a16:creationId xmlns:a16="http://schemas.microsoft.com/office/drawing/2014/main" id="{FCDB223C-00E4-892F-6ED4-6BC83EE94725}"/>
              </a:ext>
            </a:extLst>
          </p:cNvPr>
          <p:cNvSpPr txBox="1"/>
          <p:nvPr/>
        </p:nvSpPr>
        <p:spPr>
          <a:xfrm>
            <a:off x="696600" y="292071"/>
            <a:ext cx="5859150" cy="596830"/>
          </a:xfrm>
          <a:prstGeom prst="rect">
            <a:avLst/>
          </a:prstGeom>
        </p:spPr>
        <p:txBody>
          <a:bodyPr lIns="0" tIns="0" rIns="0" bIns="0" rtlCol="0" anchor="t">
            <a:spAutoFit/>
          </a:bodyPr>
          <a:lstStyle/>
          <a:p>
            <a:pPr algn="l">
              <a:lnSpc>
                <a:spcPts val="5043"/>
              </a:lnSpc>
            </a:pPr>
            <a:r>
              <a:rPr lang="en-US" sz="4100" b="1" dirty="0">
                <a:solidFill>
                  <a:srgbClr val="FF3EB5"/>
                </a:solidFill>
                <a:latin typeface="Söhne Halbfett" panose="020B0303030202060203" pitchFamily="34" charset="77"/>
              </a:rPr>
              <a:t>The correct answers</a:t>
            </a:r>
          </a:p>
        </p:txBody>
      </p:sp>
      <p:cxnSp>
        <p:nvCxnSpPr>
          <p:cNvPr id="10" name="Straight Arrow Connector 9">
            <a:extLst>
              <a:ext uri="{FF2B5EF4-FFF2-40B4-BE49-F238E27FC236}">
                <a16:creationId xmlns:a16="http://schemas.microsoft.com/office/drawing/2014/main" id="{2F32624E-3E45-0670-1330-39D0D2A8A7F4}"/>
              </a:ext>
            </a:extLst>
          </p:cNvPr>
          <p:cNvCxnSpPr/>
          <p:nvPr/>
        </p:nvCxnSpPr>
        <p:spPr>
          <a:xfrm>
            <a:off x="3810000" y="2133600"/>
            <a:ext cx="1600200" cy="0"/>
          </a:xfrm>
          <a:prstGeom prst="straightConnector1">
            <a:avLst/>
          </a:prstGeom>
          <a:ln w="38100">
            <a:solidFill>
              <a:srgbClr val="F63DB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730BCE7-C7DF-061B-1316-0C4AA2A86880}"/>
              </a:ext>
            </a:extLst>
          </p:cNvPr>
          <p:cNvCxnSpPr>
            <a:cxnSpLocks/>
          </p:cNvCxnSpPr>
          <p:nvPr/>
        </p:nvCxnSpPr>
        <p:spPr>
          <a:xfrm>
            <a:off x="2798452" y="3657600"/>
            <a:ext cx="3061689" cy="2026091"/>
          </a:xfrm>
          <a:prstGeom prst="straightConnector1">
            <a:avLst/>
          </a:prstGeom>
          <a:ln w="38100">
            <a:solidFill>
              <a:srgbClr val="F63DB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BE24917-3DDF-DF12-A2C1-223D8B4993BC}"/>
              </a:ext>
            </a:extLst>
          </p:cNvPr>
          <p:cNvCxnSpPr>
            <a:cxnSpLocks/>
          </p:cNvCxnSpPr>
          <p:nvPr/>
        </p:nvCxnSpPr>
        <p:spPr>
          <a:xfrm flipV="1">
            <a:off x="4259941" y="4581847"/>
            <a:ext cx="1600200" cy="812233"/>
          </a:xfrm>
          <a:prstGeom prst="straightConnector1">
            <a:avLst/>
          </a:prstGeom>
          <a:ln w="38100">
            <a:solidFill>
              <a:srgbClr val="F63DB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351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5C1B38"/>
            </a:solidFill>
          </p:spPr>
          <p:txBody>
            <a:bodyPr/>
            <a:lstStyle/>
            <a:p>
              <a:endParaRPr lang="en-US"/>
            </a:p>
          </p:txBody>
        </p:sp>
        <p:sp>
          <p:nvSpPr>
            <p:cNvPr id="4" name="TextBox 4"/>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5" name="Freeform 5"/>
          <p:cNvSpPr/>
          <p:nvPr/>
        </p:nvSpPr>
        <p:spPr>
          <a:xfrm flipH="1">
            <a:off x="6301957" y="0"/>
            <a:ext cx="5890043" cy="6858000"/>
          </a:xfrm>
          <a:custGeom>
            <a:avLst/>
            <a:gdLst/>
            <a:ahLst/>
            <a:cxnLst/>
            <a:rect l="l" t="t" r="r" b="b"/>
            <a:pathLst>
              <a:path w="5890043" h="6858000">
                <a:moveTo>
                  <a:pt x="5890043" y="0"/>
                </a:moveTo>
                <a:lnTo>
                  <a:pt x="0" y="0"/>
                </a:lnTo>
                <a:lnTo>
                  <a:pt x="0" y="6858000"/>
                </a:lnTo>
                <a:lnTo>
                  <a:pt x="5890043" y="6858000"/>
                </a:lnTo>
                <a:lnTo>
                  <a:pt x="5890043" y="0"/>
                </a:lnTo>
                <a:close/>
              </a:path>
            </a:pathLst>
          </a:custGeom>
          <a:blipFill>
            <a:blip r:embed="rId2"/>
            <a:stretch>
              <a:fillRect l="-96774" r="-13593" b="-1630"/>
            </a:stretch>
          </a:blipFill>
        </p:spPr>
        <p:txBody>
          <a:bodyPr/>
          <a:lstStyle/>
          <a:p>
            <a:endParaRPr lang="en-US"/>
          </a:p>
        </p:txBody>
      </p:sp>
      <p:sp>
        <p:nvSpPr>
          <p:cNvPr id="6" name="Freeform 6"/>
          <p:cNvSpPr/>
          <p:nvPr/>
        </p:nvSpPr>
        <p:spPr>
          <a:xfrm>
            <a:off x="6301957" y="0"/>
            <a:ext cx="5890043" cy="6858000"/>
          </a:xfrm>
          <a:custGeom>
            <a:avLst/>
            <a:gdLst/>
            <a:ahLst/>
            <a:cxnLst/>
            <a:rect l="l" t="t" r="r" b="b"/>
            <a:pathLst>
              <a:path w="5890043" h="6858000">
                <a:moveTo>
                  <a:pt x="0" y="0"/>
                </a:moveTo>
                <a:lnTo>
                  <a:pt x="5890043" y="0"/>
                </a:lnTo>
                <a:lnTo>
                  <a:pt x="5890043" y="6858000"/>
                </a:lnTo>
                <a:lnTo>
                  <a:pt x="0" y="6858000"/>
                </a:lnTo>
                <a:lnTo>
                  <a:pt x="0" y="0"/>
                </a:lnTo>
                <a:close/>
              </a:path>
            </a:pathLst>
          </a:custGeom>
          <a:blipFill>
            <a:blip r:embed="rId3"/>
            <a:stretch>
              <a:fillRect l="-62490" t="-15687" r="-55033" b="-16697"/>
            </a:stretch>
          </a:blipFill>
        </p:spPr>
        <p:txBody>
          <a:bodyPr/>
          <a:lstStyle/>
          <a:p>
            <a:endParaRPr lang="en-US"/>
          </a:p>
        </p:txBody>
      </p:sp>
      <p:sp>
        <p:nvSpPr>
          <p:cNvPr id="7" name="TextBox 7"/>
          <p:cNvSpPr txBox="1"/>
          <p:nvPr/>
        </p:nvSpPr>
        <p:spPr>
          <a:xfrm>
            <a:off x="539520" y="341530"/>
            <a:ext cx="5198202" cy="1536065"/>
          </a:xfrm>
          <a:prstGeom prst="rect">
            <a:avLst/>
          </a:prstGeom>
        </p:spPr>
        <p:txBody>
          <a:bodyPr lIns="0" tIns="0" rIns="0" bIns="0" rtlCol="0" anchor="t">
            <a:spAutoFit/>
          </a:bodyPr>
          <a:lstStyle/>
          <a:p>
            <a:pPr algn="l">
              <a:lnSpc>
                <a:spcPts val="6160"/>
              </a:lnSpc>
            </a:pPr>
            <a:r>
              <a:rPr lang="en-US" sz="4400" b="1" dirty="0">
                <a:solidFill>
                  <a:srgbClr val="FFFFFF"/>
                </a:solidFill>
                <a:latin typeface="Söhne Halbfett" panose="020B0303030202060203" pitchFamily="34" charset="77"/>
              </a:rPr>
              <a:t>The </a:t>
            </a:r>
            <a:r>
              <a:rPr lang="en-US" sz="4400" b="1" dirty="0">
                <a:solidFill>
                  <a:srgbClr val="FF3EB5"/>
                </a:solidFill>
                <a:latin typeface="Söhne Halbfett" panose="020B0303030202060203" pitchFamily="34" charset="77"/>
              </a:rPr>
              <a:t>Deadly Dangers </a:t>
            </a:r>
            <a:r>
              <a:rPr lang="en-US" sz="4400" b="1" dirty="0">
                <a:solidFill>
                  <a:srgbClr val="FFFFFF"/>
                </a:solidFill>
                <a:latin typeface="Söhne Halbfett" panose="020B0303030202060203" pitchFamily="34" charset="77"/>
              </a:rPr>
              <a:t>of Air Pollution</a:t>
            </a:r>
          </a:p>
        </p:txBody>
      </p:sp>
      <p:sp>
        <p:nvSpPr>
          <p:cNvPr id="8" name="TextBox 8"/>
          <p:cNvSpPr txBox="1"/>
          <p:nvPr/>
        </p:nvSpPr>
        <p:spPr>
          <a:xfrm>
            <a:off x="539520" y="2166623"/>
            <a:ext cx="5198202" cy="4187444"/>
          </a:xfrm>
          <a:prstGeom prst="rect">
            <a:avLst/>
          </a:prstGeom>
        </p:spPr>
        <p:txBody>
          <a:bodyPr lIns="0" tIns="0" rIns="0" bIns="0" rtlCol="0" anchor="t">
            <a:spAutoFit/>
          </a:bodyPr>
          <a:lstStyle/>
          <a:p>
            <a:pPr algn="l">
              <a:lnSpc>
                <a:spcPts val="3013"/>
              </a:lnSpc>
            </a:pPr>
            <a:r>
              <a:rPr lang="en-US" sz="2300" dirty="0">
                <a:solidFill>
                  <a:srgbClr val="FFFFFF"/>
                </a:solidFill>
                <a:latin typeface="Söhne 2"/>
              </a:rPr>
              <a:t>You might be surprised to learn that, currently, </a:t>
            </a:r>
            <a:r>
              <a:rPr lang="en-US" sz="2300" b="1" dirty="0">
                <a:solidFill>
                  <a:srgbClr val="FF3EB5"/>
                </a:solidFill>
                <a:latin typeface="Söhne 2"/>
              </a:rPr>
              <a:t>99%</a:t>
            </a:r>
            <a:r>
              <a:rPr lang="en-US" sz="2300" dirty="0">
                <a:solidFill>
                  <a:srgbClr val="FFFFFF"/>
                </a:solidFill>
                <a:latin typeface="Söhne 2"/>
              </a:rPr>
              <a:t> of people breathe air that is classed as unsafe for human health!</a:t>
            </a:r>
          </a:p>
          <a:p>
            <a:pPr algn="l">
              <a:lnSpc>
                <a:spcPts val="3013"/>
              </a:lnSpc>
            </a:pPr>
            <a:endParaRPr lang="en-US" sz="2300" dirty="0">
              <a:solidFill>
                <a:srgbClr val="FFFFFF"/>
              </a:solidFill>
              <a:latin typeface="Söhne 2"/>
            </a:endParaRPr>
          </a:p>
          <a:p>
            <a:pPr algn="l">
              <a:lnSpc>
                <a:spcPts val="3013"/>
              </a:lnSpc>
            </a:pPr>
            <a:r>
              <a:rPr lang="en-US" sz="2300" dirty="0">
                <a:solidFill>
                  <a:srgbClr val="FFFFFF"/>
                </a:solidFill>
                <a:latin typeface="Söhne 2"/>
              </a:rPr>
              <a:t>Breathing in </a:t>
            </a:r>
            <a:r>
              <a:rPr lang="en-US" sz="2300" b="1" dirty="0">
                <a:solidFill>
                  <a:srgbClr val="FF3EB5"/>
                </a:solidFill>
                <a:latin typeface="Söhne 2"/>
              </a:rPr>
              <a:t>toxic air </a:t>
            </a:r>
            <a:r>
              <a:rPr lang="en-US" sz="2300" dirty="0">
                <a:solidFill>
                  <a:srgbClr val="FFFFFF"/>
                </a:solidFill>
                <a:latin typeface="Söhne 2"/>
              </a:rPr>
              <a:t>contributes to the early death of up to 43,000 people every year in the UK alone. Globally, it causes 4.2 million deaths annually. </a:t>
            </a:r>
          </a:p>
          <a:p>
            <a:pPr algn="l">
              <a:lnSpc>
                <a:spcPts val="3013"/>
              </a:lnSpc>
            </a:pPr>
            <a:endParaRPr lang="en-US" sz="2300" dirty="0">
              <a:solidFill>
                <a:srgbClr val="FFFFFF"/>
              </a:solidFill>
              <a:latin typeface="Söhne 2"/>
            </a:endParaRPr>
          </a:p>
          <a:p>
            <a:pPr algn="l">
              <a:lnSpc>
                <a:spcPts val="3013"/>
              </a:lnSpc>
            </a:pPr>
            <a:r>
              <a:rPr lang="en-US" sz="2300" dirty="0">
                <a:solidFill>
                  <a:srgbClr val="FFFFFF"/>
                </a:solidFill>
                <a:latin typeface="Söhne 2"/>
              </a:rPr>
              <a:t>So how exactly can and does it affect people?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E5434FE24A9E499F8AE5E79820E15E" ma:contentTypeVersion="11" ma:contentTypeDescription="Create a new document." ma:contentTypeScope="" ma:versionID="40e0e6fee8f2c8a6d935b681b60225f0">
  <xsd:schema xmlns:xsd="http://www.w3.org/2001/XMLSchema" xmlns:xs="http://www.w3.org/2001/XMLSchema" xmlns:p="http://schemas.microsoft.com/office/2006/metadata/properties" xmlns:ns2="46a0601e-ea40-49e7-9b69-b9cb6c325029" xmlns:ns3="b6e71caf-0914-4e3d-bc49-5b23dba73efe" targetNamespace="http://schemas.microsoft.com/office/2006/metadata/properties" ma:root="true" ma:fieldsID="4e1a4f50ef76c01225c12f4b2791d07a" ns2:_="" ns3:_="">
    <xsd:import namespace="46a0601e-ea40-49e7-9b69-b9cb6c325029"/>
    <xsd:import namespace="b6e71caf-0914-4e3d-bc49-5b23dba73e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a0601e-ea40-49e7-9b69-b9cb6c3250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f085fcf-3737-4e34-9483-f90fca4434d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e71caf-0914-4e3d-bc49-5b23dba73ef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588f453-3778-4a4c-87ba-2575e70ae265}" ma:internalName="TaxCatchAll" ma:showField="CatchAllData" ma:web="b6e71caf-0914-4e3d-bc49-5b23dba73e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a0601e-ea40-49e7-9b69-b9cb6c325029">
      <Terms xmlns="http://schemas.microsoft.com/office/infopath/2007/PartnerControls"/>
    </lcf76f155ced4ddcb4097134ff3c332f>
    <TaxCatchAll xmlns="b6e71caf-0914-4e3d-bc49-5b23dba73efe" xsi:nil="true"/>
  </documentManagement>
</p:properties>
</file>

<file path=customXml/itemProps1.xml><?xml version="1.0" encoding="utf-8"?>
<ds:datastoreItem xmlns:ds="http://schemas.openxmlformats.org/officeDocument/2006/customXml" ds:itemID="{DC2F73B1-BE7C-439A-85F3-6DF178ECC269}">
  <ds:schemaRefs>
    <ds:schemaRef ds:uri="http://schemas.microsoft.com/sharepoint/v3/contenttype/forms"/>
  </ds:schemaRefs>
</ds:datastoreItem>
</file>

<file path=customXml/itemProps2.xml><?xml version="1.0" encoding="utf-8"?>
<ds:datastoreItem xmlns:ds="http://schemas.openxmlformats.org/officeDocument/2006/customXml" ds:itemID="{E6F6E460-B4ED-478D-8D80-7B58795D907A}"/>
</file>

<file path=customXml/itemProps3.xml><?xml version="1.0" encoding="utf-8"?>
<ds:datastoreItem xmlns:ds="http://schemas.openxmlformats.org/officeDocument/2006/customXml" ds:itemID="{A5DF0A4B-FB93-4870-9438-9E43C26B7EEF}">
  <ds:schemaRefs>
    <ds:schemaRef ds:uri="http://schemas.microsoft.com/office/2006/metadata/properties"/>
    <ds:schemaRef ds:uri="http://schemas.microsoft.com/office/infopath/2007/PartnerControls"/>
    <ds:schemaRef ds:uri="97b9d21a-925a-49e9-93d7-9782020f3462"/>
    <ds:schemaRef ds:uri="f405e823-ec5d-4772-af58-273ea8b79ff6"/>
  </ds:schemaRefs>
</ds:datastoreItem>
</file>

<file path=docProps/app.xml><?xml version="1.0" encoding="utf-8"?>
<Properties xmlns="http://schemas.openxmlformats.org/officeDocument/2006/extended-properties" xmlns:vt="http://schemas.openxmlformats.org/officeDocument/2006/docPropsVTypes">
  <TotalTime>43</TotalTime>
  <Words>1305</Words>
  <Application>Microsoft Macintosh PowerPoint</Application>
  <PresentationFormat>Widescreen</PresentationFormat>
  <Paragraphs>104</Paragraphs>
  <Slides>16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Söhne Leicht</vt:lpstr>
      <vt:lpstr>Calibri</vt:lpstr>
      <vt:lpstr>Söhne 2</vt:lpstr>
      <vt:lpstr>Söhne 1</vt:lpstr>
      <vt:lpstr>Aptos</vt:lpstr>
      <vt:lpstr>Arial</vt:lpstr>
      <vt:lpstr>Söhne Halbfett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ALUK KS3 Science ALUK - KS3 Science - Lesson Plan - How does air pollution affect the human body?Lesson Presentation</dc:title>
  <dc:creator>Faye Booth</dc:creator>
  <cp:lastModifiedBy>Lauren Cribben</cp:lastModifiedBy>
  <cp:revision>16</cp:revision>
  <dcterms:created xsi:type="dcterms:W3CDTF">2006-08-16T00:00:00Z</dcterms:created>
  <dcterms:modified xsi:type="dcterms:W3CDTF">2025-11-13T16:31:11Z</dcterms:modified>
  <dc:identifier>DAGFxlhGUhM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0x01010046E5434FE24A9E499F8AE5E79820E15E</vt:lpwstr>
  </property>
  <property fmtid="{D5CDD505-2E9C-101B-9397-08002B2CF9AE}" pid="3" name="MediaServiceImageTags">
    <vt:lpwstr/>
  </property>
</Properties>
</file>