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embeddedFontLst>
    <p:embeddedFont>
      <p:font typeface="Söhne 1" panose="020B0604020202020204" charset="0"/>
      <p:regular r:id="rId21"/>
      <p:bold r:id="rId22"/>
    </p:embeddedFont>
    <p:embeddedFont>
      <p:font typeface="Söhne 2" panose="020B0604020202020204" charset="0"/>
      <p:regular r:id="rId23"/>
      <p:bold r:id="rId24"/>
    </p:embeddedFont>
    <p:embeddedFont>
      <p:font typeface="Söhne Halbfett"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5584C-E768-610B-B40A-015665A7D593}" v="1" dt="2024-05-24T12:38:50.789"/>
    <p1510:client id="{6392D908-4E44-47CF-205F-DBF8214478E3}" v="28" dt="2024-05-24T14:48:28.311"/>
    <p1510:client id="{D301BF12-CFA4-9797-D47D-2D79130B7A1D}" v="11" dt="2024-05-24T12:15:52.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56" autoAdjust="0"/>
  </p:normalViewPr>
  <p:slideViewPr>
    <p:cSldViewPr>
      <p:cViewPr varScale="1">
        <p:scale>
          <a:sx n="73" d="100"/>
          <a:sy n="73" d="100"/>
        </p:scale>
        <p:origin x="1042" y="72"/>
      </p:cViewPr>
      <p:guideLst>
        <p:guide orient="horz" pos="2160"/>
        <p:guide pos="2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59384-B657-C549-93F7-B540B052915B}"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C1645-1C21-D74A-B6CE-65E94E381B62}" type="slidenum">
              <a:rPr lang="en-US" smtClean="0"/>
              <a:t>‹#›</a:t>
            </a:fld>
            <a:endParaRPr lang="en-US"/>
          </a:p>
        </p:txBody>
      </p:sp>
    </p:spTree>
    <p:extLst>
      <p:ext uri="{BB962C8B-B14F-4D97-AF65-F5344CB8AC3E}">
        <p14:creationId xmlns:p14="http://schemas.microsoft.com/office/powerpoint/2010/main" val="261844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C1645-1C21-D74A-B6CE-65E94E381B62}" type="slidenum">
              <a:rPr lang="en-US" smtClean="0"/>
              <a:t>5</a:t>
            </a:fld>
            <a:endParaRPr lang="en-US"/>
          </a:p>
        </p:txBody>
      </p:sp>
    </p:spTree>
    <p:extLst>
      <p:ext uri="{BB962C8B-B14F-4D97-AF65-F5344CB8AC3E}">
        <p14:creationId xmlns:p14="http://schemas.microsoft.com/office/powerpoint/2010/main" val="342569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C1645-1C21-D74A-B6CE-65E94E381B62}" type="slidenum">
              <a:rPr lang="en-US" smtClean="0"/>
              <a:t>12</a:t>
            </a:fld>
            <a:endParaRPr lang="en-US"/>
          </a:p>
        </p:txBody>
      </p:sp>
    </p:spTree>
    <p:extLst>
      <p:ext uri="{BB962C8B-B14F-4D97-AF65-F5344CB8AC3E}">
        <p14:creationId xmlns:p14="http://schemas.microsoft.com/office/powerpoint/2010/main" val="258545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40099"/>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a:off x="10104060" y="231281"/>
            <a:ext cx="1856722" cy="1754602"/>
          </a:xfrm>
          <a:custGeom>
            <a:avLst/>
            <a:gdLst/>
            <a:ahLst/>
            <a:cxnLst/>
            <a:rect l="l" t="t" r="r" b="b"/>
            <a:pathLst>
              <a:path w="1856722" h="1754602">
                <a:moveTo>
                  <a:pt x="0" y="0"/>
                </a:moveTo>
                <a:lnTo>
                  <a:pt x="1856722" y="0"/>
                </a:lnTo>
                <a:lnTo>
                  <a:pt x="1856722" y="1754602"/>
                </a:lnTo>
                <a:lnTo>
                  <a:pt x="0" y="1754602"/>
                </a:lnTo>
                <a:lnTo>
                  <a:pt x="0" y="0"/>
                </a:lnTo>
                <a:close/>
              </a:path>
            </a:pathLst>
          </a:custGeom>
          <a:blipFill>
            <a:blip r:embed="rId2"/>
            <a:stretch>
              <a:fillRect/>
            </a:stretch>
          </a:blipFill>
        </p:spPr>
        <p:txBody>
          <a:bodyPr/>
          <a:lstStyle/>
          <a:p>
            <a:endParaRPr lang="en-US"/>
          </a:p>
        </p:txBody>
      </p:sp>
      <p:sp>
        <p:nvSpPr>
          <p:cNvPr id="6" name="Freeform 6"/>
          <p:cNvSpPr/>
          <p:nvPr/>
        </p:nvSpPr>
        <p:spPr>
          <a:xfrm>
            <a:off x="471919" y="1985883"/>
            <a:ext cx="7916401" cy="1279088"/>
          </a:xfrm>
          <a:custGeom>
            <a:avLst/>
            <a:gdLst/>
            <a:ahLst/>
            <a:cxnLst/>
            <a:rect l="l" t="t" r="r" b="b"/>
            <a:pathLst>
              <a:path w="7916401" h="1279088">
                <a:moveTo>
                  <a:pt x="0" y="0"/>
                </a:moveTo>
                <a:lnTo>
                  <a:pt x="7916401" y="0"/>
                </a:lnTo>
                <a:lnTo>
                  <a:pt x="7916401" y="1279088"/>
                </a:lnTo>
                <a:lnTo>
                  <a:pt x="0" y="1279088"/>
                </a:lnTo>
                <a:lnTo>
                  <a:pt x="0" y="0"/>
                </a:lnTo>
                <a:close/>
              </a:path>
            </a:pathLst>
          </a:custGeom>
          <a:blipFill>
            <a:blip r:embed="rId3"/>
            <a:stretch>
              <a:fillRect r="-92357" b="-107844"/>
            </a:stretch>
          </a:blipFill>
        </p:spPr>
        <p:txBody>
          <a:bodyPr/>
          <a:lstStyle/>
          <a:p>
            <a:endParaRPr lang="en-US"/>
          </a:p>
        </p:txBody>
      </p:sp>
      <p:sp>
        <p:nvSpPr>
          <p:cNvPr id="7" name="Freeform 7"/>
          <p:cNvSpPr/>
          <p:nvPr/>
        </p:nvSpPr>
        <p:spPr>
          <a:xfrm>
            <a:off x="471919" y="3476967"/>
            <a:ext cx="7023809" cy="1327489"/>
          </a:xfrm>
          <a:custGeom>
            <a:avLst/>
            <a:gdLst/>
            <a:ahLst/>
            <a:cxnLst/>
            <a:rect l="l" t="t" r="r" b="b"/>
            <a:pathLst>
              <a:path w="7023809" h="1327489">
                <a:moveTo>
                  <a:pt x="0" y="0"/>
                </a:moveTo>
                <a:lnTo>
                  <a:pt x="7023809" y="0"/>
                </a:lnTo>
                <a:lnTo>
                  <a:pt x="7023809" y="1327489"/>
                </a:lnTo>
                <a:lnTo>
                  <a:pt x="0" y="1327489"/>
                </a:lnTo>
                <a:lnTo>
                  <a:pt x="0" y="0"/>
                </a:lnTo>
                <a:close/>
              </a:path>
            </a:pathLst>
          </a:custGeom>
          <a:blipFill>
            <a:blip r:embed="rId3"/>
            <a:stretch>
              <a:fillRect l="-116802" b="-100266"/>
            </a:stretch>
          </a:blipFill>
        </p:spPr>
        <p:txBody>
          <a:bodyPr/>
          <a:lstStyle/>
          <a:p>
            <a:endParaRPr lang="en-US"/>
          </a:p>
        </p:txBody>
      </p:sp>
      <p:sp>
        <p:nvSpPr>
          <p:cNvPr id="8" name="Freeform 8"/>
          <p:cNvSpPr/>
          <p:nvPr/>
        </p:nvSpPr>
        <p:spPr>
          <a:xfrm>
            <a:off x="7775790" y="3476967"/>
            <a:ext cx="3944292" cy="1254887"/>
          </a:xfrm>
          <a:custGeom>
            <a:avLst/>
            <a:gdLst/>
            <a:ahLst/>
            <a:cxnLst/>
            <a:rect l="l" t="t" r="r" b="b"/>
            <a:pathLst>
              <a:path w="3944292" h="1254887">
                <a:moveTo>
                  <a:pt x="0" y="0"/>
                </a:moveTo>
                <a:lnTo>
                  <a:pt x="3944291" y="0"/>
                </a:lnTo>
                <a:lnTo>
                  <a:pt x="3944291" y="1254888"/>
                </a:lnTo>
                <a:lnTo>
                  <a:pt x="0" y="1254888"/>
                </a:lnTo>
                <a:lnTo>
                  <a:pt x="0" y="0"/>
                </a:lnTo>
                <a:close/>
              </a:path>
            </a:pathLst>
          </a:custGeom>
          <a:blipFill>
            <a:blip r:embed="rId3"/>
            <a:stretch>
              <a:fillRect t="-111853" r="-286071"/>
            </a:stretch>
          </a:blipFill>
        </p:spPr>
        <p:txBody>
          <a:bodyPr/>
          <a:lstStyle/>
          <a:p>
            <a:endParaRPr lang="en-US"/>
          </a:p>
        </p:txBody>
      </p:sp>
      <p:sp>
        <p:nvSpPr>
          <p:cNvPr id="9" name="Freeform 9"/>
          <p:cNvSpPr/>
          <p:nvPr/>
        </p:nvSpPr>
        <p:spPr>
          <a:xfrm>
            <a:off x="328181" y="5016453"/>
            <a:ext cx="8608944" cy="1230687"/>
          </a:xfrm>
          <a:custGeom>
            <a:avLst/>
            <a:gdLst/>
            <a:ahLst/>
            <a:cxnLst/>
            <a:rect l="l" t="t" r="r" b="b"/>
            <a:pathLst>
              <a:path w="8608944" h="1230687">
                <a:moveTo>
                  <a:pt x="0" y="0"/>
                </a:moveTo>
                <a:lnTo>
                  <a:pt x="8608943" y="0"/>
                </a:lnTo>
                <a:lnTo>
                  <a:pt x="8608943" y="1230687"/>
                </a:lnTo>
                <a:lnTo>
                  <a:pt x="0" y="1230687"/>
                </a:lnTo>
                <a:lnTo>
                  <a:pt x="0" y="0"/>
                </a:lnTo>
                <a:close/>
              </a:path>
            </a:pathLst>
          </a:custGeom>
          <a:blipFill>
            <a:blip r:embed="rId3"/>
            <a:stretch>
              <a:fillRect l="-46523" t="-116019" r="-30359"/>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6DCD2"/>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grpSp>
        <p:nvGrpSpPr>
          <p:cNvPr id="5" name="Group 5"/>
          <p:cNvGrpSpPr/>
          <p:nvPr/>
        </p:nvGrpSpPr>
        <p:grpSpPr>
          <a:xfrm>
            <a:off x="1805359" y="1928958"/>
            <a:ext cx="5295499" cy="738042"/>
            <a:chOff x="0" y="0"/>
            <a:chExt cx="7060665" cy="984056"/>
          </a:xfrm>
        </p:grpSpPr>
        <p:sp>
          <p:nvSpPr>
            <p:cNvPr id="6" name="Freeform 6"/>
            <p:cNvSpPr/>
            <p:nvPr/>
          </p:nvSpPr>
          <p:spPr>
            <a:xfrm>
              <a:off x="0" y="10422"/>
              <a:ext cx="4659778" cy="973634"/>
            </a:xfrm>
            <a:custGeom>
              <a:avLst/>
              <a:gdLst/>
              <a:ahLst/>
              <a:cxnLst/>
              <a:rect l="l" t="t" r="r" b="b"/>
              <a:pathLst>
                <a:path w="4659778" h="973634">
                  <a:moveTo>
                    <a:pt x="0" y="0"/>
                  </a:moveTo>
                  <a:lnTo>
                    <a:pt x="4659778" y="0"/>
                  </a:lnTo>
                  <a:lnTo>
                    <a:pt x="4659778" y="973634"/>
                  </a:lnTo>
                  <a:lnTo>
                    <a:pt x="0" y="973634"/>
                  </a:lnTo>
                  <a:lnTo>
                    <a:pt x="0" y="0"/>
                  </a:lnTo>
                  <a:close/>
                </a:path>
              </a:pathLst>
            </a:custGeom>
            <a:blipFill>
              <a:blip r:embed="rId2"/>
              <a:stretch>
                <a:fillRect t="-4870" r="-9614" b="-4870"/>
              </a:stretch>
            </a:blipFill>
          </p:spPr>
          <p:txBody>
            <a:bodyPr/>
            <a:lstStyle/>
            <a:p>
              <a:endParaRPr lang="en-US"/>
            </a:p>
          </p:txBody>
        </p:sp>
        <p:sp>
          <p:nvSpPr>
            <p:cNvPr id="7" name="Freeform 7"/>
            <p:cNvSpPr/>
            <p:nvPr/>
          </p:nvSpPr>
          <p:spPr>
            <a:xfrm>
              <a:off x="4648341" y="0"/>
              <a:ext cx="2412324" cy="973634"/>
            </a:xfrm>
            <a:custGeom>
              <a:avLst/>
              <a:gdLst/>
              <a:ahLst/>
              <a:cxnLst/>
              <a:rect l="l" t="t" r="r" b="b"/>
              <a:pathLst>
                <a:path w="2412324" h="973634">
                  <a:moveTo>
                    <a:pt x="0" y="0"/>
                  </a:moveTo>
                  <a:lnTo>
                    <a:pt x="2412324" y="0"/>
                  </a:lnTo>
                  <a:lnTo>
                    <a:pt x="2412324" y="973634"/>
                  </a:lnTo>
                  <a:lnTo>
                    <a:pt x="0" y="973634"/>
                  </a:lnTo>
                  <a:lnTo>
                    <a:pt x="0" y="0"/>
                  </a:lnTo>
                  <a:close/>
                </a:path>
              </a:pathLst>
            </a:custGeom>
            <a:blipFill>
              <a:blip r:embed="rId3"/>
              <a:stretch>
                <a:fillRect l="-111737" t="-4870" b="-4870"/>
              </a:stretch>
            </a:blipFill>
          </p:spPr>
          <p:txBody>
            <a:bodyPr/>
            <a:lstStyle/>
            <a:p>
              <a:endParaRPr lang="en-US"/>
            </a:p>
          </p:txBody>
        </p:sp>
      </p:grpSp>
      <p:sp>
        <p:nvSpPr>
          <p:cNvPr id="8" name="Freeform 8"/>
          <p:cNvSpPr/>
          <p:nvPr/>
        </p:nvSpPr>
        <p:spPr>
          <a:xfrm>
            <a:off x="9383917" y="1986256"/>
            <a:ext cx="1074663" cy="3816534"/>
          </a:xfrm>
          <a:custGeom>
            <a:avLst/>
            <a:gdLst/>
            <a:ahLst/>
            <a:cxnLst/>
            <a:rect l="l" t="t" r="r" b="b"/>
            <a:pathLst>
              <a:path w="1074663" h="3816534">
                <a:moveTo>
                  <a:pt x="0" y="0"/>
                </a:moveTo>
                <a:lnTo>
                  <a:pt x="1074663" y="0"/>
                </a:lnTo>
                <a:lnTo>
                  <a:pt x="1074663" y="3816534"/>
                </a:lnTo>
                <a:lnTo>
                  <a:pt x="0" y="3816534"/>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927696" y="3209131"/>
            <a:ext cx="7216303" cy="2138919"/>
          </a:xfrm>
          <a:prstGeom prst="rect">
            <a:avLst/>
          </a:prstGeom>
        </p:spPr>
        <p:txBody>
          <a:bodyPr wrap="square" lIns="0" tIns="0" rIns="0" bIns="0" rtlCol="0" anchor="t">
            <a:spAutoFit/>
          </a:bodyPr>
          <a:lstStyle/>
          <a:p>
            <a:pPr algn="l">
              <a:lnSpc>
                <a:spcPts val="3359"/>
              </a:lnSpc>
            </a:pPr>
            <a:r>
              <a:rPr lang="en-US" sz="2400" dirty="0">
                <a:solidFill>
                  <a:srgbClr val="FF3EB5"/>
                </a:solidFill>
                <a:latin typeface="Söhne 2"/>
              </a:rPr>
              <a:t>• </a:t>
            </a:r>
            <a:r>
              <a:rPr lang="en-US" sz="2400" dirty="0">
                <a:solidFill>
                  <a:srgbClr val="000000"/>
                </a:solidFill>
                <a:latin typeface="Söhne 2"/>
              </a:rPr>
              <a:t>In your books, explain what the biggest source of nitrogen dioxide is in the UK.</a:t>
            </a:r>
          </a:p>
          <a:p>
            <a:pPr algn="l">
              <a:lnSpc>
                <a:spcPts val="3359"/>
              </a:lnSpc>
            </a:pPr>
            <a:endParaRPr lang="en-US" sz="2400" dirty="0">
              <a:solidFill>
                <a:srgbClr val="000000"/>
              </a:solidFill>
              <a:latin typeface="Söhne 2"/>
            </a:endParaRPr>
          </a:p>
          <a:p>
            <a:pPr algn="l">
              <a:lnSpc>
                <a:spcPts val="3359"/>
              </a:lnSpc>
            </a:pPr>
            <a:r>
              <a:rPr lang="en-US" sz="2400" dirty="0">
                <a:solidFill>
                  <a:srgbClr val="FF3EB5"/>
                </a:solidFill>
                <a:latin typeface="Söhne 2"/>
              </a:rPr>
              <a:t>• </a:t>
            </a:r>
            <a:r>
              <a:rPr lang="en-US" sz="2400" dirty="0">
                <a:solidFill>
                  <a:srgbClr val="000000"/>
                </a:solidFill>
                <a:latin typeface="Söhne 2"/>
              </a:rPr>
              <a:t>List three medical effects that short-term exposure to high levels of nitrogen oxide can have.</a:t>
            </a:r>
          </a:p>
        </p:txBody>
      </p:sp>
      <p:sp>
        <p:nvSpPr>
          <p:cNvPr id="10" name="TextBox 10"/>
          <p:cNvSpPr txBox="1"/>
          <p:nvPr/>
        </p:nvSpPr>
        <p:spPr>
          <a:xfrm>
            <a:off x="1927696" y="973827"/>
            <a:ext cx="8213457" cy="720647"/>
          </a:xfrm>
          <a:prstGeom prst="rect">
            <a:avLst/>
          </a:prstGeom>
        </p:spPr>
        <p:txBody>
          <a:bodyPr lIns="0" tIns="0" rIns="0" bIns="0" rtlCol="0" anchor="t">
            <a:spAutoFit/>
          </a:bodyPr>
          <a:lstStyle/>
          <a:p>
            <a:pPr algn="l">
              <a:lnSpc>
                <a:spcPts val="6160"/>
              </a:lnSpc>
            </a:pPr>
            <a:r>
              <a:rPr lang="en-US" sz="4400" b="1" dirty="0">
                <a:solidFill>
                  <a:srgbClr val="000000"/>
                </a:solidFill>
                <a:latin typeface="Söhne Halbfett" panose="020B0303030202060203" pitchFamily="34" charset="77"/>
              </a:rPr>
              <a:t>Now, closely read the section on </a:t>
            </a:r>
          </a:p>
        </p:txBody>
      </p:sp>
      <p:sp>
        <p:nvSpPr>
          <p:cNvPr id="11" name="TextBox 11"/>
          <p:cNvSpPr txBox="1"/>
          <p:nvPr/>
        </p:nvSpPr>
        <p:spPr>
          <a:xfrm>
            <a:off x="2193610" y="1900531"/>
            <a:ext cx="4807922" cy="720647"/>
          </a:xfrm>
          <a:prstGeom prst="rect">
            <a:avLst/>
          </a:prstGeom>
        </p:spPr>
        <p:txBody>
          <a:bodyPr lIns="0" tIns="0" rIns="0" bIns="0" rtlCol="0" anchor="t">
            <a:spAutoFit/>
          </a:bodyPr>
          <a:lstStyle/>
          <a:p>
            <a:pPr algn="l">
              <a:lnSpc>
                <a:spcPts val="6160"/>
              </a:lnSpc>
            </a:pPr>
            <a:r>
              <a:rPr lang="en-US" sz="4400" b="1" dirty="0">
                <a:solidFill>
                  <a:srgbClr val="000000"/>
                </a:solidFill>
                <a:latin typeface="Söhne Halbfett" panose="020B0303030202060203" pitchFamily="34" charset="77"/>
              </a:rPr>
              <a:t>Nitrogen dioxide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D7BF"/>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TextBox 5"/>
          <p:cNvSpPr txBox="1"/>
          <p:nvPr/>
        </p:nvSpPr>
        <p:spPr>
          <a:xfrm>
            <a:off x="1074363" y="826659"/>
            <a:ext cx="5265890" cy="1336200"/>
          </a:xfrm>
          <a:prstGeom prst="rect">
            <a:avLst/>
          </a:prstGeom>
        </p:spPr>
        <p:txBody>
          <a:bodyPr lIns="0" tIns="0" rIns="0" bIns="0" rtlCol="0" anchor="t">
            <a:spAutoFit/>
          </a:bodyPr>
          <a:lstStyle/>
          <a:p>
            <a:pPr algn="l">
              <a:lnSpc>
                <a:spcPts val="5412"/>
              </a:lnSpc>
            </a:pPr>
            <a:r>
              <a:rPr lang="en-US" sz="4400" b="1" dirty="0">
                <a:solidFill>
                  <a:srgbClr val="000000"/>
                </a:solidFill>
                <a:latin typeface="Söhne Halbfett" panose="020B0303030202060203" pitchFamily="34" charset="77"/>
              </a:rPr>
              <a:t>All air pollution </a:t>
            </a:r>
            <a:r>
              <a:rPr lang="en-US" sz="4400" b="1">
                <a:solidFill>
                  <a:srgbClr val="000000"/>
                </a:solidFill>
                <a:latin typeface="Söhne Halbfett" panose="020B0303030202060203" pitchFamily="34" charset="77"/>
              </a:rPr>
              <a:t>is </a:t>
            </a:r>
            <a:r>
              <a:rPr lang="en-US" sz="4400" b="1">
                <a:solidFill>
                  <a:srgbClr val="FF3EB5"/>
                </a:solidFill>
                <a:latin typeface="Söhne Halbfett" panose="020B0303030202060203" pitchFamily="34" charset="77"/>
              </a:rPr>
              <a:t>problematic</a:t>
            </a:r>
            <a:r>
              <a:rPr lang="en-US" sz="4400" b="1">
                <a:solidFill>
                  <a:srgbClr val="000000"/>
                </a:solidFill>
                <a:latin typeface="Söhne Halbfett" panose="020B0303030202060203" pitchFamily="34" charset="77"/>
              </a:rPr>
              <a:t>.</a:t>
            </a:r>
            <a:endParaRPr lang="en-US" sz="4400" b="1" dirty="0">
              <a:solidFill>
                <a:srgbClr val="000000"/>
              </a:solidFill>
              <a:latin typeface="Söhne Halbfett" panose="020B0303030202060203" pitchFamily="34" charset="77"/>
            </a:endParaRPr>
          </a:p>
        </p:txBody>
      </p:sp>
      <p:sp>
        <p:nvSpPr>
          <p:cNvPr id="6" name="TextBox 6"/>
          <p:cNvSpPr txBox="1"/>
          <p:nvPr/>
        </p:nvSpPr>
        <p:spPr>
          <a:xfrm>
            <a:off x="1007189" y="3888597"/>
            <a:ext cx="5265890" cy="2154436"/>
          </a:xfrm>
          <a:prstGeom prst="rect">
            <a:avLst/>
          </a:prstGeom>
        </p:spPr>
        <p:txBody>
          <a:bodyPr lIns="0" tIns="0" rIns="0" bIns="0" rtlCol="0" anchor="t">
            <a:spAutoFit/>
          </a:bodyPr>
          <a:lstStyle/>
          <a:p>
            <a:pPr marL="342900" indent="-342900" algn="l">
              <a:lnSpc>
                <a:spcPts val="2808"/>
              </a:lnSpc>
              <a:buClr>
                <a:srgbClr val="FF3EB5"/>
              </a:buClr>
              <a:buFont typeface="Arial" panose="020B0604020202020204" pitchFamily="34" charset="0"/>
              <a:buChar char="•"/>
            </a:pPr>
            <a:r>
              <a:rPr lang="en-US" sz="2400" dirty="0">
                <a:solidFill>
                  <a:srgbClr val="000000"/>
                </a:solidFill>
                <a:latin typeface="Söhne 2"/>
              </a:rPr>
              <a:t>Place the three types of air pollution (particulate matter, nitrogen dioxide and other pollutants) in order of significance.</a:t>
            </a:r>
          </a:p>
          <a:p>
            <a:pPr marL="342900" indent="-342900" algn="l">
              <a:lnSpc>
                <a:spcPts val="2808"/>
              </a:lnSpc>
              <a:buClr>
                <a:srgbClr val="FF3EB5"/>
              </a:buClr>
              <a:buFont typeface="Arial" panose="020B0604020202020204" pitchFamily="34" charset="0"/>
              <a:buChar char="•"/>
            </a:pPr>
            <a:endParaRPr lang="en-US" sz="2400" dirty="0">
              <a:solidFill>
                <a:srgbClr val="000000"/>
              </a:solidFill>
              <a:latin typeface="Söhne 2"/>
            </a:endParaRPr>
          </a:p>
          <a:p>
            <a:pPr marL="342900" indent="-342900" algn="l">
              <a:lnSpc>
                <a:spcPts val="2808"/>
              </a:lnSpc>
              <a:buClr>
                <a:srgbClr val="FF3EB5"/>
              </a:buClr>
              <a:buFont typeface="Arial" panose="020B0604020202020204" pitchFamily="34" charset="0"/>
              <a:buChar char="•"/>
            </a:pPr>
            <a:r>
              <a:rPr lang="en-US" sz="2400" dirty="0">
                <a:solidFill>
                  <a:srgbClr val="000000"/>
                </a:solidFill>
                <a:latin typeface="Söhne 2"/>
              </a:rPr>
              <a:t>Explain your choice.</a:t>
            </a:r>
          </a:p>
        </p:txBody>
      </p:sp>
      <p:sp>
        <p:nvSpPr>
          <p:cNvPr id="7" name="TextBox 7"/>
          <p:cNvSpPr txBox="1"/>
          <p:nvPr/>
        </p:nvSpPr>
        <p:spPr>
          <a:xfrm>
            <a:off x="1007189" y="2608326"/>
            <a:ext cx="5265890" cy="824866"/>
          </a:xfrm>
          <a:prstGeom prst="rect">
            <a:avLst/>
          </a:prstGeom>
        </p:spPr>
        <p:txBody>
          <a:bodyPr lIns="0" tIns="0" rIns="0" bIns="0" rtlCol="0" anchor="t">
            <a:spAutoFit/>
          </a:bodyPr>
          <a:lstStyle/>
          <a:p>
            <a:pPr algn="l">
              <a:lnSpc>
                <a:spcPts val="3359"/>
              </a:lnSpc>
              <a:spcBef>
                <a:spcPct val="0"/>
              </a:spcBef>
            </a:pPr>
            <a:r>
              <a:rPr lang="en-US" sz="2350" dirty="0">
                <a:solidFill>
                  <a:srgbClr val="000000"/>
                </a:solidFill>
                <a:latin typeface="Söhne 1"/>
              </a:rPr>
              <a:t>But which do </a:t>
            </a:r>
            <a:r>
              <a:rPr lang="en-US" sz="2350" b="1" dirty="0">
                <a:solidFill>
                  <a:srgbClr val="FF3EB5"/>
                </a:solidFill>
                <a:latin typeface="Söhne 1"/>
              </a:rPr>
              <a:t>you</a:t>
            </a:r>
            <a:r>
              <a:rPr lang="en-US" sz="2350" dirty="0">
                <a:solidFill>
                  <a:srgbClr val="000000"/>
                </a:solidFill>
                <a:latin typeface="Söhne 1"/>
              </a:rPr>
              <a:t> think is the most serious problem?</a:t>
            </a:r>
          </a:p>
        </p:txBody>
      </p:sp>
      <p:grpSp>
        <p:nvGrpSpPr>
          <p:cNvPr id="8" name="Group 8"/>
          <p:cNvGrpSpPr/>
          <p:nvPr/>
        </p:nvGrpSpPr>
        <p:grpSpPr>
          <a:xfrm>
            <a:off x="7069840" y="4528971"/>
            <a:ext cx="3887711" cy="629452"/>
            <a:chOff x="0" y="0"/>
            <a:chExt cx="5183614" cy="839268"/>
          </a:xfrm>
        </p:grpSpPr>
        <p:sp>
          <p:nvSpPr>
            <p:cNvPr id="9" name="Freeform 9"/>
            <p:cNvSpPr/>
            <p:nvPr/>
          </p:nvSpPr>
          <p:spPr>
            <a:xfrm>
              <a:off x="0" y="8889"/>
              <a:ext cx="3420994" cy="830379"/>
            </a:xfrm>
            <a:custGeom>
              <a:avLst/>
              <a:gdLst/>
              <a:ahLst/>
              <a:cxnLst/>
              <a:rect l="l" t="t" r="r" b="b"/>
              <a:pathLst>
                <a:path w="3420994" h="830379">
                  <a:moveTo>
                    <a:pt x="0" y="0"/>
                  </a:moveTo>
                  <a:lnTo>
                    <a:pt x="3420994" y="0"/>
                  </a:lnTo>
                  <a:lnTo>
                    <a:pt x="3420994" y="830378"/>
                  </a:lnTo>
                  <a:lnTo>
                    <a:pt x="0" y="830378"/>
                  </a:lnTo>
                  <a:lnTo>
                    <a:pt x="0" y="0"/>
                  </a:lnTo>
                  <a:close/>
                </a:path>
              </a:pathLst>
            </a:custGeom>
            <a:blipFill>
              <a:blip r:embed="rId2"/>
              <a:stretch>
                <a:fillRect l="-2929" r="-13107"/>
              </a:stretch>
            </a:blipFill>
          </p:spPr>
          <p:txBody>
            <a:bodyPr/>
            <a:lstStyle/>
            <a:p>
              <a:endParaRPr lang="en-US"/>
            </a:p>
          </p:txBody>
        </p:sp>
        <p:sp>
          <p:nvSpPr>
            <p:cNvPr id="10" name="Freeform 10"/>
            <p:cNvSpPr/>
            <p:nvPr/>
          </p:nvSpPr>
          <p:spPr>
            <a:xfrm>
              <a:off x="3412597" y="0"/>
              <a:ext cx="1771017" cy="830379"/>
            </a:xfrm>
            <a:custGeom>
              <a:avLst/>
              <a:gdLst/>
              <a:ahLst/>
              <a:cxnLst/>
              <a:rect l="l" t="t" r="r" b="b"/>
              <a:pathLst>
                <a:path w="1771017" h="830379">
                  <a:moveTo>
                    <a:pt x="0" y="0"/>
                  </a:moveTo>
                  <a:lnTo>
                    <a:pt x="1771017" y="0"/>
                  </a:lnTo>
                  <a:lnTo>
                    <a:pt x="1771017" y="830379"/>
                  </a:lnTo>
                  <a:lnTo>
                    <a:pt x="0" y="830379"/>
                  </a:lnTo>
                  <a:lnTo>
                    <a:pt x="0" y="0"/>
                  </a:lnTo>
                  <a:close/>
                </a:path>
              </a:pathLst>
            </a:custGeom>
            <a:blipFill>
              <a:blip r:embed="rId2"/>
              <a:stretch>
                <a:fillRect l="-121213" r="-2929"/>
              </a:stretch>
            </a:blipFill>
          </p:spPr>
          <p:txBody>
            <a:bodyPr/>
            <a:lstStyle/>
            <a:p>
              <a:endParaRPr lang="en-US"/>
            </a:p>
          </p:txBody>
        </p:sp>
        <p:sp>
          <p:nvSpPr>
            <p:cNvPr id="11" name="TextBox 11"/>
            <p:cNvSpPr txBox="1"/>
            <p:nvPr/>
          </p:nvSpPr>
          <p:spPr>
            <a:xfrm>
              <a:off x="573975" y="53027"/>
              <a:ext cx="4020371" cy="672064"/>
            </a:xfrm>
            <a:prstGeom prst="rect">
              <a:avLst/>
            </a:prstGeom>
          </p:spPr>
          <p:txBody>
            <a:bodyPr wrap="square" lIns="0" tIns="0" rIns="0" bIns="0" rtlCol="0" anchor="t">
              <a:spAutoFit/>
            </a:bodyPr>
            <a:lstStyle/>
            <a:p>
              <a:pPr algn="l">
                <a:lnSpc>
                  <a:spcPts val="4340"/>
                </a:lnSpc>
              </a:pPr>
              <a:r>
                <a:rPr lang="en-US" sz="3200" b="1">
                  <a:solidFill>
                    <a:srgbClr val="000000"/>
                  </a:solidFill>
                  <a:latin typeface="Söhne Halbfett" panose="020B0303030202060203" pitchFamily="34" charset="77"/>
                </a:rPr>
                <a:t>Other pollutants</a:t>
              </a:r>
              <a:endParaRPr lang="en-US" sz="3200" b="1" dirty="0">
                <a:solidFill>
                  <a:srgbClr val="000000"/>
                </a:solidFill>
                <a:latin typeface="Söhne Halbfett" panose="020B0303030202060203" pitchFamily="34" charset="77"/>
              </a:endParaRPr>
            </a:p>
          </p:txBody>
        </p:sp>
      </p:grpSp>
      <p:grpSp>
        <p:nvGrpSpPr>
          <p:cNvPr id="12" name="Group 12"/>
          <p:cNvGrpSpPr/>
          <p:nvPr/>
        </p:nvGrpSpPr>
        <p:grpSpPr>
          <a:xfrm>
            <a:off x="6627900" y="1699579"/>
            <a:ext cx="4771591" cy="519141"/>
            <a:chOff x="0" y="0"/>
            <a:chExt cx="6362122" cy="692188"/>
          </a:xfrm>
        </p:grpSpPr>
        <p:sp>
          <p:nvSpPr>
            <p:cNvPr id="13" name="Freeform 13"/>
            <p:cNvSpPr/>
            <p:nvPr/>
          </p:nvSpPr>
          <p:spPr>
            <a:xfrm>
              <a:off x="0" y="0"/>
              <a:ext cx="6362122" cy="692188"/>
            </a:xfrm>
            <a:custGeom>
              <a:avLst/>
              <a:gdLst/>
              <a:ahLst/>
              <a:cxnLst/>
              <a:rect l="l" t="t" r="r" b="b"/>
              <a:pathLst>
                <a:path w="6362122" h="692188">
                  <a:moveTo>
                    <a:pt x="0" y="0"/>
                  </a:moveTo>
                  <a:lnTo>
                    <a:pt x="6362122" y="0"/>
                  </a:lnTo>
                  <a:lnTo>
                    <a:pt x="6362122" y="692188"/>
                  </a:lnTo>
                  <a:lnTo>
                    <a:pt x="0" y="692188"/>
                  </a:lnTo>
                  <a:lnTo>
                    <a:pt x="0" y="0"/>
                  </a:lnTo>
                  <a:close/>
                </a:path>
              </a:pathLst>
            </a:custGeom>
            <a:blipFill>
              <a:blip r:embed="rId3"/>
              <a:stretch>
                <a:fillRect t="-469004" b="-496798"/>
              </a:stretch>
            </a:blipFill>
          </p:spPr>
          <p:txBody>
            <a:bodyPr/>
            <a:lstStyle/>
            <a:p>
              <a:endParaRPr lang="en-US"/>
            </a:p>
          </p:txBody>
        </p:sp>
        <p:sp>
          <p:nvSpPr>
            <p:cNvPr id="14" name="TextBox 14"/>
            <p:cNvSpPr txBox="1"/>
            <p:nvPr/>
          </p:nvSpPr>
          <p:spPr>
            <a:xfrm>
              <a:off x="274563" y="-35617"/>
              <a:ext cx="5812995" cy="706272"/>
            </a:xfrm>
            <a:prstGeom prst="rect">
              <a:avLst/>
            </a:prstGeom>
          </p:spPr>
          <p:txBody>
            <a:bodyPr lIns="0" tIns="0" rIns="0" bIns="0" rtlCol="0" anchor="t">
              <a:spAutoFit/>
            </a:bodyPr>
            <a:lstStyle/>
            <a:p>
              <a:pPr algn="l">
                <a:lnSpc>
                  <a:spcPts val="4480"/>
                </a:lnSpc>
              </a:pPr>
              <a:r>
                <a:rPr lang="en-US" sz="3200" b="1" dirty="0">
                  <a:solidFill>
                    <a:srgbClr val="000000"/>
                  </a:solidFill>
                  <a:latin typeface="Söhne Halbfett" panose="020B0303030202060203" pitchFamily="34" charset="77"/>
                </a:rPr>
                <a:t>Particulate matter (PM)</a:t>
              </a:r>
            </a:p>
          </p:txBody>
        </p:sp>
      </p:grpSp>
      <p:grpSp>
        <p:nvGrpSpPr>
          <p:cNvPr id="15" name="Group 15"/>
          <p:cNvGrpSpPr/>
          <p:nvPr/>
        </p:nvGrpSpPr>
        <p:grpSpPr>
          <a:xfrm>
            <a:off x="7124866" y="3101749"/>
            <a:ext cx="3904616" cy="544193"/>
            <a:chOff x="0" y="0"/>
            <a:chExt cx="5206154" cy="725590"/>
          </a:xfrm>
        </p:grpSpPr>
        <p:sp>
          <p:nvSpPr>
            <p:cNvPr id="16" name="Freeform 16"/>
            <p:cNvSpPr/>
            <p:nvPr/>
          </p:nvSpPr>
          <p:spPr>
            <a:xfrm>
              <a:off x="0" y="7685"/>
              <a:ext cx="3435870" cy="717905"/>
            </a:xfrm>
            <a:custGeom>
              <a:avLst/>
              <a:gdLst/>
              <a:ahLst/>
              <a:cxnLst/>
              <a:rect l="l" t="t" r="r" b="b"/>
              <a:pathLst>
                <a:path w="3435870" h="717905">
                  <a:moveTo>
                    <a:pt x="0" y="0"/>
                  </a:moveTo>
                  <a:lnTo>
                    <a:pt x="3435870" y="0"/>
                  </a:lnTo>
                  <a:lnTo>
                    <a:pt x="3435870" y="717905"/>
                  </a:lnTo>
                  <a:lnTo>
                    <a:pt x="0" y="717905"/>
                  </a:lnTo>
                  <a:lnTo>
                    <a:pt x="0" y="0"/>
                  </a:lnTo>
                  <a:close/>
                </a:path>
              </a:pathLst>
            </a:custGeom>
            <a:blipFill>
              <a:blip r:embed="rId4"/>
              <a:stretch>
                <a:fillRect t="-4870" r="-9614" b="-4870"/>
              </a:stretch>
            </a:blipFill>
          </p:spPr>
          <p:txBody>
            <a:bodyPr/>
            <a:lstStyle/>
            <a:p>
              <a:endParaRPr lang="en-US"/>
            </a:p>
          </p:txBody>
        </p:sp>
        <p:sp>
          <p:nvSpPr>
            <p:cNvPr id="17" name="Freeform 17"/>
            <p:cNvSpPr/>
            <p:nvPr/>
          </p:nvSpPr>
          <p:spPr>
            <a:xfrm>
              <a:off x="3427436" y="0"/>
              <a:ext cx="1778718" cy="717905"/>
            </a:xfrm>
            <a:custGeom>
              <a:avLst/>
              <a:gdLst/>
              <a:ahLst/>
              <a:cxnLst/>
              <a:rect l="l" t="t" r="r" b="b"/>
              <a:pathLst>
                <a:path w="1778718" h="717905">
                  <a:moveTo>
                    <a:pt x="0" y="0"/>
                  </a:moveTo>
                  <a:lnTo>
                    <a:pt x="1778718" y="0"/>
                  </a:lnTo>
                  <a:lnTo>
                    <a:pt x="1778718" y="717905"/>
                  </a:lnTo>
                  <a:lnTo>
                    <a:pt x="0" y="717905"/>
                  </a:lnTo>
                  <a:lnTo>
                    <a:pt x="0" y="0"/>
                  </a:lnTo>
                  <a:close/>
                </a:path>
              </a:pathLst>
            </a:custGeom>
            <a:blipFill>
              <a:blip r:embed="rId5"/>
              <a:stretch>
                <a:fillRect l="-111737" t="-4870" b="-4870"/>
              </a:stretch>
            </a:blipFill>
          </p:spPr>
          <p:txBody>
            <a:bodyPr/>
            <a:lstStyle/>
            <a:p>
              <a:endParaRPr lang="en-US"/>
            </a:p>
          </p:txBody>
        </p:sp>
        <p:sp>
          <p:nvSpPr>
            <p:cNvPr id="18" name="TextBox 18"/>
            <p:cNvSpPr txBox="1"/>
            <p:nvPr/>
          </p:nvSpPr>
          <p:spPr>
            <a:xfrm>
              <a:off x="500608" y="-14803"/>
              <a:ext cx="4204939" cy="698047"/>
            </a:xfrm>
            <a:prstGeom prst="rect">
              <a:avLst/>
            </a:prstGeom>
          </p:spPr>
          <p:txBody>
            <a:bodyPr lIns="0" tIns="0" rIns="0" bIns="0" rtlCol="0" anchor="t">
              <a:spAutoFit/>
            </a:bodyPr>
            <a:lstStyle/>
            <a:p>
              <a:pPr algn="l">
                <a:lnSpc>
                  <a:spcPts val="4481"/>
                </a:lnSpc>
              </a:pPr>
              <a:r>
                <a:rPr lang="en-US" sz="3200" b="1" dirty="0">
                  <a:solidFill>
                    <a:srgbClr val="000000"/>
                  </a:solidFill>
                  <a:latin typeface="Söhne Halbfett" panose="020B0303030202060203" pitchFamily="34" charset="77"/>
                </a:rPr>
                <a:t>Nitrogen dioxide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DAEFF"/>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TextBox 5"/>
          <p:cNvSpPr txBox="1"/>
          <p:nvPr/>
        </p:nvSpPr>
        <p:spPr>
          <a:xfrm>
            <a:off x="1066800" y="441189"/>
            <a:ext cx="6239374" cy="745525"/>
          </a:xfrm>
          <a:prstGeom prst="rect">
            <a:avLst/>
          </a:prstGeom>
        </p:spPr>
        <p:txBody>
          <a:bodyPr wrap="square" lIns="0" tIns="0" rIns="0" bIns="0" rtlCol="0" anchor="t">
            <a:spAutoFit/>
          </a:bodyPr>
          <a:lstStyle/>
          <a:p>
            <a:pPr algn="l">
              <a:lnSpc>
                <a:spcPts val="6439"/>
              </a:lnSpc>
            </a:pPr>
            <a:r>
              <a:rPr lang="en-US" sz="4599" b="1" dirty="0">
                <a:solidFill>
                  <a:srgbClr val="000000"/>
                </a:solidFill>
                <a:latin typeface="Söhne Halbfett" panose="020B0303030202060203" pitchFamily="34" charset="77"/>
              </a:rPr>
              <a:t>“Knowledge is power.”</a:t>
            </a:r>
          </a:p>
        </p:txBody>
      </p:sp>
      <p:sp>
        <p:nvSpPr>
          <p:cNvPr id="6" name="TextBox 6"/>
          <p:cNvSpPr txBox="1"/>
          <p:nvPr/>
        </p:nvSpPr>
        <p:spPr>
          <a:xfrm>
            <a:off x="1066800" y="1421619"/>
            <a:ext cx="9134974" cy="4431983"/>
          </a:xfrm>
          <a:prstGeom prst="rect">
            <a:avLst/>
          </a:prstGeom>
        </p:spPr>
        <p:txBody>
          <a:bodyPr wrap="square" lIns="0" tIns="0" rIns="0" bIns="0" rtlCol="0" anchor="t">
            <a:spAutoFit/>
          </a:bodyPr>
          <a:lstStyle/>
          <a:p>
            <a:pPr algn="l"/>
            <a:r>
              <a:rPr lang="en-US" dirty="0">
                <a:solidFill>
                  <a:srgbClr val="000000"/>
                </a:solidFill>
                <a:latin typeface="Söhne 2"/>
              </a:rPr>
              <a:t>Air pollution, and therefore lung disease, is not evenly distributed across the UK.</a:t>
            </a:r>
            <a:endParaRPr lang="en-US" dirty="0">
              <a:ea typeface="Calibri"/>
              <a:cs typeface="Calibri"/>
            </a:endParaRPr>
          </a:p>
          <a:p>
            <a:pPr algn="l"/>
            <a:endParaRPr lang="en-US" dirty="0">
              <a:solidFill>
                <a:srgbClr val="000000"/>
              </a:solidFill>
              <a:latin typeface="Söhne 2"/>
            </a:endParaRPr>
          </a:p>
          <a:p>
            <a:pPr algn="l"/>
            <a:r>
              <a:rPr lang="en-US" dirty="0">
                <a:solidFill>
                  <a:srgbClr val="000000"/>
                </a:solidFill>
                <a:latin typeface="Söhne 2"/>
              </a:rPr>
              <a:t>In the past, areas with the worst air quality were only identified by the number of cases of lung</a:t>
            </a:r>
            <a:r>
              <a:rPr lang="en-US" dirty="0">
                <a:solidFill>
                  <a:srgbClr val="FFFFFF"/>
                </a:solidFill>
                <a:latin typeface="Söhne 2"/>
              </a:rPr>
              <a:t> </a:t>
            </a:r>
            <a:r>
              <a:rPr lang="en-US" dirty="0">
                <a:solidFill>
                  <a:srgbClr val="000000"/>
                </a:solidFill>
                <a:latin typeface="Söhne 2"/>
              </a:rPr>
              <a:t>diseases that occurred there. Now, it is possible to measure air quality with air monitors. This means…</a:t>
            </a:r>
          </a:p>
          <a:p>
            <a:pPr algn="l"/>
            <a:endParaRPr lang="en-US" dirty="0">
              <a:solidFill>
                <a:srgbClr val="000000"/>
              </a:solidFill>
              <a:latin typeface="Söhne 2"/>
            </a:endParaRPr>
          </a:p>
          <a:p>
            <a:pPr marL="285750" indent="-285750" algn="l">
              <a:buClr>
                <a:srgbClr val="FF3EB5"/>
              </a:buClr>
              <a:buFont typeface="Arial" panose="020B0604020202020204" pitchFamily="34" charset="0"/>
              <a:buChar char="•"/>
            </a:pPr>
            <a:r>
              <a:rPr lang="en-US" dirty="0">
                <a:solidFill>
                  <a:srgbClr val="000000"/>
                </a:solidFill>
                <a:latin typeface="Söhne 2"/>
              </a:rPr>
              <a:t>People who are particularly vulnerable, like children, pregnant women and those with existing health conditions, can be made aware and take steps to avoid those areas before illnesses occur.</a:t>
            </a:r>
          </a:p>
          <a:p>
            <a:pPr marL="285750" indent="-285750" algn="l">
              <a:buClr>
                <a:srgbClr val="FF3EB5"/>
              </a:buClr>
              <a:buFont typeface="Arial" panose="020B0604020202020204" pitchFamily="34" charset="0"/>
              <a:buChar char="•"/>
            </a:pPr>
            <a:endParaRPr lang="en-US" dirty="0">
              <a:solidFill>
                <a:srgbClr val="000000"/>
              </a:solidFill>
              <a:latin typeface="Söhne 2"/>
            </a:endParaRPr>
          </a:p>
          <a:p>
            <a:pPr marL="285750" indent="-285750" algn="l">
              <a:buClr>
                <a:srgbClr val="FF3EB5"/>
              </a:buClr>
              <a:buFont typeface="Arial" panose="020B0604020202020204" pitchFamily="34" charset="0"/>
              <a:buChar char="•"/>
            </a:pPr>
            <a:r>
              <a:rPr lang="en-US" dirty="0">
                <a:solidFill>
                  <a:srgbClr val="000000"/>
                </a:solidFill>
                <a:latin typeface="Söhne 2"/>
              </a:rPr>
              <a:t>Steps can be taken to improve the air quality, such as creating car exclusion zones, congestion charges and closing coal-fired power stations.</a:t>
            </a:r>
          </a:p>
          <a:p>
            <a:pPr marL="285750" indent="-285750" algn="l">
              <a:buClr>
                <a:srgbClr val="FF3EB5"/>
              </a:buClr>
              <a:buFont typeface="Arial" panose="020B0604020202020204" pitchFamily="34" charset="0"/>
              <a:buChar char="•"/>
            </a:pPr>
            <a:endParaRPr lang="en-US" dirty="0">
              <a:solidFill>
                <a:srgbClr val="000000"/>
              </a:solidFill>
              <a:latin typeface="Söhne 2"/>
            </a:endParaRPr>
          </a:p>
          <a:p>
            <a:pPr marL="285750" indent="-285750" algn="l">
              <a:buClr>
                <a:srgbClr val="FF3EB5"/>
              </a:buClr>
              <a:buFont typeface="Arial" panose="020B0604020202020204" pitchFamily="34" charset="0"/>
              <a:buChar char="•"/>
            </a:pPr>
            <a:r>
              <a:rPr lang="en-US" dirty="0">
                <a:solidFill>
                  <a:srgbClr val="000000"/>
                </a:solidFill>
                <a:latin typeface="Söhne 2"/>
              </a:rPr>
              <a:t>Clear data and hard evidence is available to help people campaign to improve the air in their area. They can then appeal to their local council, Member of Parliament or the national government to help.</a:t>
            </a:r>
          </a:p>
        </p:txBody>
      </p:sp>
      <p:sp>
        <p:nvSpPr>
          <p:cNvPr id="7" name="TextBox 7"/>
          <p:cNvSpPr txBox="1"/>
          <p:nvPr/>
        </p:nvSpPr>
        <p:spPr>
          <a:xfrm>
            <a:off x="7383416" y="776805"/>
            <a:ext cx="2818358" cy="405766"/>
          </a:xfrm>
          <a:prstGeom prst="rect">
            <a:avLst/>
          </a:prstGeom>
        </p:spPr>
        <p:txBody>
          <a:bodyPr lIns="0" tIns="0" rIns="0" bIns="0" rtlCol="0" anchor="t">
            <a:spAutoFit/>
          </a:bodyPr>
          <a:lstStyle/>
          <a:p>
            <a:pPr algn="ctr">
              <a:lnSpc>
                <a:spcPts val="3359"/>
              </a:lnSpc>
              <a:spcBef>
                <a:spcPct val="0"/>
              </a:spcBef>
            </a:pPr>
            <a:r>
              <a:rPr lang="en-US" sz="2399" b="1" dirty="0">
                <a:solidFill>
                  <a:srgbClr val="000000"/>
                </a:solidFill>
                <a:latin typeface="Söhne Halbfett" panose="020B0303030202060203" pitchFamily="34" charset="77"/>
              </a:rPr>
              <a:t>Francis Bacon, 1597.</a:t>
            </a:r>
          </a:p>
        </p:txBody>
      </p:sp>
      <p:sp>
        <p:nvSpPr>
          <p:cNvPr id="8" name="TextBox 7">
            <a:extLst>
              <a:ext uri="{FF2B5EF4-FFF2-40B4-BE49-F238E27FC236}">
                <a16:creationId xmlns:a16="http://schemas.microsoft.com/office/drawing/2014/main" id="{BAAAB367-0840-C52A-0AC9-96683C23806C}"/>
              </a:ext>
            </a:extLst>
          </p:cNvPr>
          <p:cNvSpPr txBox="1"/>
          <p:nvPr/>
        </p:nvSpPr>
        <p:spPr>
          <a:xfrm>
            <a:off x="1063113" y="6132871"/>
            <a:ext cx="9395950" cy="369332"/>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b="1" baseline="0">
                <a:solidFill>
                  <a:srgbClr val="7030A0"/>
                </a:solidFill>
                <a:latin typeface="Söhne 2"/>
              </a:rPr>
              <a:t>In</a:t>
            </a:r>
            <a:r>
              <a:rPr lang="en-US" sz="1800" baseline="0">
                <a:latin typeface="Söhne 2"/>
              </a:rPr>
              <a:t> </a:t>
            </a:r>
            <a:r>
              <a:rPr lang="en-US" sz="1800" b="1" baseline="0">
                <a:solidFill>
                  <a:srgbClr val="7030A0"/>
                </a:solidFill>
                <a:latin typeface="Söhne Halbfett"/>
              </a:rPr>
              <a:t>one sentence, summarise</a:t>
            </a:r>
            <a:r>
              <a:rPr lang="en-US" sz="1800" b="1" baseline="0">
                <a:solidFill>
                  <a:srgbClr val="FF3EB5"/>
                </a:solidFill>
                <a:latin typeface="Söhne Halbfett"/>
              </a:rPr>
              <a:t> </a:t>
            </a:r>
            <a:r>
              <a:rPr lang="en-US" sz="1800" baseline="0">
                <a:latin typeface="Söhne 2"/>
              </a:rPr>
              <a:t>why air monitors are important in helping improve air quality.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40099"/>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a:off x="8400987" y="1071744"/>
            <a:ext cx="2488031" cy="4796652"/>
          </a:xfrm>
          <a:custGeom>
            <a:avLst/>
            <a:gdLst/>
            <a:ahLst/>
            <a:cxnLst/>
            <a:rect l="l" t="t" r="r" b="b"/>
            <a:pathLst>
              <a:path w="2488031" h="4796652">
                <a:moveTo>
                  <a:pt x="0" y="0"/>
                </a:moveTo>
                <a:lnTo>
                  <a:pt x="2488031" y="0"/>
                </a:lnTo>
                <a:lnTo>
                  <a:pt x="2488031" y="4796652"/>
                </a:lnTo>
                <a:lnTo>
                  <a:pt x="0" y="479665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524655" y="2027691"/>
            <a:ext cx="6171546" cy="3882986"/>
          </a:xfrm>
          <a:prstGeom prst="rect">
            <a:avLst/>
          </a:prstGeom>
        </p:spPr>
        <p:txBody>
          <a:bodyPr wrap="square" lIns="0" tIns="0" rIns="0" bIns="0" rtlCol="0" anchor="t">
            <a:spAutoFit/>
          </a:bodyPr>
          <a:lstStyle/>
          <a:p>
            <a:pPr marL="342900" indent="-342900" algn="l">
              <a:lnSpc>
                <a:spcPts val="3359"/>
              </a:lnSpc>
              <a:buClr>
                <a:srgbClr val="FF3EB5"/>
              </a:buClr>
              <a:buFont typeface="Arial" panose="020B0604020202020204" pitchFamily="34" charset="0"/>
              <a:buChar char="•"/>
            </a:pPr>
            <a:r>
              <a:rPr lang="en-US" sz="2400" b="1" dirty="0">
                <a:solidFill>
                  <a:srgbClr val="FFFFFF"/>
                </a:solidFill>
                <a:latin typeface="Söhne Halbfett" panose="020B0303030202060203" pitchFamily="34" charset="77"/>
              </a:rPr>
              <a:t>Described the key features of the three main types of air pollution?</a:t>
            </a:r>
          </a:p>
          <a:p>
            <a:pPr marL="342900" indent="-342900" algn="l">
              <a:lnSpc>
                <a:spcPts val="3359"/>
              </a:lnSpc>
              <a:buClr>
                <a:srgbClr val="FF3EB5"/>
              </a:buClr>
              <a:buFont typeface="Arial" panose="020B0604020202020204" pitchFamily="34" charset="0"/>
              <a:buChar char="•"/>
            </a:pPr>
            <a:endParaRPr lang="en-US" sz="2400" b="1" dirty="0">
              <a:solidFill>
                <a:srgbClr val="FFFFFF"/>
              </a:solidFill>
              <a:latin typeface="Söhne Halbfett" panose="020B0303030202060203" pitchFamily="34" charset="77"/>
            </a:endParaRPr>
          </a:p>
          <a:p>
            <a:pPr marL="342900" indent="-342900" algn="l">
              <a:lnSpc>
                <a:spcPts val="3359"/>
              </a:lnSpc>
              <a:buClr>
                <a:srgbClr val="FF3EB5"/>
              </a:buClr>
              <a:buFont typeface="Arial" panose="020B0604020202020204" pitchFamily="34" charset="0"/>
              <a:buChar char="•"/>
            </a:pPr>
            <a:r>
              <a:rPr lang="en-US" sz="2400" b="1" dirty="0">
                <a:solidFill>
                  <a:srgbClr val="FFFFFF"/>
                </a:solidFill>
                <a:latin typeface="Söhne Halbfett" panose="020B0303030202060203" pitchFamily="34" charset="77"/>
              </a:rPr>
              <a:t>Made a judgement over which is the most dangerous type of air pollution?</a:t>
            </a:r>
          </a:p>
          <a:p>
            <a:pPr marL="342900" indent="-342900" algn="l">
              <a:lnSpc>
                <a:spcPts val="3359"/>
              </a:lnSpc>
              <a:buClr>
                <a:srgbClr val="FF3EB5"/>
              </a:buClr>
              <a:buFont typeface="Arial" panose="020B0604020202020204" pitchFamily="34" charset="0"/>
              <a:buChar char="•"/>
            </a:pPr>
            <a:endParaRPr lang="en-US" sz="2400" b="1" dirty="0">
              <a:solidFill>
                <a:srgbClr val="FFFFFF"/>
              </a:solidFill>
              <a:latin typeface="Söhne Halbfett" panose="020B0303030202060203" pitchFamily="34" charset="77"/>
            </a:endParaRPr>
          </a:p>
          <a:p>
            <a:pPr marL="342900" indent="-342900" algn="l">
              <a:lnSpc>
                <a:spcPts val="3359"/>
              </a:lnSpc>
              <a:buClr>
                <a:srgbClr val="FF3EB5"/>
              </a:buClr>
              <a:buFont typeface="Arial" panose="020B0604020202020204" pitchFamily="34" charset="0"/>
              <a:buChar char="•"/>
            </a:pPr>
            <a:r>
              <a:rPr lang="en-US" sz="2400" b="1" dirty="0">
                <a:solidFill>
                  <a:srgbClr val="FFFFFF"/>
                </a:solidFill>
                <a:latin typeface="Söhne Halbfett" panose="020B0303030202060203" pitchFamily="34" charset="77"/>
              </a:rPr>
              <a:t>Explained why air monitors are so important in improving air quality and reducing lung disease?</a:t>
            </a:r>
          </a:p>
        </p:txBody>
      </p:sp>
      <p:sp>
        <p:nvSpPr>
          <p:cNvPr id="7" name="TextBox 7"/>
          <p:cNvSpPr txBox="1"/>
          <p:nvPr/>
        </p:nvSpPr>
        <p:spPr>
          <a:xfrm>
            <a:off x="1524654" y="986019"/>
            <a:ext cx="8213457" cy="720647"/>
          </a:xfrm>
          <a:prstGeom prst="rect">
            <a:avLst/>
          </a:prstGeom>
        </p:spPr>
        <p:txBody>
          <a:bodyPr lIns="0" tIns="0" rIns="0" bIns="0" rtlCol="0" anchor="t">
            <a:spAutoFit/>
          </a:bodyPr>
          <a:lstStyle/>
          <a:p>
            <a:pPr algn="l">
              <a:lnSpc>
                <a:spcPts val="6160"/>
              </a:lnSpc>
            </a:pPr>
            <a:r>
              <a:rPr lang="en-US" sz="4400" b="1" dirty="0">
                <a:solidFill>
                  <a:srgbClr val="FFFFFF"/>
                </a:solidFill>
                <a:latin typeface="Söhne Halbfett" panose="020B0303030202060203" pitchFamily="34" charset="77"/>
              </a:rPr>
              <a:t>In this lesson, have we…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6DCD2"/>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TextBox 5"/>
          <p:cNvSpPr txBox="1"/>
          <p:nvPr/>
        </p:nvSpPr>
        <p:spPr>
          <a:xfrm>
            <a:off x="990600" y="984558"/>
            <a:ext cx="5265890" cy="703141"/>
          </a:xfrm>
          <a:prstGeom prst="rect">
            <a:avLst/>
          </a:prstGeom>
        </p:spPr>
        <p:txBody>
          <a:bodyPr lIns="0" tIns="0" rIns="0" bIns="0" rtlCol="0" anchor="t">
            <a:spAutoFit/>
          </a:bodyPr>
          <a:lstStyle/>
          <a:p>
            <a:pPr algn="l">
              <a:lnSpc>
                <a:spcPts val="5903"/>
              </a:lnSpc>
            </a:pPr>
            <a:r>
              <a:rPr lang="en-US" sz="4799" b="1" dirty="0">
                <a:solidFill>
                  <a:srgbClr val="000000"/>
                </a:solidFill>
                <a:latin typeface="Söhne Halbfett" panose="020B0303030202060203" pitchFamily="34" charset="77"/>
              </a:rPr>
              <a:t>Plenary</a:t>
            </a:r>
          </a:p>
        </p:txBody>
      </p:sp>
      <p:sp>
        <p:nvSpPr>
          <p:cNvPr id="6" name="TextBox 6"/>
          <p:cNvSpPr txBox="1"/>
          <p:nvPr/>
        </p:nvSpPr>
        <p:spPr>
          <a:xfrm>
            <a:off x="990600" y="2141532"/>
            <a:ext cx="5265890" cy="2574936"/>
          </a:xfrm>
          <a:prstGeom prst="rect">
            <a:avLst/>
          </a:prstGeom>
        </p:spPr>
        <p:txBody>
          <a:bodyPr wrap="square" lIns="0" tIns="0" rIns="0" bIns="0" rtlCol="0" anchor="t">
            <a:spAutoFit/>
          </a:bodyPr>
          <a:lstStyle/>
          <a:p>
            <a:pPr marL="342900" indent="-342900" algn="l">
              <a:lnSpc>
                <a:spcPts val="3359"/>
              </a:lnSpc>
              <a:buClr>
                <a:srgbClr val="FF3EB5"/>
              </a:buClr>
              <a:buFont typeface="Arial" panose="020B0604020202020204" pitchFamily="34" charset="0"/>
              <a:buChar char="•"/>
            </a:pPr>
            <a:r>
              <a:rPr lang="en-US" sz="2399" dirty="0">
                <a:solidFill>
                  <a:srgbClr val="000000"/>
                </a:solidFill>
                <a:latin typeface="Söhne 2"/>
              </a:rPr>
              <a:t>Remember the hazard warning signs in the starter?</a:t>
            </a:r>
          </a:p>
          <a:p>
            <a:pPr marL="342900" indent="-342900" algn="l">
              <a:lnSpc>
                <a:spcPts val="3359"/>
              </a:lnSpc>
              <a:buClr>
                <a:srgbClr val="FF3EB5"/>
              </a:buClr>
              <a:buFont typeface="Arial" panose="020B0604020202020204" pitchFamily="34" charset="0"/>
              <a:buChar char="•"/>
            </a:pPr>
            <a:endParaRPr lang="en-US" sz="2399" dirty="0">
              <a:solidFill>
                <a:srgbClr val="000000"/>
              </a:solidFill>
              <a:latin typeface="Söhne 2"/>
            </a:endParaRPr>
          </a:p>
          <a:p>
            <a:pPr marL="342900" indent="-342900" algn="l">
              <a:lnSpc>
                <a:spcPts val="3359"/>
              </a:lnSpc>
              <a:buClr>
                <a:srgbClr val="FF3EB5"/>
              </a:buClr>
              <a:buFont typeface="Arial" panose="020B0604020202020204" pitchFamily="34" charset="0"/>
              <a:buChar char="•"/>
            </a:pPr>
            <a:r>
              <a:rPr lang="en-US" sz="2399" dirty="0">
                <a:solidFill>
                  <a:srgbClr val="000000"/>
                </a:solidFill>
                <a:latin typeface="Söhne 2"/>
              </a:rPr>
              <a:t>Your task now is to come up with a symbol that could be used to warn people the hazard of air pollution.</a:t>
            </a:r>
          </a:p>
        </p:txBody>
      </p:sp>
      <p:sp>
        <p:nvSpPr>
          <p:cNvPr id="7" name="Freeform 7"/>
          <p:cNvSpPr/>
          <p:nvPr/>
        </p:nvSpPr>
        <p:spPr>
          <a:xfrm>
            <a:off x="6092493" y="1046969"/>
            <a:ext cx="5413707" cy="4764062"/>
          </a:xfrm>
          <a:custGeom>
            <a:avLst/>
            <a:gdLst/>
            <a:ahLst/>
            <a:cxnLst/>
            <a:rect l="l" t="t" r="r" b="b"/>
            <a:pathLst>
              <a:path w="5413707" h="4764062">
                <a:moveTo>
                  <a:pt x="0" y="0"/>
                </a:moveTo>
                <a:lnTo>
                  <a:pt x="5413707" y="0"/>
                </a:lnTo>
                <a:lnTo>
                  <a:pt x="5413707" y="4764062"/>
                </a:lnTo>
                <a:lnTo>
                  <a:pt x="0" y="47640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8166687" y="2846829"/>
            <a:ext cx="1265318" cy="2439396"/>
          </a:xfrm>
          <a:custGeom>
            <a:avLst/>
            <a:gdLst/>
            <a:ahLst/>
            <a:cxnLst/>
            <a:rect l="l" t="t" r="r" b="b"/>
            <a:pathLst>
              <a:path w="1265318" h="2439396">
                <a:moveTo>
                  <a:pt x="0" y="0"/>
                </a:moveTo>
                <a:lnTo>
                  <a:pt x="1265319" y="0"/>
                </a:lnTo>
                <a:lnTo>
                  <a:pt x="1265319" y="2439396"/>
                </a:lnTo>
                <a:lnTo>
                  <a:pt x="0" y="243939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40099"/>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a:off x="10104060" y="231281"/>
            <a:ext cx="1856722" cy="1754602"/>
          </a:xfrm>
          <a:custGeom>
            <a:avLst/>
            <a:gdLst/>
            <a:ahLst/>
            <a:cxnLst/>
            <a:rect l="l" t="t" r="r" b="b"/>
            <a:pathLst>
              <a:path w="1856722" h="1754602">
                <a:moveTo>
                  <a:pt x="0" y="0"/>
                </a:moveTo>
                <a:lnTo>
                  <a:pt x="1856722" y="0"/>
                </a:lnTo>
                <a:lnTo>
                  <a:pt x="1856722" y="1754602"/>
                </a:lnTo>
                <a:lnTo>
                  <a:pt x="0" y="175460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71919" y="5796730"/>
            <a:ext cx="8976881" cy="656590"/>
          </a:xfrm>
          <a:prstGeom prst="rect">
            <a:avLst/>
          </a:prstGeom>
        </p:spPr>
        <p:txBody>
          <a:bodyPr wrap="square" lIns="0" tIns="0" rIns="0" bIns="0" rtlCol="0" anchor="t">
            <a:spAutoFit/>
          </a:bodyPr>
          <a:lstStyle/>
          <a:p>
            <a:pPr algn="just">
              <a:lnSpc>
                <a:spcPts val="2659"/>
              </a:lnSpc>
              <a:spcBef>
                <a:spcPct val="0"/>
              </a:spcBef>
            </a:pPr>
            <a:r>
              <a:rPr lang="en-US" sz="1899" dirty="0">
                <a:solidFill>
                  <a:srgbClr val="FFFFFF"/>
                </a:solidFill>
                <a:latin typeface="Söhne 2"/>
              </a:rPr>
              <a:t>Breath is an inhalation, an exhalation. </a:t>
            </a:r>
            <a:r>
              <a:rPr lang="en-US" sz="1899" dirty="0">
                <a:solidFill>
                  <a:srgbClr val="FF3EB5"/>
                </a:solidFill>
                <a:latin typeface="Söhne 2"/>
              </a:rPr>
              <a:t>Breath is life</a:t>
            </a:r>
            <a:r>
              <a:rPr lang="en-US" sz="1899" dirty="0">
                <a:solidFill>
                  <a:srgbClr val="FFFFFF"/>
                </a:solidFill>
                <a:latin typeface="Söhne 2"/>
              </a:rPr>
              <a:t>. </a:t>
            </a:r>
          </a:p>
          <a:p>
            <a:pPr algn="just">
              <a:lnSpc>
                <a:spcPts val="2659"/>
              </a:lnSpc>
              <a:spcBef>
                <a:spcPct val="0"/>
              </a:spcBef>
            </a:pPr>
            <a:r>
              <a:rPr lang="en-US" sz="1899" dirty="0">
                <a:solidFill>
                  <a:srgbClr val="FFFFFF"/>
                </a:solidFill>
                <a:latin typeface="Söhne 2"/>
              </a:rPr>
              <a:t>We’re the UK’s lung health charity, fighting for your right to breathe.</a:t>
            </a:r>
          </a:p>
        </p:txBody>
      </p:sp>
      <p:sp>
        <p:nvSpPr>
          <p:cNvPr id="7" name="Freeform 7"/>
          <p:cNvSpPr/>
          <p:nvPr/>
        </p:nvSpPr>
        <p:spPr>
          <a:xfrm>
            <a:off x="471919" y="1281257"/>
            <a:ext cx="7916401" cy="1279088"/>
          </a:xfrm>
          <a:custGeom>
            <a:avLst/>
            <a:gdLst/>
            <a:ahLst/>
            <a:cxnLst/>
            <a:rect l="l" t="t" r="r" b="b"/>
            <a:pathLst>
              <a:path w="7916401" h="1279088">
                <a:moveTo>
                  <a:pt x="0" y="0"/>
                </a:moveTo>
                <a:lnTo>
                  <a:pt x="7916401" y="0"/>
                </a:lnTo>
                <a:lnTo>
                  <a:pt x="7916401" y="1279088"/>
                </a:lnTo>
                <a:lnTo>
                  <a:pt x="0" y="1279088"/>
                </a:lnTo>
                <a:lnTo>
                  <a:pt x="0" y="0"/>
                </a:lnTo>
                <a:close/>
              </a:path>
            </a:pathLst>
          </a:custGeom>
          <a:blipFill>
            <a:blip r:embed="rId3"/>
            <a:stretch>
              <a:fillRect r="-92357" b="-107844"/>
            </a:stretch>
          </a:blipFill>
        </p:spPr>
        <p:txBody>
          <a:bodyPr/>
          <a:lstStyle/>
          <a:p>
            <a:endParaRPr lang="en-US"/>
          </a:p>
        </p:txBody>
      </p:sp>
      <p:sp>
        <p:nvSpPr>
          <p:cNvPr id="8" name="Freeform 8"/>
          <p:cNvSpPr/>
          <p:nvPr/>
        </p:nvSpPr>
        <p:spPr>
          <a:xfrm>
            <a:off x="471919" y="2778348"/>
            <a:ext cx="7023809" cy="1327489"/>
          </a:xfrm>
          <a:custGeom>
            <a:avLst/>
            <a:gdLst/>
            <a:ahLst/>
            <a:cxnLst/>
            <a:rect l="l" t="t" r="r" b="b"/>
            <a:pathLst>
              <a:path w="7023809" h="1327489">
                <a:moveTo>
                  <a:pt x="0" y="0"/>
                </a:moveTo>
                <a:lnTo>
                  <a:pt x="7023809" y="0"/>
                </a:lnTo>
                <a:lnTo>
                  <a:pt x="7023809" y="1327489"/>
                </a:lnTo>
                <a:lnTo>
                  <a:pt x="0" y="1327489"/>
                </a:lnTo>
                <a:lnTo>
                  <a:pt x="0" y="0"/>
                </a:lnTo>
                <a:close/>
              </a:path>
            </a:pathLst>
          </a:custGeom>
          <a:blipFill>
            <a:blip r:embed="rId3"/>
            <a:stretch>
              <a:fillRect l="-116802" b="-100266"/>
            </a:stretch>
          </a:blipFill>
        </p:spPr>
        <p:txBody>
          <a:bodyPr/>
          <a:lstStyle/>
          <a:p>
            <a:endParaRPr lang="en-US"/>
          </a:p>
        </p:txBody>
      </p:sp>
      <p:sp>
        <p:nvSpPr>
          <p:cNvPr id="9" name="Freeform 9"/>
          <p:cNvSpPr/>
          <p:nvPr/>
        </p:nvSpPr>
        <p:spPr>
          <a:xfrm>
            <a:off x="7775790" y="2778348"/>
            <a:ext cx="3944292" cy="1254887"/>
          </a:xfrm>
          <a:custGeom>
            <a:avLst/>
            <a:gdLst/>
            <a:ahLst/>
            <a:cxnLst/>
            <a:rect l="l" t="t" r="r" b="b"/>
            <a:pathLst>
              <a:path w="3944292" h="1254887">
                <a:moveTo>
                  <a:pt x="0" y="0"/>
                </a:moveTo>
                <a:lnTo>
                  <a:pt x="3944291" y="0"/>
                </a:lnTo>
                <a:lnTo>
                  <a:pt x="3944291" y="1254887"/>
                </a:lnTo>
                <a:lnTo>
                  <a:pt x="0" y="1254887"/>
                </a:lnTo>
                <a:lnTo>
                  <a:pt x="0" y="0"/>
                </a:lnTo>
                <a:close/>
              </a:path>
            </a:pathLst>
          </a:custGeom>
          <a:blipFill>
            <a:blip r:embed="rId3"/>
            <a:stretch>
              <a:fillRect t="-111853" r="-286071"/>
            </a:stretch>
          </a:blipFill>
        </p:spPr>
        <p:txBody>
          <a:bodyPr/>
          <a:lstStyle/>
          <a:p>
            <a:endParaRPr lang="en-US"/>
          </a:p>
        </p:txBody>
      </p:sp>
      <p:sp>
        <p:nvSpPr>
          <p:cNvPr id="10" name="Freeform 10"/>
          <p:cNvSpPr/>
          <p:nvPr/>
        </p:nvSpPr>
        <p:spPr>
          <a:xfrm>
            <a:off x="366386" y="4323840"/>
            <a:ext cx="8608944" cy="1230687"/>
          </a:xfrm>
          <a:custGeom>
            <a:avLst/>
            <a:gdLst/>
            <a:ahLst/>
            <a:cxnLst/>
            <a:rect l="l" t="t" r="r" b="b"/>
            <a:pathLst>
              <a:path w="8608944" h="1230687">
                <a:moveTo>
                  <a:pt x="0" y="0"/>
                </a:moveTo>
                <a:lnTo>
                  <a:pt x="8608943" y="0"/>
                </a:lnTo>
                <a:lnTo>
                  <a:pt x="8608943" y="1230687"/>
                </a:lnTo>
                <a:lnTo>
                  <a:pt x="0" y="1230687"/>
                </a:lnTo>
                <a:lnTo>
                  <a:pt x="0" y="0"/>
                </a:lnTo>
                <a:close/>
              </a:path>
            </a:pathLst>
          </a:custGeom>
          <a:blipFill>
            <a:blip r:embed="rId3"/>
            <a:stretch>
              <a:fillRect l="-46523" t="-116019" r="-30359"/>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E6FF"/>
        </a:solidFill>
        <a:effectLst/>
      </p:bgPr>
    </p:bg>
    <p:spTree>
      <p:nvGrpSpPr>
        <p:cNvPr id="1" name=""/>
        <p:cNvGrpSpPr/>
        <p:nvPr/>
      </p:nvGrpSpPr>
      <p:grpSpPr>
        <a:xfrm>
          <a:off x="0" y="0"/>
          <a:ext cx="0" cy="0"/>
          <a:chOff x="0" y="0"/>
          <a:chExt cx="0" cy="0"/>
        </a:xfrm>
      </p:grpSpPr>
      <p:sp>
        <p:nvSpPr>
          <p:cNvPr id="2" name="Freeform 2"/>
          <p:cNvSpPr/>
          <p:nvPr/>
        </p:nvSpPr>
        <p:spPr>
          <a:xfrm rot="-10800000">
            <a:off x="5948447" y="301166"/>
            <a:ext cx="1571639" cy="1721029"/>
          </a:xfrm>
          <a:custGeom>
            <a:avLst/>
            <a:gdLst/>
            <a:ahLst/>
            <a:cxnLst/>
            <a:rect l="l" t="t" r="r" b="b"/>
            <a:pathLst>
              <a:path w="1571639" h="1721029">
                <a:moveTo>
                  <a:pt x="0" y="0"/>
                </a:moveTo>
                <a:lnTo>
                  <a:pt x="1571639" y="0"/>
                </a:lnTo>
                <a:lnTo>
                  <a:pt x="1571639" y="1721029"/>
                </a:lnTo>
                <a:lnTo>
                  <a:pt x="0" y="1721029"/>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390100" y="-1493305"/>
            <a:ext cx="1436358" cy="5324354"/>
          </a:xfrm>
          <a:custGeom>
            <a:avLst/>
            <a:gdLst/>
            <a:ahLst/>
            <a:cxnLst/>
            <a:rect l="l" t="t" r="r" b="b"/>
            <a:pathLst>
              <a:path w="1436358" h="5324354">
                <a:moveTo>
                  <a:pt x="0" y="0"/>
                </a:moveTo>
                <a:lnTo>
                  <a:pt x="1436359" y="0"/>
                </a:lnTo>
                <a:lnTo>
                  <a:pt x="1436359" y="5324354"/>
                </a:lnTo>
                <a:lnTo>
                  <a:pt x="0" y="5324354"/>
                </a:lnTo>
                <a:lnTo>
                  <a:pt x="0" y="0"/>
                </a:lnTo>
                <a:close/>
              </a:path>
            </a:pathLst>
          </a:custGeom>
          <a:blipFill>
            <a:blip r:embed="rId3"/>
            <a:stretch>
              <a:fillRect l="-38192" t="-5467" r="-16883" b="-43104"/>
            </a:stretch>
          </a:blipFill>
        </p:spPr>
        <p:txBody>
          <a:bodyPr/>
          <a:lstStyle/>
          <a:p>
            <a:endParaRPr lang="en-US"/>
          </a:p>
        </p:txBody>
      </p:sp>
      <p:sp>
        <p:nvSpPr>
          <p:cNvPr id="4" name="Freeform 4"/>
          <p:cNvSpPr/>
          <p:nvPr/>
        </p:nvSpPr>
        <p:spPr>
          <a:xfrm>
            <a:off x="4909446" y="4246094"/>
            <a:ext cx="2438604" cy="2161213"/>
          </a:xfrm>
          <a:custGeom>
            <a:avLst/>
            <a:gdLst/>
            <a:ahLst/>
            <a:cxnLst/>
            <a:rect l="l" t="t" r="r" b="b"/>
            <a:pathLst>
              <a:path w="2438604" h="2161213">
                <a:moveTo>
                  <a:pt x="0" y="0"/>
                </a:moveTo>
                <a:lnTo>
                  <a:pt x="2438604" y="0"/>
                </a:lnTo>
                <a:lnTo>
                  <a:pt x="2438604" y="2161213"/>
                </a:lnTo>
                <a:lnTo>
                  <a:pt x="0" y="21612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698525" y="3165488"/>
            <a:ext cx="2473491" cy="2161213"/>
          </a:xfrm>
          <a:custGeom>
            <a:avLst/>
            <a:gdLst/>
            <a:ahLst/>
            <a:cxnLst/>
            <a:rect l="l" t="t" r="r" b="b"/>
            <a:pathLst>
              <a:path w="2473491" h="2161213">
                <a:moveTo>
                  <a:pt x="0" y="0"/>
                </a:moveTo>
                <a:lnTo>
                  <a:pt x="2473491" y="0"/>
                </a:lnTo>
                <a:lnTo>
                  <a:pt x="2473491" y="2161212"/>
                </a:lnTo>
                <a:lnTo>
                  <a:pt x="0" y="21612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9296400" y="4246094"/>
            <a:ext cx="2494906" cy="2161213"/>
          </a:xfrm>
          <a:custGeom>
            <a:avLst/>
            <a:gdLst/>
            <a:ahLst/>
            <a:cxnLst/>
            <a:rect l="l" t="t" r="r" b="b"/>
            <a:pathLst>
              <a:path w="2494906" h="2161213">
                <a:moveTo>
                  <a:pt x="0" y="0"/>
                </a:moveTo>
                <a:lnTo>
                  <a:pt x="2494906" y="0"/>
                </a:lnTo>
                <a:lnTo>
                  <a:pt x="2494906" y="2161213"/>
                </a:lnTo>
                <a:lnTo>
                  <a:pt x="0" y="21612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539569" y="4246094"/>
            <a:ext cx="2421527" cy="2161213"/>
          </a:xfrm>
          <a:custGeom>
            <a:avLst/>
            <a:gdLst/>
            <a:ahLst/>
            <a:cxnLst/>
            <a:rect l="l" t="t" r="r" b="b"/>
            <a:pathLst>
              <a:path w="2421527" h="2161213">
                <a:moveTo>
                  <a:pt x="0" y="0"/>
                </a:moveTo>
                <a:lnTo>
                  <a:pt x="2421527" y="0"/>
                </a:lnTo>
                <a:lnTo>
                  <a:pt x="2421527" y="2161213"/>
                </a:lnTo>
                <a:lnTo>
                  <a:pt x="0" y="21612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7085480" y="3165488"/>
            <a:ext cx="2473491" cy="2161213"/>
          </a:xfrm>
          <a:custGeom>
            <a:avLst/>
            <a:gdLst/>
            <a:ahLst/>
            <a:cxnLst/>
            <a:rect l="l" t="t" r="r" b="b"/>
            <a:pathLst>
              <a:path w="2473491" h="2161213">
                <a:moveTo>
                  <a:pt x="0" y="0"/>
                </a:moveTo>
                <a:lnTo>
                  <a:pt x="2473490" y="0"/>
                </a:lnTo>
                <a:lnTo>
                  <a:pt x="2473490" y="2161212"/>
                </a:lnTo>
                <a:lnTo>
                  <a:pt x="0" y="21612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p:cNvSpPr txBox="1"/>
          <p:nvPr/>
        </p:nvSpPr>
        <p:spPr>
          <a:xfrm>
            <a:off x="876671" y="647666"/>
            <a:ext cx="4635004" cy="873444"/>
          </a:xfrm>
          <a:prstGeom prst="rect">
            <a:avLst/>
          </a:prstGeom>
        </p:spPr>
        <p:txBody>
          <a:bodyPr lIns="0" tIns="0" rIns="0" bIns="0" rtlCol="0" anchor="t">
            <a:spAutoFit/>
          </a:bodyPr>
          <a:lstStyle/>
          <a:p>
            <a:pPr algn="l">
              <a:lnSpc>
                <a:spcPts val="7533"/>
              </a:lnSpc>
            </a:pPr>
            <a:r>
              <a:rPr lang="en-US" sz="5380" b="1" dirty="0">
                <a:solidFill>
                  <a:srgbClr val="000000"/>
                </a:solidFill>
                <a:latin typeface="Söhne Halbfett" panose="020B0303030202060203" pitchFamily="34" charset="77"/>
              </a:rPr>
              <a:t>Starter activity</a:t>
            </a:r>
          </a:p>
        </p:txBody>
      </p:sp>
      <p:sp>
        <p:nvSpPr>
          <p:cNvPr id="10" name="TextBox 10"/>
          <p:cNvSpPr txBox="1"/>
          <p:nvPr/>
        </p:nvSpPr>
        <p:spPr>
          <a:xfrm>
            <a:off x="685800" y="2018386"/>
            <a:ext cx="10734554" cy="923330"/>
          </a:xfrm>
          <a:prstGeom prst="rect">
            <a:avLst/>
          </a:prstGeom>
        </p:spPr>
        <p:txBody>
          <a:bodyPr lIns="0" tIns="0" rIns="0" bIns="0" rtlCol="0" anchor="t">
            <a:spAutoFit/>
          </a:bodyPr>
          <a:lstStyle/>
          <a:p>
            <a:pPr algn="l"/>
            <a:r>
              <a:rPr lang="en-US" sz="2000" b="1" dirty="0">
                <a:solidFill>
                  <a:srgbClr val="000000"/>
                </a:solidFill>
                <a:latin typeface="Söhne Halbfett" panose="020B0303030202060203" pitchFamily="34" charset="77"/>
              </a:rPr>
              <a:t>Look at these hazard signs. What dangers are they warning you about?</a:t>
            </a:r>
          </a:p>
          <a:p>
            <a:pPr algn="l"/>
            <a:endParaRPr lang="en-US" sz="2000" b="1" dirty="0">
              <a:solidFill>
                <a:srgbClr val="000000"/>
              </a:solidFill>
              <a:latin typeface="Söhne Halbfett" panose="020B0303030202060203" pitchFamily="34" charset="77"/>
            </a:endParaRPr>
          </a:p>
          <a:p>
            <a:pPr algn="l"/>
            <a:r>
              <a:rPr lang="en-US" sz="2000" b="1" dirty="0">
                <a:solidFill>
                  <a:srgbClr val="000000"/>
                </a:solidFill>
                <a:latin typeface="Söhne Halbfett" panose="020B0303030202060203" pitchFamily="34" charset="77"/>
              </a:rPr>
              <a:t>Write numbers 1 to 5 in the margin and try to name the hazard each symbol represents.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AEFF"/>
        </a:solidFill>
        <a:effectLst/>
      </p:bgPr>
    </p:bg>
    <p:spTree>
      <p:nvGrpSpPr>
        <p:cNvPr id="1" name=""/>
        <p:cNvGrpSpPr/>
        <p:nvPr/>
      </p:nvGrpSpPr>
      <p:grpSpPr>
        <a:xfrm>
          <a:off x="0" y="0"/>
          <a:ext cx="0" cy="0"/>
          <a:chOff x="0" y="0"/>
          <a:chExt cx="0" cy="0"/>
        </a:xfrm>
      </p:grpSpPr>
      <p:grpSp>
        <p:nvGrpSpPr>
          <p:cNvPr id="2" name="Group 2"/>
          <p:cNvGrpSpPr/>
          <p:nvPr/>
        </p:nvGrpSpPr>
        <p:grpSpPr>
          <a:xfrm>
            <a:off x="523003" y="370568"/>
            <a:ext cx="6872422" cy="929539"/>
            <a:chOff x="0" y="0"/>
            <a:chExt cx="9163229" cy="1239385"/>
          </a:xfrm>
        </p:grpSpPr>
        <p:sp>
          <p:nvSpPr>
            <p:cNvPr id="3" name="Freeform 3"/>
            <p:cNvSpPr/>
            <p:nvPr/>
          </p:nvSpPr>
          <p:spPr>
            <a:xfrm>
              <a:off x="0" y="13127"/>
              <a:ext cx="6047393" cy="1226259"/>
            </a:xfrm>
            <a:custGeom>
              <a:avLst/>
              <a:gdLst/>
              <a:ahLst/>
              <a:cxnLst/>
              <a:rect l="l" t="t" r="r" b="b"/>
              <a:pathLst>
                <a:path w="6047393" h="1226259">
                  <a:moveTo>
                    <a:pt x="0" y="0"/>
                  </a:moveTo>
                  <a:lnTo>
                    <a:pt x="6047393" y="0"/>
                  </a:lnTo>
                  <a:lnTo>
                    <a:pt x="6047393" y="1226258"/>
                  </a:lnTo>
                  <a:lnTo>
                    <a:pt x="0" y="1226258"/>
                  </a:lnTo>
                  <a:lnTo>
                    <a:pt x="0" y="0"/>
                  </a:lnTo>
                  <a:close/>
                </a:path>
              </a:pathLst>
            </a:custGeom>
            <a:blipFill>
              <a:blip r:embed="rId2"/>
              <a:stretch>
                <a:fillRect t="-6539" r="-9614" b="-6539"/>
              </a:stretch>
            </a:blipFill>
          </p:spPr>
          <p:txBody>
            <a:bodyPr/>
            <a:lstStyle/>
            <a:p>
              <a:endParaRPr lang="en-US"/>
            </a:p>
          </p:txBody>
        </p:sp>
        <p:sp>
          <p:nvSpPr>
            <p:cNvPr id="4" name="Freeform 4"/>
            <p:cNvSpPr/>
            <p:nvPr/>
          </p:nvSpPr>
          <p:spPr>
            <a:xfrm>
              <a:off x="6032550" y="0"/>
              <a:ext cx="3130680" cy="1226259"/>
            </a:xfrm>
            <a:custGeom>
              <a:avLst/>
              <a:gdLst/>
              <a:ahLst/>
              <a:cxnLst/>
              <a:rect l="l" t="t" r="r" b="b"/>
              <a:pathLst>
                <a:path w="3130680" h="1226259">
                  <a:moveTo>
                    <a:pt x="0" y="0"/>
                  </a:moveTo>
                  <a:lnTo>
                    <a:pt x="3130679" y="0"/>
                  </a:lnTo>
                  <a:lnTo>
                    <a:pt x="3130679" y="1226259"/>
                  </a:lnTo>
                  <a:lnTo>
                    <a:pt x="0" y="1226259"/>
                  </a:lnTo>
                  <a:lnTo>
                    <a:pt x="0" y="0"/>
                  </a:lnTo>
                  <a:close/>
                </a:path>
              </a:pathLst>
            </a:custGeom>
            <a:blipFill>
              <a:blip r:embed="rId2"/>
              <a:stretch>
                <a:fillRect l="-111737" t="-6539" b="-6539"/>
              </a:stretch>
            </a:blipFill>
          </p:spPr>
          <p:txBody>
            <a:bodyPr/>
            <a:lstStyle/>
            <a:p>
              <a:endParaRPr lang="en-US"/>
            </a:p>
          </p:txBody>
        </p:sp>
      </p:grpSp>
      <p:sp>
        <p:nvSpPr>
          <p:cNvPr id="5" name="TextBox 5"/>
          <p:cNvSpPr txBox="1"/>
          <p:nvPr/>
        </p:nvSpPr>
        <p:spPr>
          <a:xfrm>
            <a:off x="706617" y="321323"/>
            <a:ext cx="6359652" cy="873444"/>
          </a:xfrm>
          <a:prstGeom prst="rect">
            <a:avLst/>
          </a:prstGeom>
        </p:spPr>
        <p:txBody>
          <a:bodyPr lIns="0" tIns="0" rIns="0" bIns="0" rtlCol="0" anchor="t">
            <a:spAutoFit/>
          </a:bodyPr>
          <a:lstStyle/>
          <a:p>
            <a:pPr algn="l">
              <a:lnSpc>
                <a:spcPts val="7533"/>
              </a:lnSpc>
            </a:pPr>
            <a:r>
              <a:rPr lang="en-US" sz="5380" b="1" dirty="0">
                <a:solidFill>
                  <a:srgbClr val="000000"/>
                </a:solidFill>
                <a:latin typeface="Söhne Halbfett" panose="020B0303030202060203" pitchFamily="34" charset="77"/>
              </a:rPr>
              <a:t>The correct answers</a:t>
            </a:r>
          </a:p>
        </p:txBody>
      </p:sp>
      <p:sp>
        <p:nvSpPr>
          <p:cNvPr id="6" name="Freeform 6"/>
          <p:cNvSpPr/>
          <p:nvPr/>
        </p:nvSpPr>
        <p:spPr>
          <a:xfrm>
            <a:off x="4724013" y="3778700"/>
            <a:ext cx="2667241" cy="2363842"/>
          </a:xfrm>
          <a:custGeom>
            <a:avLst/>
            <a:gdLst/>
            <a:ahLst/>
            <a:cxnLst/>
            <a:rect l="l" t="t" r="r" b="b"/>
            <a:pathLst>
              <a:path w="2667241" h="2363842">
                <a:moveTo>
                  <a:pt x="0" y="0"/>
                </a:moveTo>
                <a:lnTo>
                  <a:pt x="2667241" y="0"/>
                </a:lnTo>
                <a:lnTo>
                  <a:pt x="2667241" y="2363842"/>
                </a:lnTo>
                <a:lnTo>
                  <a:pt x="0" y="2363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614378" y="1484014"/>
            <a:ext cx="2705398" cy="2363842"/>
          </a:xfrm>
          <a:custGeom>
            <a:avLst/>
            <a:gdLst/>
            <a:ahLst/>
            <a:cxnLst/>
            <a:rect l="l" t="t" r="r" b="b"/>
            <a:pathLst>
              <a:path w="2705398" h="2363842">
                <a:moveTo>
                  <a:pt x="0" y="0"/>
                </a:moveTo>
                <a:lnTo>
                  <a:pt x="2705398" y="0"/>
                </a:lnTo>
                <a:lnTo>
                  <a:pt x="2705398" y="2363842"/>
                </a:lnTo>
                <a:lnTo>
                  <a:pt x="0" y="23638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020295" y="3767070"/>
            <a:ext cx="2728822" cy="2363842"/>
          </a:xfrm>
          <a:custGeom>
            <a:avLst/>
            <a:gdLst/>
            <a:ahLst/>
            <a:cxnLst/>
            <a:rect l="l" t="t" r="r" b="b"/>
            <a:pathLst>
              <a:path w="2728822" h="2363842">
                <a:moveTo>
                  <a:pt x="0" y="0"/>
                </a:moveTo>
                <a:lnTo>
                  <a:pt x="2728822" y="0"/>
                </a:lnTo>
                <a:lnTo>
                  <a:pt x="2728822" y="2363842"/>
                </a:lnTo>
                <a:lnTo>
                  <a:pt x="0" y="23638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513873" y="3778700"/>
            <a:ext cx="2648562" cy="2363842"/>
          </a:xfrm>
          <a:custGeom>
            <a:avLst/>
            <a:gdLst/>
            <a:ahLst/>
            <a:cxnLst/>
            <a:rect l="l" t="t" r="r" b="b"/>
            <a:pathLst>
              <a:path w="2648562" h="2363842">
                <a:moveTo>
                  <a:pt x="0" y="0"/>
                </a:moveTo>
                <a:lnTo>
                  <a:pt x="2648563" y="0"/>
                </a:lnTo>
                <a:lnTo>
                  <a:pt x="2648563" y="2363842"/>
                </a:lnTo>
                <a:lnTo>
                  <a:pt x="0" y="2363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6872224" y="1484014"/>
            <a:ext cx="2705398" cy="2363842"/>
          </a:xfrm>
          <a:custGeom>
            <a:avLst/>
            <a:gdLst/>
            <a:ahLst/>
            <a:cxnLst/>
            <a:rect l="l" t="t" r="r" b="b"/>
            <a:pathLst>
              <a:path w="2705398" h="2363842">
                <a:moveTo>
                  <a:pt x="0" y="0"/>
                </a:moveTo>
                <a:lnTo>
                  <a:pt x="2705398" y="0"/>
                </a:lnTo>
                <a:lnTo>
                  <a:pt x="2705398" y="2363842"/>
                </a:lnTo>
                <a:lnTo>
                  <a:pt x="0" y="2363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5394529" y="6130912"/>
            <a:ext cx="1326207" cy="405765"/>
          </a:xfrm>
          <a:prstGeom prst="rect">
            <a:avLst/>
          </a:prstGeom>
        </p:spPr>
        <p:txBody>
          <a:bodyPr lIns="0" tIns="0" rIns="0" bIns="0" rtlCol="0" anchor="t">
            <a:spAutoFit/>
          </a:bodyPr>
          <a:lstStyle/>
          <a:p>
            <a:pPr algn="ctr">
              <a:lnSpc>
                <a:spcPts val="3359"/>
              </a:lnSpc>
            </a:pPr>
            <a:r>
              <a:rPr lang="en-US" sz="2400" b="1" dirty="0">
                <a:solidFill>
                  <a:srgbClr val="000000"/>
                </a:solidFill>
                <a:latin typeface="Söhne Halbfett" panose="020B0303030202060203" pitchFamily="34" charset="77"/>
              </a:rPr>
              <a:t>Radiation</a:t>
            </a:r>
          </a:p>
        </p:txBody>
      </p:sp>
      <p:sp>
        <p:nvSpPr>
          <p:cNvPr id="12" name="TextBox 12"/>
          <p:cNvSpPr txBox="1"/>
          <p:nvPr/>
        </p:nvSpPr>
        <p:spPr>
          <a:xfrm>
            <a:off x="8755670" y="6130911"/>
            <a:ext cx="3258071" cy="405765"/>
          </a:xfrm>
          <a:prstGeom prst="rect">
            <a:avLst/>
          </a:prstGeom>
        </p:spPr>
        <p:txBody>
          <a:bodyPr lIns="0" tIns="0" rIns="0" bIns="0" rtlCol="0" anchor="t">
            <a:spAutoFit/>
          </a:bodyPr>
          <a:lstStyle/>
          <a:p>
            <a:pPr algn="ctr">
              <a:lnSpc>
                <a:spcPts val="3359"/>
              </a:lnSpc>
            </a:pPr>
            <a:r>
              <a:rPr lang="en-US" sz="2400" b="1" dirty="0">
                <a:solidFill>
                  <a:srgbClr val="000000"/>
                </a:solidFill>
                <a:latin typeface="Söhne Halbfett" panose="020B0303030202060203" pitchFamily="34" charset="77"/>
              </a:rPr>
              <a:t>Danger of electrocution</a:t>
            </a:r>
          </a:p>
        </p:txBody>
      </p:sp>
      <p:sp>
        <p:nvSpPr>
          <p:cNvPr id="13" name="TextBox 13"/>
          <p:cNvSpPr txBox="1"/>
          <p:nvPr/>
        </p:nvSpPr>
        <p:spPr>
          <a:xfrm>
            <a:off x="489994" y="6123566"/>
            <a:ext cx="2696319" cy="405765"/>
          </a:xfrm>
          <a:prstGeom prst="rect">
            <a:avLst/>
          </a:prstGeom>
        </p:spPr>
        <p:txBody>
          <a:bodyPr lIns="0" tIns="0" rIns="0" bIns="0" rtlCol="0" anchor="t">
            <a:spAutoFit/>
          </a:bodyPr>
          <a:lstStyle/>
          <a:p>
            <a:pPr algn="ctr">
              <a:lnSpc>
                <a:spcPts val="3359"/>
              </a:lnSpc>
            </a:pPr>
            <a:r>
              <a:rPr lang="en-US" sz="2400" b="1" dirty="0">
                <a:solidFill>
                  <a:srgbClr val="000000"/>
                </a:solidFill>
                <a:latin typeface="Söhne Halbfett" panose="020B0303030202060203" pitchFamily="34" charset="77"/>
              </a:rPr>
              <a:t>Explosive materials</a:t>
            </a:r>
          </a:p>
        </p:txBody>
      </p:sp>
      <p:sp>
        <p:nvSpPr>
          <p:cNvPr id="14" name="TextBox 14"/>
          <p:cNvSpPr txBox="1"/>
          <p:nvPr/>
        </p:nvSpPr>
        <p:spPr>
          <a:xfrm>
            <a:off x="2940769" y="3895726"/>
            <a:ext cx="1891348" cy="1266885"/>
          </a:xfrm>
          <a:prstGeom prst="rect">
            <a:avLst/>
          </a:prstGeom>
        </p:spPr>
        <p:txBody>
          <a:bodyPr lIns="0" tIns="0" rIns="0" bIns="0" rtlCol="0" anchor="t">
            <a:spAutoFit/>
          </a:bodyPr>
          <a:lstStyle/>
          <a:p>
            <a:pPr algn="ctr">
              <a:lnSpc>
                <a:spcPts val="3359"/>
              </a:lnSpc>
            </a:pPr>
            <a:r>
              <a:rPr lang="en-US" sz="2400" b="1">
                <a:solidFill>
                  <a:srgbClr val="000000"/>
                </a:solidFill>
                <a:latin typeface="Söhne Halbfett" panose="020B0303030202060203" pitchFamily="34" charset="77"/>
              </a:rPr>
              <a:t>Dangerous or corrosive chemicals</a:t>
            </a:r>
          </a:p>
        </p:txBody>
      </p:sp>
      <p:sp>
        <p:nvSpPr>
          <p:cNvPr id="15" name="TextBox 15"/>
          <p:cNvSpPr txBox="1"/>
          <p:nvPr/>
        </p:nvSpPr>
        <p:spPr>
          <a:xfrm>
            <a:off x="6768863" y="3895726"/>
            <a:ext cx="2912120" cy="405765"/>
          </a:xfrm>
          <a:prstGeom prst="rect">
            <a:avLst/>
          </a:prstGeom>
        </p:spPr>
        <p:txBody>
          <a:bodyPr lIns="0" tIns="0" rIns="0" bIns="0" rtlCol="0" anchor="t">
            <a:spAutoFit/>
          </a:bodyPr>
          <a:lstStyle/>
          <a:p>
            <a:pPr algn="ctr">
              <a:lnSpc>
                <a:spcPts val="3359"/>
              </a:lnSpc>
            </a:pPr>
            <a:r>
              <a:rPr lang="en-US" sz="2400" b="1">
                <a:solidFill>
                  <a:srgbClr val="000000"/>
                </a:solidFill>
                <a:latin typeface="Söhne Halbfett" panose="020B0303030202060203" pitchFamily="34" charset="77"/>
              </a:rPr>
              <a:t>Flammable materials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903"/>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40099"/>
            </a:solidFill>
          </p:spPr>
          <p:txBody>
            <a:bodyPr/>
            <a:lstStyle/>
            <a:p>
              <a:endParaRPr lang="en-US" dirty="0"/>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rot="10531876" flipH="1">
            <a:off x="-38437" y="207591"/>
            <a:ext cx="4981731" cy="2951676"/>
          </a:xfrm>
          <a:custGeom>
            <a:avLst/>
            <a:gdLst/>
            <a:ahLst/>
            <a:cxnLst/>
            <a:rect l="l" t="t" r="r" b="b"/>
            <a:pathLst>
              <a:path w="4981731" h="2951676">
                <a:moveTo>
                  <a:pt x="4981731" y="0"/>
                </a:moveTo>
                <a:lnTo>
                  <a:pt x="0" y="0"/>
                </a:lnTo>
                <a:lnTo>
                  <a:pt x="0" y="2951676"/>
                </a:lnTo>
                <a:lnTo>
                  <a:pt x="4981731" y="2951676"/>
                </a:lnTo>
                <a:lnTo>
                  <a:pt x="498173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a:off x="2452431" y="2663458"/>
            <a:ext cx="6527639" cy="1811420"/>
          </a:xfrm>
          <a:custGeom>
            <a:avLst/>
            <a:gdLst/>
            <a:ahLst/>
            <a:cxnLst/>
            <a:rect l="l" t="t" r="r" b="b"/>
            <a:pathLst>
              <a:path w="6527639" h="1811420">
                <a:moveTo>
                  <a:pt x="0" y="0"/>
                </a:moveTo>
                <a:lnTo>
                  <a:pt x="6527640" y="0"/>
                </a:lnTo>
                <a:lnTo>
                  <a:pt x="6527640" y="1811420"/>
                </a:lnTo>
                <a:lnTo>
                  <a:pt x="0" y="1811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a:off x="6318583" y="4152611"/>
            <a:ext cx="5454231" cy="3231632"/>
          </a:xfrm>
          <a:custGeom>
            <a:avLst/>
            <a:gdLst/>
            <a:ahLst/>
            <a:cxnLst/>
            <a:rect l="l" t="t" r="r" b="b"/>
            <a:pathLst>
              <a:path w="5454231" h="3231632">
                <a:moveTo>
                  <a:pt x="5454230" y="0"/>
                </a:moveTo>
                <a:lnTo>
                  <a:pt x="0" y="0"/>
                </a:lnTo>
                <a:lnTo>
                  <a:pt x="0" y="3231631"/>
                </a:lnTo>
                <a:lnTo>
                  <a:pt x="5454230" y="3231631"/>
                </a:lnTo>
                <a:lnTo>
                  <a:pt x="545423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219200" y="251433"/>
            <a:ext cx="5410200" cy="720647"/>
          </a:xfrm>
          <a:prstGeom prst="rect">
            <a:avLst/>
          </a:prstGeom>
        </p:spPr>
        <p:txBody>
          <a:bodyPr lIns="0" tIns="0" rIns="0" bIns="0" rtlCol="0" anchor="t">
            <a:spAutoFit/>
          </a:bodyPr>
          <a:lstStyle/>
          <a:p>
            <a:pPr algn="l">
              <a:lnSpc>
                <a:spcPts val="6160"/>
              </a:lnSpc>
            </a:pPr>
            <a:r>
              <a:rPr lang="en-US" sz="4400" b="1" dirty="0">
                <a:solidFill>
                  <a:srgbClr val="FFFFFF"/>
                </a:solidFill>
                <a:latin typeface="Söhne Halbfett" panose="020B0303030202060203" pitchFamily="34" charset="77"/>
              </a:rPr>
              <a:t>Learning objectives:</a:t>
            </a:r>
          </a:p>
        </p:txBody>
      </p:sp>
      <p:sp>
        <p:nvSpPr>
          <p:cNvPr id="9" name="TextBox 9"/>
          <p:cNvSpPr txBox="1"/>
          <p:nvPr/>
        </p:nvSpPr>
        <p:spPr>
          <a:xfrm>
            <a:off x="838200" y="1620276"/>
            <a:ext cx="3646516" cy="1189355"/>
          </a:xfrm>
          <a:prstGeom prst="rect">
            <a:avLst/>
          </a:prstGeom>
        </p:spPr>
        <p:txBody>
          <a:bodyPr lIns="0" tIns="0" rIns="0" bIns="0" rtlCol="0" anchor="t">
            <a:spAutoFit/>
          </a:bodyPr>
          <a:lstStyle/>
          <a:p>
            <a:pPr algn="l">
              <a:lnSpc>
                <a:spcPts val="3220"/>
              </a:lnSpc>
            </a:pPr>
            <a:r>
              <a:rPr lang="en-US" sz="2300" dirty="0">
                <a:solidFill>
                  <a:srgbClr val="000000"/>
                </a:solidFill>
                <a:latin typeface="Söhne 2"/>
              </a:rPr>
              <a:t>Describe the key features of the three main types of air pollution.</a:t>
            </a:r>
          </a:p>
        </p:txBody>
      </p:sp>
      <p:sp>
        <p:nvSpPr>
          <p:cNvPr id="10" name="TextBox 10"/>
          <p:cNvSpPr txBox="1"/>
          <p:nvPr/>
        </p:nvSpPr>
        <p:spPr>
          <a:xfrm>
            <a:off x="3733164" y="3150703"/>
            <a:ext cx="4821763" cy="789305"/>
          </a:xfrm>
          <a:prstGeom prst="rect">
            <a:avLst/>
          </a:prstGeom>
        </p:spPr>
        <p:txBody>
          <a:bodyPr lIns="0" tIns="0" rIns="0" bIns="0" rtlCol="0" anchor="t">
            <a:spAutoFit/>
          </a:bodyPr>
          <a:lstStyle/>
          <a:p>
            <a:pPr algn="l">
              <a:lnSpc>
                <a:spcPts val="3220"/>
              </a:lnSpc>
            </a:pPr>
            <a:r>
              <a:rPr lang="en-US" sz="2300">
                <a:solidFill>
                  <a:srgbClr val="000000"/>
                </a:solidFill>
                <a:latin typeface="Söhne 2"/>
              </a:rPr>
              <a:t>Make a judgement over which is the most dangerous type of air pollution. </a:t>
            </a:r>
          </a:p>
        </p:txBody>
      </p:sp>
      <p:sp>
        <p:nvSpPr>
          <p:cNvPr id="11" name="TextBox 11"/>
          <p:cNvSpPr txBox="1"/>
          <p:nvPr/>
        </p:nvSpPr>
        <p:spPr>
          <a:xfrm>
            <a:off x="7001469" y="4598121"/>
            <a:ext cx="4308573" cy="1189355"/>
          </a:xfrm>
          <a:prstGeom prst="rect">
            <a:avLst/>
          </a:prstGeom>
        </p:spPr>
        <p:txBody>
          <a:bodyPr lIns="0" tIns="0" rIns="0" bIns="0" rtlCol="0" anchor="t">
            <a:spAutoFit/>
          </a:bodyPr>
          <a:lstStyle/>
          <a:p>
            <a:pPr algn="l">
              <a:lnSpc>
                <a:spcPts val="3220"/>
              </a:lnSpc>
            </a:pPr>
            <a:r>
              <a:rPr lang="en-US" sz="2300">
                <a:solidFill>
                  <a:srgbClr val="000000"/>
                </a:solidFill>
                <a:latin typeface="Söhne 2"/>
              </a:rPr>
              <a:t>Explain why air monitors are so important in improving air quality and reducing lung disease.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5C1B38"/>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flipH="1">
            <a:off x="6301957" y="0"/>
            <a:ext cx="5890043" cy="6858000"/>
          </a:xfrm>
          <a:custGeom>
            <a:avLst/>
            <a:gdLst/>
            <a:ahLst/>
            <a:cxnLst/>
            <a:rect l="l" t="t" r="r" b="b"/>
            <a:pathLst>
              <a:path w="5890043" h="6858000">
                <a:moveTo>
                  <a:pt x="5890043" y="0"/>
                </a:moveTo>
                <a:lnTo>
                  <a:pt x="0" y="0"/>
                </a:lnTo>
                <a:lnTo>
                  <a:pt x="0" y="6858000"/>
                </a:lnTo>
                <a:lnTo>
                  <a:pt x="5890043" y="6858000"/>
                </a:lnTo>
                <a:lnTo>
                  <a:pt x="5890043" y="0"/>
                </a:lnTo>
                <a:close/>
              </a:path>
            </a:pathLst>
          </a:custGeom>
          <a:blipFill>
            <a:blip r:embed="rId3"/>
            <a:stretch>
              <a:fillRect l="-96774" r="-13593" b="-1630"/>
            </a:stretch>
          </a:blipFill>
        </p:spPr>
        <p:txBody>
          <a:bodyPr/>
          <a:lstStyle/>
          <a:p>
            <a:endParaRPr lang="en-US"/>
          </a:p>
        </p:txBody>
      </p:sp>
      <p:sp>
        <p:nvSpPr>
          <p:cNvPr id="6" name="Freeform 6"/>
          <p:cNvSpPr/>
          <p:nvPr/>
        </p:nvSpPr>
        <p:spPr>
          <a:xfrm>
            <a:off x="6301957" y="0"/>
            <a:ext cx="5890043" cy="6858000"/>
          </a:xfrm>
          <a:custGeom>
            <a:avLst/>
            <a:gdLst/>
            <a:ahLst/>
            <a:cxnLst/>
            <a:rect l="l" t="t" r="r" b="b"/>
            <a:pathLst>
              <a:path w="5890043" h="6858000">
                <a:moveTo>
                  <a:pt x="0" y="0"/>
                </a:moveTo>
                <a:lnTo>
                  <a:pt x="5890043" y="0"/>
                </a:lnTo>
                <a:lnTo>
                  <a:pt x="5890043" y="6858000"/>
                </a:lnTo>
                <a:lnTo>
                  <a:pt x="0" y="6858000"/>
                </a:lnTo>
                <a:lnTo>
                  <a:pt x="0" y="0"/>
                </a:lnTo>
                <a:close/>
              </a:path>
            </a:pathLst>
          </a:custGeom>
          <a:blipFill>
            <a:blip r:embed="rId4"/>
            <a:stretch>
              <a:fillRect l="-62490" t="-15687" r="-55033" b="-16697"/>
            </a:stretch>
          </a:blipFill>
        </p:spPr>
        <p:txBody>
          <a:bodyPr/>
          <a:lstStyle/>
          <a:p>
            <a:endParaRPr lang="en-US"/>
          </a:p>
        </p:txBody>
      </p:sp>
      <p:sp>
        <p:nvSpPr>
          <p:cNvPr id="7" name="TextBox 7"/>
          <p:cNvSpPr txBox="1"/>
          <p:nvPr/>
        </p:nvSpPr>
        <p:spPr>
          <a:xfrm>
            <a:off x="441729" y="469732"/>
            <a:ext cx="5198202" cy="720647"/>
          </a:xfrm>
          <a:prstGeom prst="rect">
            <a:avLst/>
          </a:prstGeom>
        </p:spPr>
        <p:txBody>
          <a:bodyPr lIns="0" tIns="0" rIns="0" bIns="0" rtlCol="0" anchor="t">
            <a:spAutoFit/>
          </a:bodyPr>
          <a:lstStyle/>
          <a:p>
            <a:pPr algn="l">
              <a:lnSpc>
                <a:spcPts val="6160"/>
              </a:lnSpc>
            </a:pPr>
            <a:r>
              <a:rPr lang="en-US" sz="4400" b="1" dirty="0">
                <a:solidFill>
                  <a:srgbClr val="FF3EB5"/>
                </a:solidFill>
                <a:latin typeface="Söhne Halbfett" panose="020B0303030202060203" pitchFamily="34" charset="77"/>
              </a:rPr>
              <a:t>Invisible</a:t>
            </a:r>
            <a:r>
              <a:rPr lang="en-US" sz="4400" b="1" dirty="0">
                <a:solidFill>
                  <a:srgbClr val="FFFFFF"/>
                </a:solidFill>
                <a:latin typeface="Söhne Halbfett" panose="020B0303030202060203" pitchFamily="34" charset="77"/>
              </a:rPr>
              <a:t> dangers</a:t>
            </a:r>
          </a:p>
        </p:txBody>
      </p:sp>
      <p:sp>
        <p:nvSpPr>
          <p:cNvPr id="8" name="TextBox 8"/>
          <p:cNvSpPr txBox="1"/>
          <p:nvPr/>
        </p:nvSpPr>
        <p:spPr>
          <a:xfrm>
            <a:off x="426879" y="1383264"/>
            <a:ext cx="5444505" cy="4062651"/>
          </a:xfrm>
          <a:prstGeom prst="rect">
            <a:avLst/>
          </a:prstGeom>
        </p:spPr>
        <p:txBody>
          <a:bodyPr lIns="0" tIns="0" rIns="0" bIns="0" rtlCol="0" anchor="t">
            <a:spAutoFit/>
          </a:bodyPr>
          <a:lstStyle/>
          <a:p>
            <a:pPr algn="l"/>
            <a:r>
              <a:rPr lang="en-US" sz="2000" dirty="0">
                <a:solidFill>
                  <a:srgbClr val="FFFFFF"/>
                </a:solidFill>
                <a:latin typeface="Söhne 2"/>
              </a:rPr>
              <a:t>T</a:t>
            </a:r>
            <a:r>
              <a:rPr lang="en-US" sz="2200" dirty="0">
                <a:solidFill>
                  <a:srgbClr val="FFFFFF"/>
                </a:solidFill>
                <a:latin typeface="Söhne 2"/>
              </a:rPr>
              <a:t>he dangers highlighted by those signs are all fairly well-known and the dangers they represent are fairly clear.</a:t>
            </a:r>
          </a:p>
          <a:p>
            <a:pPr algn="l"/>
            <a:r>
              <a:rPr lang="en-US" sz="2200" dirty="0">
                <a:solidFill>
                  <a:srgbClr val="FFFFFF"/>
                </a:solidFill>
                <a:latin typeface="Söhne 2"/>
              </a:rPr>
              <a:t>What many people don’t </a:t>
            </a:r>
            <a:r>
              <a:rPr lang="en-US" sz="2200" dirty="0" err="1">
                <a:solidFill>
                  <a:srgbClr val="FFFFFF"/>
                </a:solidFill>
                <a:latin typeface="Söhne 2"/>
              </a:rPr>
              <a:t>realise</a:t>
            </a:r>
            <a:r>
              <a:rPr lang="en-US" sz="2200" dirty="0">
                <a:solidFill>
                  <a:srgbClr val="FFFFFF"/>
                </a:solidFill>
                <a:latin typeface="Söhne 2"/>
              </a:rPr>
              <a:t>, is that air pollution is a real and growing danger.</a:t>
            </a:r>
          </a:p>
          <a:p>
            <a:pPr algn="l"/>
            <a:endParaRPr lang="en-US" sz="2200" dirty="0">
              <a:solidFill>
                <a:srgbClr val="FFFFFF"/>
              </a:solidFill>
              <a:latin typeface="Söhne 2"/>
            </a:endParaRPr>
          </a:p>
          <a:p>
            <a:pPr marL="342900" indent="-342900" algn="l">
              <a:buClr>
                <a:srgbClr val="FF3EB5"/>
              </a:buClr>
              <a:buFont typeface="Arial" panose="020B0604020202020204" pitchFamily="34" charset="0"/>
              <a:buChar char="•"/>
            </a:pPr>
            <a:r>
              <a:rPr lang="en-US" sz="2200" dirty="0">
                <a:solidFill>
                  <a:srgbClr val="FFFFFF"/>
                </a:solidFill>
                <a:latin typeface="Söhne 2"/>
              </a:rPr>
              <a:t>Currently, 99% of people breathe air that is classed as unsafe for human health.</a:t>
            </a:r>
          </a:p>
          <a:p>
            <a:pPr marL="342900" indent="-342900" algn="l">
              <a:buClr>
                <a:srgbClr val="FF3EB5"/>
              </a:buClr>
              <a:buFont typeface="Arial" panose="020B0604020202020204" pitchFamily="34" charset="0"/>
              <a:buChar char="•"/>
            </a:pPr>
            <a:r>
              <a:rPr lang="en-US" sz="2200" dirty="0">
                <a:solidFill>
                  <a:srgbClr val="FFFFFF"/>
                </a:solidFill>
                <a:latin typeface="Söhne 2"/>
              </a:rPr>
              <a:t>The impact of breathing in toxic air is devastating and contributes to the early deaths of up to 43,000 people every year in the UK alone.</a:t>
            </a:r>
          </a:p>
        </p:txBody>
      </p:sp>
      <p:sp>
        <p:nvSpPr>
          <p:cNvPr id="9" name="TextBox 9"/>
          <p:cNvSpPr txBox="1"/>
          <p:nvPr/>
        </p:nvSpPr>
        <p:spPr>
          <a:xfrm>
            <a:off x="441729" y="5638800"/>
            <a:ext cx="5444505" cy="763271"/>
          </a:xfrm>
          <a:prstGeom prst="rect">
            <a:avLst/>
          </a:prstGeom>
        </p:spPr>
        <p:txBody>
          <a:bodyPr lIns="0" tIns="0" rIns="0" bIns="0" rtlCol="0" anchor="t">
            <a:spAutoFit/>
          </a:bodyPr>
          <a:lstStyle/>
          <a:p>
            <a:pPr algn="l">
              <a:lnSpc>
                <a:spcPts val="3079"/>
              </a:lnSpc>
              <a:spcBef>
                <a:spcPct val="0"/>
              </a:spcBef>
            </a:pPr>
            <a:r>
              <a:rPr lang="en-US" sz="2200" b="1" dirty="0">
                <a:solidFill>
                  <a:srgbClr val="FFFFFF"/>
                </a:solidFill>
                <a:latin typeface="Söhne 1"/>
              </a:rPr>
              <a:t>So, what causes air to become unsafe for human health?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6DCD2"/>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rot="-398193">
            <a:off x="3792278" y="2788972"/>
            <a:ext cx="4718886" cy="2633996"/>
          </a:xfrm>
          <a:custGeom>
            <a:avLst/>
            <a:gdLst/>
            <a:ahLst/>
            <a:cxnLst/>
            <a:rect l="l" t="t" r="r" b="b"/>
            <a:pathLst>
              <a:path w="4718886" h="2633996">
                <a:moveTo>
                  <a:pt x="0" y="0"/>
                </a:moveTo>
                <a:lnTo>
                  <a:pt x="4718886" y="0"/>
                </a:lnTo>
                <a:lnTo>
                  <a:pt x="4718886" y="2633997"/>
                </a:lnTo>
                <a:lnTo>
                  <a:pt x="0" y="26339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8647560" y="3834577"/>
            <a:ext cx="709209" cy="542788"/>
          </a:xfrm>
          <a:custGeom>
            <a:avLst/>
            <a:gdLst/>
            <a:ahLst/>
            <a:cxnLst/>
            <a:rect l="l" t="t" r="r" b="b"/>
            <a:pathLst>
              <a:path w="709209" h="542788">
                <a:moveTo>
                  <a:pt x="0" y="0"/>
                </a:moveTo>
                <a:lnTo>
                  <a:pt x="709209" y="0"/>
                </a:lnTo>
                <a:lnTo>
                  <a:pt x="709209" y="542787"/>
                </a:lnTo>
                <a:lnTo>
                  <a:pt x="0" y="542787"/>
                </a:lnTo>
                <a:lnTo>
                  <a:pt x="0" y="0"/>
                </a:lnTo>
                <a:close/>
              </a:path>
            </a:pathLst>
          </a:custGeom>
          <a:blipFill>
            <a:blip r:embed="rId4"/>
            <a:stretch>
              <a:fillRect t="-18367" b="-24712"/>
            </a:stretch>
          </a:blipFill>
        </p:spPr>
        <p:txBody>
          <a:bodyPr/>
          <a:lstStyle/>
          <a:p>
            <a:endParaRPr lang="en-US"/>
          </a:p>
        </p:txBody>
      </p:sp>
      <p:sp>
        <p:nvSpPr>
          <p:cNvPr id="7" name="TextBox 7"/>
          <p:cNvSpPr txBox="1"/>
          <p:nvPr/>
        </p:nvSpPr>
        <p:spPr>
          <a:xfrm>
            <a:off x="685800" y="515023"/>
            <a:ext cx="10820400" cy="824865"/>
          </a:xfrm>
          <a:prstGeom prst="rect">
            <a:avLst/>
          </a:prstGeom>
        </p:spPr>
        <p:txBody>
          <a:bodyPr lIns="0" tIns="0" rIns="0" bIns="0" rtlCol="0" anchor="t">
            <a:spAutoFit/>
          </a:bodyPr>
          <a:lstStyle/>
          <a:p>
            <a:pPr algn="l">
              <a:lnSpc>
                <a:spcPts val="3359"/>
              </a:lnSpc>
              <a:spcBef>
                <a:spcPct val="0"/>
              </a:spcBef>
            </a:pPr>
            <a:r>
              <a:rPr lang="en-US" sz="2400" dirty="0">
                <a:solidFill>
                  <a:srgbClr val="000000"/>
                </a:solidFill>
                <a:latin typeface="Söhne 2"/>
              </a:rPr>
              <a:t>Working with the person next to you, create a mind map that identifies as many different </a:t>
            </a:r>
            <a:r>
              <a:rPr lang="en-US" sz="2400" b="1" dirty="0">
                <a:solidFill>
                  <a:srgbClr val="000000"/>
                </a:solidFill>
                <a:latin typeface="Söhne 2"/>
              </a:rPr>
              <a:t>contributors to pollution or toxic air</a:t>
            </a:r>
            <a:r>
              <a:rPr lang="en-US" sz="2400" dirty="0">
                <a:solidFill>
                  <a:srgbClr val="000000"/>
                </a:solidFill>
                <a:latin typeface="Söhne 2"/>
              </a:rPr>
              <a:t> as you can.</a:t>
            </a:r>
          </a:p>
        </p:txBody>
      </p:sp>
      <p:sp>
        <p:nvSpPr>
          <p:cNvPr id="8" name="TextBox 8"/>
          <p:cNvSpPr txBox="1"/>
          <p:nvPr/>
        </p:nvSpPr>
        <p:spPr>
          <a:xfrm>
            <a:off x="5101396" y="3879844"/>
            <a:ext cx="2100651" cy="537902"/>
          </a:xfrm>
          <a:prstGeom prst="rect">
            <a:avLst/>
          </a:prstGeom>
        </p:spPr>
        <p:txBody>
          <a:bodyPr lIns="0" tIns="0" rIns="0" bIns="0" rtlCol="0" anchor="t">
            <a:spAutoFit/>
          </a:bodyPr>
          <a:lstStyle/>
          <a:p>
            <a:pPr algn="ctr">
              <a:lnSpc>
                <a:spcPts val="4476"/>
              </a:lnSpc>
            </a:pPr>
            <a:r>
              <a:rPr lang="en-US" sz="3197" b="1" dirty="0">
                <a:solidFill>
                  <a:srgbClr val="000000"/>
                </a:solidFill>
                <a:latin typeface="Söhne Halbfett" panose="020B0303030202060203" pitchFamily="34" charset="77"/>
              </a:rPr>
              <a:t>Pollutants</a:t>
            </a:r>
          </a:p>
        </p:txBody>
      </p:sp>
      <p:sp>
        <p:nvSpPr>
          <p:cNvPr id="9" name="Freeform 9"/>
          <p:cNvSpPr/>
          <p:nvPr/>
        </p:nvSpPr>
        <p:spPr>
          <a:xfrm rot="-10800000">
            <a:off x="2835231" y="3919115"/>
            <a:ext cx="709209" cy="542788"/>
          </a:xfrm>
          <a:custGeom>
            <a:avLst/>
            <a:gdLst/>
            <a:ahLst/>
            <a:cxnLst/>
            <a:rect l="l" t="t" r="r" b="b"/>
            <a:pathLst>
              <a:path w="709209" h="542788">
                <a:moveTo>
                  <a:pt x="0" y="0"/>
                </a:moveTo>
                <a:lnTo>
                  <a:pt x="709209" y="0"/>
                </a:lnTo>
                <a:lnTo>
                  <a:pt x="709209" y="542788"/>
                </a:lnTo>
                <a:lnTo>
                  <a:pt x="0" y="542788"/>
                </a:lnTo>
                <a:lnTo>
                  <a:pt x="0" y="0"/>
                </a:lnTo>
                <a:close/>
              </a:path>
            </a:pathLst>
          </a:custGeom>
          <a:blipFill>
            <a:blip r:embed="rId4"/>
            <a:stretch>
              <a:fillRect t="-18367" b="-24712"/>
            </a:stretch>
          </a:blipFill>
        </p:spPr>
        <p:txBody>
          <a:bodyPr/>
          <a:lstStyle/>
          <a:p>
            <a:endParaRPr lang="en-US"/>
          </a:p>
        </p:txBody>
      </p:sp>
      <p:sp>
        <p:nvSpPr>
          <p:cNvPr id="10" name="Freeform 10"/>
          <p:cNvSpPr/>
          <p:nvPr/>
        </p:nvSpPr>
        <p:spPr>
          <a:xfrm rot="8522364">
            <a:off x="3895433" y="5415433"/>
            <a:ext cx="709209" cy="542788"/>
          </a:xfrm>
          <a:custGeom>
            <a:avLst/>
            <a:gdLst/>
            <a:ahLst/>
            <a:cxnLst/>
            <a:rect l="l" t="t" r="r" b="b"/>
            <a:pathLst>
              <a:path w="709209" h="542788">
                <a:moveTo>
                  <a:pt x="0" y="0"/>
                </a:moveTo>
                <a:lnTo>
                  <a:pt x="709209" y="0"/>
                </a:lnTo>
                <a:lnTo>
                  <a:pt x="709209" y="542788"/>
                </a:lnTo>
                <a:lnTo>
                  <a:pt x="0" y="542788"/>
                </a:lnTo>
                <a:lnTo>
                  <a:pt x="0" y="0"/>
                </a:lnTo>
                <a:close/>
              </a:path>
            </a:pathLst>
          </a:custGeom>
          <a:blipFill>
            <a:blip r:embed="rId4"/>
            <a:stretch>
              <a:fillRect t="-18367" b="-24712"/>
            </a:stretch>
          </a:blipFill>
        </p:spPr>
        <p:txBody>
          <a:bodyPr/>
          <a:lstStyle/>
          <a:p>
            <a:endParaRPr lang="en-US"/>
          </a:p>
        </p:txBody>
      </p:sp>
      <p:sp>
        <p:nvSpPr>
          <p:cNvPr id="11" name="Freeform 11"/>
          <p:cNvSpPr/>
          <p:nvPr/>
        </p:nvSpPr>
        <p:spPr>
          <a:xfrm rot="5400000">
            <a:off x="5551592" y="5686827"/>
            <a:ext cx="709209" cy="542788"/>
          </a:xfrm>
          <a:custGeom>
            <a:avLst/>
            <a:gdLst/>
            <a:ahLst/>
            <a:cxnLst/>
            <a:rect l="l" t="t" r="r" b="b"/>
            <a:pathLst>
              <a:path w="709209" h="542788">
                <a:moveTo>
                  <a:pt x="0" y="0"/>
                </a:moveTo>
                <a:lnTo>
                  <a:pt x="709210" y="0"/>
                </a:lnTo>
                <a:lnTo>
                  <a:pt x="709210" y="542788"/>
                </a:lnTo>
                <a:lnTo>
                  <a:pt x="0" y="542788"/>
                </a:lnTo>
                <a:lnTo>
                  <a:pt x="0" y="0"/>
                </a:lnTo>
                <a:close/>
              </a:path>
            </a:pathLst>
          </a:custGeom>
          <a:blipFill>
            <a:blip r:embed="rId4"/>
            <a:stretch>
              <a:fillRect t="-18367" b="-24712"/>
            </a:stretch>
          </a:blipFill>
        </p:spPr>
        <p:txBody>
          <a:bodyPr/>
          <a:lstStyle/>
          <a:p>
            <a:endParaRPr lang="en-US"/>
          </a:p>
        </p:txBody>
      </p:sp>
      <p:sp>
        <p:nvSpPr>
          <p:cNvPr id="12" name="Freeform 12"/>
          <p:cNvSpPr/>
          <p:nvPr/>
        </p:nvSpPr>
        <p:spPr>
          <a:xfrm rot="4152478">
            <a:off x="7423311" y="5517074"/>
            <a:ext cx="709209" cy="542788"/>
          </a:xfrm>
          <a:custGeom>
            <a:avLst/>
            <a:gdLst/>
            <a:ahLst/>
            <a:cxnLst/>
            <a:rect l="l" t="t" r="r" b="b"/>
            <a:pathLst>
              <a:path w="709209" h="542788">
                <a:moveTo>
                  <a:pt x="0" y="0"/>
                </a:moveTo>
                <a:lnTo>
                  <a:pt x="709209" y="0"/>
                </a:lnTo>
                <a:lnTo>
                  <a:pt x="709209" y="542788"/>
                </a:lnTo>
                <a:lnTo>
                  <a:pt x="0" y="542788"/>
                </a:lnTo>
                <a:lnTo>
                  <a:pt x="0" y="0"/>
                </a:lnTo>
                <a:close/>
              </a:path>
            </a:pathLst>
          </a:custGeom>
          <a:blipFill>
            <a:blip r:embed="rId4"/>
            <a:stretch>
              <a:fillRect t="-18367" b="-24712"/>
            </a:stretch>
          </a:blipFill>
        </p:spPr>
        <p:txBody>
          <a:bodyPr/>
          <a:lstStyle/>
          <a:p>
            <a:endParaRPr lang="en-US"/>
          </a:p>
        </p:txBody>
      </p:sp>
      <p:sp>
        <p:nvSpPr>
          <p:cNvPr id="13" name="Freeform 13"/>
          <p:cNvSpPr/>
          <p:nvPr/>
        </p:nvSpPr>
        <p:spPr>
          <a:xfrm rot="-7688696">
            <a:off x="3733737" y="2610342"/>
            <a:ext cx="709209" cy="542788"/>
          </a:xfrm>
          <a:custGeom>
            <a:avLst/>
            <a:gdLst/>
            <a:ahLst/>
            <a:cxnLst/>
            <a:rect l="l" t="t" r="r" b="b"/>
            <a:pathLst>
              <a:path w="709209" h="542788">
                <a:moveTo>
                  <a:pt x="0" y="0"/>
                </a:moveTo>
                <a:lnTo>
                  <a:pt x="709210" y="0"/>
                </a:lnTo>
                <a:lnTo>
                  <a:pt x="709210" y="542788"/>
                </a:lnTo>
                <a:lnTo>
                  <a:pt x="0" y="542788"/>
                </a:lnTo>
                <a:lnTo>
                  <a:pt x="0" y="0"/>
                </a:lnTo>
                <a:close/>
              </a:path>
            </a:pathLst>
          </a:custGeom>
          <a:blipFill>
            <a:blip r:embed="rId4"/>
            <a:stretch>
              <a:fillRect t="-18367" b="-24712"/>
            </a:stretch>
          </a:blipFill>
        </p:spPr>
        <p:txBody>
          <a:bodyPr/>
          <a:lstStyle/>
          <a:p>
            <a:endParaRPr lang="en-US"/>
          </a:p>
        </p:txBody>
      </p:sp>
      <p:sp>
        <p:nvSpPr>
          <p:cNvPr id="14" name="Freeform 14"/>
          <p:cNvSpPr/>
          <p:nvPr/>
        </p:nvSpPr>
        <p:spPr>
          <a:xfrm rot="-5314049">
            <a:off x="5437039" y="2163836"/>
            <a:ext cx="709209" cy="542788"/>
          </a:xfrm>
          <a:custGeom>
            <a:avLst/>
            <a:gdLst/>
            <a:ahLst/>
            <a:cxnLst/>
            <a:rect l="l" t="t" r="r" b="b"/>
            <a:pathLst>
              <a:path w="709209" h="542788">
                <a:moveTo>
                  <a:pt x="0" y="0"/>
                </a:moveTo>
                <a:lnTo>
                  <a:pt x="709209" y="0"/>
                </a:lnTo>
                <a:lnTo>
                  <a:pt x="709209" y="542788"/>
                </a:lnTo>
                <a:lnTo>
                  <a:pt x="0" y="542788"/>
                </a:lnTo>
                <a:lnTo>
                  <a:pt x="0" y="0"/>
                </a:lnTo>
                <a:close/>
              </a:path>
            </a:pathLst>
          </a:custGeom>
          <a:blipFill>
            <a:blip r:embed="rId4"/>
            <a:stretch>
              <a:fillRect t="-18367" b="-24712"/>
            </a:stretch>
          </a:blipFill>
        </p:spPr>
        <p:txBody>
          <a:bodyPr/>
          <a:lstStyle/>
          <a:p>
            <a:endParaRPr lang="en-US"/>
          </a:p>
        </p:txBody>
      </p:sp>
      <p:sp>
        <p:nvSpPr>
          <p:cNvPr id="15" name="Freeform 15"/>
          <p:cNvSpPr/>
          <p:nvPr/>
        </p:nvSpPr>
        <p:spPr>
          <a:xfrm rot="-3049890">
            <a:off x="7281821" y="2599937"/>
            <a:ext cx="709209" cy="542788"/>
          </a:xfrm>
          <a:custGeom>
            <a:avLst/>
            <a:gdLst/>
            <a:ahLst/>
            <a:cxnLst/>
            <a:rect l="l" t="t" r="r" b="b"/>
            <a:pathLst>
              <a:path w="709209" h="542788">
                <a:moveTo>
                  <a:pt x="0" y="0"/>
                </a:moveTo>
                <a:lnTo>
                  <a:pt x="709209" y="0"/>
                </a:lnTo>
                <a:lnTo>
                  <a:pt x="709209" y="542788"/>
                </a:lnTo>
                <a:lnTo>
                  <a:pt x="0" y="542788"/>
                </a:lnTo>
                <a:lnTo>
                  <a:pt x="0" y="0"/>
                </a:lnTo>
                <a:close/>
              </a:path>
            </a:pathLst>
          </a:custGeom>
          <a:blipFill>
            <a:blip r:embed="rId4"/>
            <a:stretch>
              <a:fillRect t="-18367" b="-24712"/>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40099"/>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grpSp>
        <p:nvGrpSpPr>
          <p:cNvPr id="5" name="Group 5"/>
          <p:cNvGrpSpPr/>
          <p:nvPr/>
        </p:nvGrpSpPr>
        <p:grpSpPr>
          <a:xfrm>
            <a:off x="6466497" y="0"/>
            <a:ext cx="5725503" cy="6858000"/>
            <a:chOff x="0" y="0"/>
            <a:chExt cx="1330545" cy="1593725"/>
          </a:xfrm>
        </p:grpSpPr>
        <p:sp>
          <p:nvSpPr>
            <p:cNvPr id="6" name="Freeform 6"/>
            <p:cNvSpPr/>
            <p:nvPr/>
          </p:nvSpPr>
          <p:spPr>
            <a:xfrm>
              <a:off x="0" y="0"/>
              <a:ext cx="1330545" cy="1593725"/>
            </a:xfrm>
            <a:custGeom>
              <a:avLst/>
              <a:gdLst/>
              <a:ahLst/>
              <a:cxnLst/>
              <a:rect l="l" t="t" r="r" b="b"/>
              <a:pathLst>
                <a:path w="1330545" h="1593725">
                  <a:moveTo>
                    <a:pt x="0" y="0"/>
                  </a:moveTo>
                  <a:lnTo>
                    <a:pt x="1330545" y="0"/>
                  </a:lnTo>
                  <a:lnTo>
                    <a:pt x="1330545" y="1593725"/>
                  </a:lnTo>
                  <a:lnTo>
                    <a:pt x="0" y="1593725"/>
                  </a:lnTo>
                  <a:close/>
                </a:path>
              </a:pathLst>
            </a:custGeom>
            <a:blipFill>
              <a:blip r:embed="rId2"/>
              <a:stretch>
                <a:fillRect l="-35568" r="-24227"/>
              </a:stretch>
            </a:blipFill>
          </p:spPr>
          <p:txBody>
            <a:bodyPr/>
            <a:lstStyle/>
            <a:p>
              <a:endParaRPr lang="en-US"/>
            </a:p>
          </p:txBody>
        </p:sp>
      </p:grpSp>
      <p:sp>
        <p:nvSpPr>
          <p:cNvPr id="7" name="TextBox 7"/>
          <p:cNvSpPr txBox="1"/>
          <p:nvPr/>
        </p:nvSpPr>
        <p:spPr>
          <a:xfrm>
            <a:off x="442443" y="496234"/>
            <a:ext cx="5436951" cy="1231106"/>
          </a:xfrm>
          <a:prstGeom prst="rect">
            <a:avLst/>
          </a:prstGeom>
        </p:spPr>
        <p:txBody>
          <a:bodyPr lIns="0" tIns="0" rIns="0" bIns="0" rtlCol="0" anchor="t">
            <a:spAutoFit/>
          </a:bodyPr>
          <a:lstStyle/>
          <a:p>
            <a:pPr algn="l">
              <a:lnSpc>
                <a:spcPts val="4797"/>
              </a:lnSpc>
            </a:pPr>
            <a:r>
              <a:rPr lang="en-US" sz="4100" b="1" dirty="0">
                <a:solidFill>
                  <a:srgbClr val="FFFFFF"/>
                </a:solidFill>
                <a:latin typeface="Söhne Halbfett" panose="020B0303030202060203" pitchFamily="34" charset="77"/>
              </a:rPr>
              <a:t>Sources of </a:t>
            </a:r>
            <a:r>
              <a:rPr lang="en-US" sz="4100" b="1" dirty="0">
                <a:solidFill>
                  <a:srgbClr val="FF3EB5"/>
                </a:solidFill>
                <a:latin typeface="Söhne Halbfett" panose="020B0303030202060203" pitchFamily="34" charset="77"/>
              </a:rPr>
              <a:t>air pollution</a:t>
            </a:r>
            <a:r>
              <a:rPr lang="en-US" sz="4100" b="1" dirty="0">
                <a:solidFill>
                  <a:srgbClr val="FFFFFF"/>
                </a:solidFill>
                <a:latin typeface="Söhne Halbfett" panose="020B0303030202060203" pitchFamily="34" charset="77"/>
              </a:rPr>
              <a:t> include…</a:t>
            </a:r>
          </a:p>
        </p:txBody>
      </p:sp>
      <p:sp>
        <p:nvSpPr>
          <p:cNvPr id="8" name="TextBox 8"/>
          <p:cNvSpPr txBox="1"/>
          <p:nvPr/>
        </p:nvSpPr>
        <p:spPr>
          <a:xfrm>
            <a:off x="442443" y="1999641"/>
            <a:ext cx="5830779" cy="4514056"/>
          </a:xfrm>
          <a:prstGeom prst="rect">
            <a:avLst/>
          </a:prstGeom>
        </p:spPr>
        <p:txBody>
          <a:bodyPr lIns="0" tIns="0" rIns="0" bIns="0" rtlCol="0" anchor="t">
            <a:spAutoFit/>
          </a:bodyPr>
          <a:lstStyle/>
          <a:p>
            <a:pPr marL="342900" indent="-342900" algn="l">
              <a:lnSpc>
                <a:spcPts val="2222"/>
              </a:lnSpc>
              <a:buClr>
                <a:srgbClr val="FF3EB5"/>
              </a:buClr>
              <a:buFont typeface="Arial" panose="020B0604020202020204" pitchFamily="34" charset="0"/>
              <a:buChar char="•"/>
            </a:pPr>
            <a:r>
              <a:rPr lang="en-US" sz="2200" dirty="0">
                <a:solidFill>
                  <a:srgbClr val="FFFFFF"/>
                </a:solidFill>
                <a:latin typeface="Söhne 2"/>
              </a:rPr>
              <a:t>Burning fossil fuel to create electricity in power stations.</a:t>
            </a:r>
          </a:p>
          <a:p>
            <a:pPr marL="342900" indent="-342900" algn="l">
              <a:lnSpc>
                <a:spcPts val="2222"/>
              </a:lnSpc>
              <a:buClr>
                <a:srgbClr val="FF3EB5"/>
              </a:buClr>
              <a:buFont typeface="Arial" panose="020B0604020202020204" pitchFamily="34" charset="0"/>
              <a:buChar char="•"/>
            </a:pPr>
            <a:endParaRPr lang="en-US" sz="2200" dirty="0">
              <a:solidFill>
                <a:srgbClr val="FFFFFF"/>
              </a:solidFill>
              <a:latin typeface="Söhne 2"/>
            </a:endParaRPr>
          </a:p>
          <a:p>
            <a:pPr marL="342900" indent="-342900" algn="l">
              <a:lnSpc>
                <a:spcPts val="2222"/>
              </a:lnSpc>
              <a:buClr>
                <a:srgbClr val="FF3EB5"/>
              </a:buClr>
              <a:buFont typeface="Arial" panose="020B0604020202020204" pitchFamily="34" charset="0"/>
              <a:buChar char="•"/>
            </a:pPr>
            <a:r>
              <a:rPr lang="en-US" sz="2200" dirty="0">
                <a:solidFill>
                  <a:srgbClr val="FFFFFF"/>
                </a:solidFill>
                <a:latin typeface="Söhne 2"/>
              </a:rPr>
              <a:t>Transport in the form of planes, diesel-powered trains and petrol and diesel-powered cars.</a:t>
            </a:r>
          </a:p>
          <a:p>
            <a:pPr marL="342900" indent="-342900" algn="l">
              <a:lnSpc>
                <a:spcPts val="2222"/>
              </a:lnSpc>
              <a:buClr>
                <a:srgbClr val="FF3EB5"/>
              </a:buClr>
              <a:buFont typeface="Arial" panose="020B0604020202020204" pitchFamily="34" charset="0"/>
              <a:buChar char="•"/>
            </a:pPr>
            <a:endParaRPr lang="en-US" sz="2200" dirty="0">
              <a:solidFill>
                <a:srgbClr val="FFFFFF"/>
              </a:solidFill>
              <a:latin typeface="Söhne 2"/>
            </a:endParaRPr>
          </a:p>
          <a:p>
            <a:pPr marL="342900" indent="-342900" algn="l">
              <a:lnSpc>
                <a:spcPts val="2222"/>
              </a:lnSpc>
              <a:buClr>
                <a:srgbClr val="FF3EB5"/>
              </a:buClr>
              <a:buFont typeface="Arial" panose="020B0604020202020204" pitchFamily="34" charset="0"/>
              <a:buChar char="•"/>
            </a:pPr>
            <a:r>
              <a:rPr lang="en-US" sz="2200" dirty="0">
                <a:solidFill>
                  <a:srgbClr val="FFFFFF"/>
                </a:solidFill>
                <a:latin typeface="Söhne 2"/>
              </a:rPr>
              <a:t>Factories, manufacturing and the construction industry</a:t>
            </a:r>
          </a:p>
          <a:p>
            <a:pPr marL="342900" indent="-342900" algn="l">
              <a:lnSpc>
                <a:spcPts val="2222"/>
              </a:lnSpc>
              <a:buClr>
                <a:srgbClr val="FF3EB5"/>
              </a:buClr>
              <a:buFont typeface="Arial" panose="020B0604020202020204" pitchFamily="34" charset="0"/>
              <a:buChar char="•"/>
            </a:pPr>
            <a:endParaRPr lang="en-US" sz="2200" dirty="0">
              <a:solidFill>
                <a:srgbClr val="FFFFFF"/>
              </a:solidFill>
              <a:latin typeface="Söhne 2"/>
            </a:endParaRPr>
          </a:p>
          <a:p>
            <a:pPr marL="342900" indent="-342900" algn="l">
              <a:lnSpc>
                <a:spcPts val="2222"/>
              </a:lnSpc>
              <a:buClr>
                <a:srgbClr val="FF3EB5"/>
              </a:buClr>
              <a:buFont typeface="Arial" panose="020B0604020202020204" pitchFamily="34" charset="0"/>
              <a:buChar char="•"/>
            </a:pPr>
            <a:r>
              <a:rPr lang="en-US" sz="2200" dirty="0">
                <a:solidFill>
                  <a:srgbClr val="FFFFFF"/>
                </a:solidFill>
                <a:latin typeface="Söhne 2"/>
              </a:rPr>
              <a:t>Agriculture in the form of growing crops and raising animals like cows and sheep.</a:t>
            </a:r>
          </a:p>
          <a:p>
            <a:pPr marL="342900" indent="-342900" algn="l">
              <a:lnSpc>
                <a:spcPts val="2222"/>
              </a:lnSpc>
              <a:buClr>
                <a:srgbClr val="FF3EB5"/>
              </a:buClr>
              <a:buFont typeface="Arial" panose="020B0604020202020204" pitchFamily="34" charset="0"/>
              <a:buChar char="•"/>
            </a:pPr>
            <a:endParaRPr lang="en-US" sz="2200" dirty="0">
              <a:solidFill>
                <a:srgbClr val="FFFFFF"/>
              </a:solidFill>
              <a:latin typeface="Söhne 2"/>
            </a:endParaRPr>
          </a:p>
          <a:p>
            <a:pPr marL="342900" indent="-342900" algn="l">
              <a:lnSpc>
                <a:spcPts val="2222"/>
              </a:lnSpc>
              <a:buClr>
                <a:srgbClr val="FF3EB5"/>
              </a:buClr>
              <a:buFont typeface="Arial" panose="020B0604020202020204" pitchFamily="34" charset="0"/>
              <a:buChar char="•"/>
            </a:pPr>
            <a:r>
              <a:rPr lang="en-US" sz="2200" dirty="0">
                <a:solidFill>
                  <a:srgbClr val="FFFFFF"/>
                </a:solidFill>
                <a:latin typeface="Söhne 2"/>
              </a:rPr>
              <a:t>Heating homes either through gas-fired central heating boilers or wood-burning stoves.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6DCD2"/>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TextBox 5"/>
          <p:cNvSpPr txBox="1"/>
          <p:nvPr/>
        </p:nvSpPr>
        <p:spPr>
          <a:xfrm>
            <a:off x="575899" y="457200"/>
            <a:ext cx="5665194" cy="1384300"/>
          </a:xfrm>
          <a:prstGeom prst="rect">
            <a:avLst/>
          </a:prstGeom>
        </p:spPr>
        <p:txBody>
          <a:bodyPr wrap="square" lIns="0" tIns="0" rIns="0" bIns="0" rtlCol="0" anchor="t">
            <a:spAutoFit/>
          </a:bodyPr>
          <a:lstStyle/>
          <a:p>
            <a:pPr algn="l">
              <a:lnSpc>
                <a:spcPts val="5600"/>
              </a:lnSpc>
            </a:pPr>
            <a:r>
              <a:rPr lang="en-US" sz="4000" b="1" dirty="0">
                <a:solidFill>
                  <a:srgbClr val="000000"/>
                </a:solidFill>
                <a:latin typeface="Söhne Halbfett" panose="020B0303030202060203" pitchFamily="34" charset="77"/>
              </a:rPr>
              <a:t>How does this </a:t>
            </a:r>
            <a:r>
              <a:rPr lang="en-US" sz="4000" b="1" dirty="0">
                <a:solidFill>
                  <a:srgbClr val="FF3EB5"/>
                </a:solidFill>
                <a:latin typeface="Söhne Halbfett" panose="020B0303030202060203" pitchFamily="34" charset="77"/>
              </a:rPr>
              <a:t>impact</a:t>
            </a:r>
            <a:r>
              <a:rPr lang="en-US" sz="4000" b="1" dirty="0">
                <a:solidFill>
                  <a:srgbClr val="000000"/>
                </a:solidFill>
                <a:latin typeface="Söhne Halbfett" panose="020B0303030202060203" pitchFamily="34" charset="77"/>
              </a:rPr>
              <a:t> the air?</a:t>
            </a:r>
          </a:p>
        </p:txBody>
      </p:sp>
      <p:sp>
        <p:nvSpPr>
          <p:cNvPr id="6" name="TextBox 6"/>
          <p:cNvSpPr txBox="1"/>
          <p:nvPr/>
        </p:nvSpPr>
        <p:spPr>
          <a:xfrm>
            <a:off x="583206" y="3362282"/>
            <a:ext cx="3715779" cy="1798066"/>
          </a:xfrm>
          <a:prstGeom prst="rect">
            <a:avLst/>
          </a:prstGeom>
        </p:spPr>
        <p:txBody>
          <a:bodyPr lIns="0" tIns="0" rIns="0" bIns="0" rtlCol="0" anchor="t">
            <a:spAutoFit/>
          </a:bodyPr>
          <a:lstStyle/>
          <a:p>
            <a:pPr algn="l">
              <a:lnSpc>
                <a:spcPts val="2882"/>
              </a:lnSpc>
            </a:pPr>
            <a:r>
              <a:rPr lang="en-US" sz="2200">
                <a:solidFill>
                  <a:srgbClr val="FF3EB5"/>
                </a:solidFill>
                <a:latin typeface="Söhne 2"/>
              </a:rPr>
              <a:t>• </a:t>
            </a:r>
            <a:r>
              <a:rPr lang="en-US" sz="2200">
                <a:solidFill>
                  <a:srgbClr val="000000"/>
                </a:solidFill>
                <a:latin typeface="Söhne 2"/>
              </a:rPr>
              <a:t>Particulate matter (PM)</a:t>
            </a:r>
          </a:p>
          <a:p>
            <a:pPr algn="l">
              <a:lnSpc>
                <a:spcPts val="2882"/>
              </a:lnSpc>
            </a:pPr>
            <a:endParaRPr lang="en-US" sz="2200">
              <a:solidFill>
                <a:srgbClr val="000000"/>
              </a:solidFill>
              <a:latin typeface="Söhne 2"/>
            </a:endParaRPr>
          </a:p>
          <a:p>
            <a:pPr algn="l">
              <a:lnSpc>
                <a:spcPts val="2882"/>
              </a:lnSpc>
            </a:pPr>
            <a:r>
              <a:rPr lang="en-US" sz="2200">
                <a:solidFill>
                  <a:srgbClr val="FF3EB5"/>
                </a:solidFill>
                <a:latin typeface="Söhne 2"/>
              </a:rPr>
              <a:t>• </a:t>
            </a:r>
            <a:r>
              <a:rPr lang="en-US" sz="2200">
                <a:solidFill>
                  <a:srgbClr val="000000"/>
                </a:solidFill>
                <a:latin typeface="Söhne 2"/>
              </a:rPr>
              <a:t>Nitrogen dioxide</a:t>
            </a:r>
          </a:p>
          <a:p>
            <a:pPr algn="l">
              <a:lnSpc>
                <a:spcPts val="2882"/>
              </a:lnSpc>
            </a:pPr>
            <a:endParaRPr lang="en-US" sz="2200">
              <a:solidFill>
                <a:srgbClr val="000000"/>
              </a:solidFill>
              <a:latin typeface="Söhne 2"/>
            </a:endParaRPr>
          </a:p>
          <a:p>
            <a:pPr algn="l">
              <a:lnSpc>
                <a:spcPts val="2882"/>
              </a:lnSpc>
            </a:pPr>
            <a:r>
              <a:rPr lang="en-US" sz="2200">
                <a:solidFill>
                  <a:srgbClr val="FF3EB5"/>
                </a:solidFill>
                <a:latin typeface="Söhne 2"/>
              </a:rPr>
              <a:t>• </a:t>
            </a:r>
            <a:r>
              <a:rPr lang="en-US" sz="2200">
                <a:solidFill>
                  <a:srgbClr val="000000"/>
                </a:solidFill>
                <a:latin typeface="Söhne 2"/>
              </a:rPr>
              <a:t>Other pollutants</a:t>
            </a:r>
          </a:p>
        </p:txBody>
      </p:sp>
      <p:sp>
        <p:nvSpPr>
          <p:cNvPr id="7" name="TextBox 7"/>
          <p:cNvSpPr txBox="1"/>
          <p:nvPr/>
        </p:nvSpPr>
        <p:spPr>
          <a:xfrm>
            <a:off x="583206" y="2121297"/>
            <a:ext cx="6166825" cy="789306"/>
          </a:xfrm>
          <a:prstGeom prst="rect">
            <a:avLst/>
          </a:prstGeom>
        </p:spPr>
        <p:txBody>
          <a:bodyPr lIns="0" tIns="0" rIns="0" bIns="0" rtlCol="0" anchor="t">
            <a:spAutoFit/>
          </a:bodyPr>
          <a:lstStyle/>
          <a:p>
            <a:pPr algn="l">
              <a:lnSpc>
                <a:spcPts val="3219"/>
              </a:lnSpc>
              <a:spcBef>
                <a:spcPct val="0"/>
              </a:spcBef>
            </a:pPr>
            <a:r>
              <a:rPr lang="en-US" sz="2299" b="1" dirty="0">
                <a:solidFill>
                  <a:srgbClr val="000000"/>
                </a:solidFill>
                <a:latin typeface="Söhne Halbfett" panose="020B0303030202060203" pitchFamily="34" charset="77"/>
              </a:rPr>
              <a:t>There are three main ways in which these human activities affect the air we breathe. </a:t>
            </a:r>
          </a:p>
        </p:txBody>
      </p:sp>
      <p:sp>
        <p:nvSpPr>
          <p:cNvPr id="8" name="TextBox 8"/>
          <p:cNvSpPr txBox="1"/>
          <p:nvPr/>
        </p:nvSpPr>
        <p:spPr>
          <a:xfrm>
            <a:off x="583207" y="5612028"/>
            <a:ext cx="4674594" cy="713016"/>
          </a:xfrm>
          <a:prstGeom prst="rect">
            <a:avLst/>
          </a:prstGeom>
        </p:spPr>
        <p:txBody>
          <a:bodyPr wrap="square" lIns="0" tIns="0" rIns="0" bIns="0" rtlCol="0" anchor="t">
            <a:spAutoFit/>
          </a:bodyPr>
          <a:lstStyle/>
          <a:p>
            <a:pPr algn="l">
              <a:lnSpc>
                <a:spcPts val="2882"/>
              </a:lnSpc>
            </a:pPr>
            <a:r>
              <a:rPr lang="en-US" sz="2200" dirty="0">
                <a:solidFill>
                  <a:srgbClr val="000000"/>
                </a:solidFill>
                <a:latin typeface="Söhne 2"/>
              </a:rPr>
              <a:t>Now look at your Air Pollution Information Sheet.</a:t>
            </a:r>
          </a:p>
        </p:txBody>
      </p:sp>
      <p:pic>
        <p:nvPicPr>
          <p:cNvPr id="11" name="Picture 10" descr="A screenshot of a cell phone&#10;&#10;Description automatically generated">
            <a:extLst>
              <a:ext uri="{FF2B5EF4-FFF2-40B4-BE49-F238E27FC236}">
                <a16:creationId xmlns:a16="http://schemas.microsoft.com/office/drawing/2014/main" id="{DD812C5F-5491-0B47-680F-6245C19BF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6375" y="352765"/>
            <a:ext cx="4347648" cy="61524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D7BF"/>
            </a:solidFill>
          </p:spPr>
          <p:txBody>
            <a:bodyPr/>
            <a:lstStyle/>
            <a:p>
              <a:endParaRPr lang="en-US"/>
            </a:p>
          </p:txBody>
        </p:sp>
        <p:sp>
          <p:nvSpPr>
            <p:cNvPr id="4" name="TextBox 4"/>
            <p:cNvSpPr txBox="1"/>
            <p:nvPr/>
          </p:nvSpPr>
          <p:spPr>
            <a:xfrm>
              <a:off x="0" y="-28575"/>
              <a:ext cx="4816593" cy="2737908"/>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a:off x="1173064" y="1568613"/>
            <a:ext cx="6559757" cy="713690"/>
          </a:xfrm>
          <a:custGeom>
            <a:avLst/>
            <a:gdLst/>
            <a:ahLst/>
            <a:cxnLst/>
            <a:rect l="l" t="t" r="r" b="b"/>
            <a:pathLst>
              <a:path w="6559757" h="713690">
                <a:moveTo>
                  <a:pt x="0" y="0"/>
                </a:moveTo>
                <a:lnTo>
                  <a:pt x="6559757" y="0"/>
                </a:lnTo>
                <a:lnTo>
                  <a:pt x="6559757" y="713690"/>
                </a:lnTo>
                <a:lnTo>
                  <a:pt x="0" y="713690"/>
                </a:lnTo>
                <a:lnTo>
                  <a:pt x="0" y="0"/>
                </a:lnTo>
                <a:close/>
              </a:path>
            </a:pathLst>
          </a:custGeom>
          <a:blipFill>
            <a:blip r:embed="rId2"/>
            <a:stretch>
              <a:fillRect t="-469004" b="-496798"/>
            </a:stretch>
          </a:blipFill>
        </p:spPr>
        <p:txBody>
          <a:bodyPr/>
          <a:lstStyle/>
          <a:p>
            <a:endParaRPr lang="en-US"/>
          </a:p>
        </p:txBody>
      </p:sp>
      <p:sp>
        <p:nvSpPr>
          <p:cNvPr id="6" name="TextBox 6"/>
          <p:cNvSpPr txBox="1"/>
          <p:nvPr/>
        </p:nvSpPr>
        <p:spPr>
          <a:xfrm>
            <a:off x="1295400" y="2743200"/>
            <a:ext cx="8351694" cy="3323987"/>
          </a:xfrm>
          <a:prstGeom prst="rect">
            <a:avLst/>
          </a:prstGeom>
        </p:spPr>
        <p:txBody>
          <a:bodyPr lIns="0" tIns="0" rIns="0" bIns="0" rtlCol="0" anchor="t">
            <a:spAutoFit/>
          </a:bodyPr>
          <a:lstStyle/>
          <a:p>
            <a:pPr algn="l"/>
            <a:r>
              <a:rPr lang="en-US" sz="2400" dirty="0">
                <a:solidFill>
                  <a:srgbClr val="FF3EB5"/>
                </a:solidFill>
                <a:latin typeface="Söhne 2"/>
              </a:rPr>
              <a:t>• </a:t>
            </a:r>
            <a:r>
              <a:rPr lang="en-US" sz="2400" dirty="0">
                <a:solidFill>
                  <a:srgbClr val="000000"/>
                </a:solidFill>
                <a:latin typeface="Söhne 2"/>
              </a:rPr>
              <a:t>In your books, define what particulate matter is.</a:t>
            </a:r>
          </a:p>
          <a:p>
            <a:pPr algn="l"/>
            <a:endParaRPr lang="en-US" sz="2400" dirty="0">
              <a:solidFill>
                <a:srgbClr val="000000"/>
              </a:solidFill>
              <a:latin typeface="Söhne 2"/>
            </a:endParaRPr>
          </a:p>
          <a:p>
            <a:pPr algn="l"/>
            <a:r>
              <a:rPr lang="en-US" sz="2400" dirty="0">
                <a:solidFill>
                  <a:srgbClr val="FF3EB5"/>
                </a:solidFill>
                <a:latin typeface="Söhne 2"/>
              </a:rPr>
              <a:t>• </a:t>
            </a:r>
            <a:r>
              <a:rPr lang="en-US" sz="2400" dirty="0">
                <a:solidFill>
                  <a:srgbClr val="000000"/>
                </a:solidFill>
                <a:latin typeface="Söhne 2"/>
              </a:rPr>
              <a:t>Explain where it comes from.</a:t>
            </a:r>
          </a:p>
          <a:p>
            <a:pPr algn="l"/>
            <a:endParaRPr lang="en-US" sz="2400" dirty="0">
              <a:solidFill>
                <a:srgbClr val="000000"/>
              </a:solidFill>
              <a:latin typeface="Söhne 2"/>
            </a:endParaRPr>
          </a:p>
          <a:p>
            <a:pPr algn="l"/>
            <a:r>
              <a:rPr lang="en-US" sz="2400" dirty="0">
                <a:solidFill>
                  <a:srgbClr val="FF3EB5"/>
                </a:solidFill>
                <a:latin typeface="Söhne 2"/>
              </a:rPr>
              <a:t>• </a:t>
            </a:r>
            <a:r>
              <a:rPr lang="en-US" sz="2400" dirty="0">
                <a:solidFill>
                  <a:srgbClr val="000000"/>
                </a:solidFill>
                <a:latin typeface="Söhne 2"/>
              </a:rPr>
              <a:t>Identify the names and sizes of the three main types of PM.</a:t>
            </a:r>
          </a:p>
          <a:p>
            <a:pPr algn="l"/>
            <a:endParaRPr lang="en-US" sz="2400" dirty="0">
              <a:solidFill>
                <a:srgbClr val="000000"/>
              </a:solidFill>
              <a:latin typeface="Söhne 2"/>
            </a:endParaRPr>
          </a:p>
          <a:p>
            <a:pPr algn="l"/>
            <a:r>
              <a:rPr lang="en-US" sz="2400" dirty="0">
                <a:solidFill>
                  <a:srgbClr val="FF3EB5"/>
                </a:solidFill>
                <a:latin typeface="Söhne 2"/>
              </a:rPr>
              <a:t>• </a:t>
            </a:r>
            <a:r>
              <a:rPr lang="en-US" sz="2400" dirty="0">
                <a:solidFill>
                  <a:srgbClr val="000000"/>
                </a:solidFill>
                <a:latin typeface="Söhne 2"/>
              </a:rPr>
              <a:t>Explain which is the most dangerous type of PM and why.</a:t>
            </a:r>
          </a:p>
          <a:p>
            <a:pPr algn="l"/>
            <a:endParaRPr lang="en-US" sz="2400" dirty="0">
              <a:solidFill>
                <a:srgbClr val="000000"/>
              </a:solidFill>
              <a:latin typeface="Söhne 2"/>
            </a:endParaRPr>
          </a:p>
          <a:p>
            <a:pPr algn="l"/>
            <a:r>
              <a:rPr lang="en-US" sz="2400" dirty="0">
                <a:solidFill>
                  <a:srgbClr val="FF3EB5"/>
                </a:solidFill>
                <a:latin typeface="Söhne 2"/>
              </a:rPr>
              <a:t>• </a:t>
            </a:r>
            <a:r>
              <a:rPr lang="en-US" sz="2400" dirty="0">
                <a:solidFill>
                  <a:srgbClr val="000000"/>
                </a:solidFill>
                <a:latin typeface="Söhne 2"/>
              </a:rPr>
              <a:t>List three medical conditions that PM is linked to.</a:t>
            </a:r>
          </a:p>
        </p:txBody>
      </p:sp>
      <p:sp>
        <p:nvSpPr>
          <p:cNvPr id="7" name="Freeform 7"/>
          <p:cNvSpPr/>
          <p:nvPr/>
        </p:nvSpPr>
        <p:spPr>
          <a:xfrm rot="-10800000">
            <a:off x="8656844" y="1244078"/>
            <a:ext cx="2982671" cy="3266186"/>
          </a:xfrm>
          <a:custGeom>
            <a:avLst/>
            <a:gdLst/>
            <a:ahLst/>
            <a:cxnLst/>
            <a:rect l="l" t="t" r="r" b="b"/>
            <a:pathLst>
              <a:path w="2982671" h="3266186">
                <a:moveTo>
                  <a:pt x="0" y="0"/>
                </a:moveTo>
                <a:lnTo>
                  <a:pt x="2982671" y="0"/>
                </a:lnTo>
                <a:lnTo>
                  <a:pt x="2982671" y="3266187"/>
                </a:lnTo>
                <a:lnTo>
                  <a:pt x="0" y="3266187"/>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295400" y="609600"/>
            <a:ext cx="10575727" cy="720647"/>
          </a:xfrm>
          <a:prstGeom prst="rect">
            <a:avLst/>
          </a:prstGeom>
        </p:spPr>
        <p:txBody>
          <a:bodyPr lIns="0" tIns="0" rIns="0" bIns="0" rtlCol="0" anchor="t">
            <a:spAutoFit/>
          </a:bodyPr>
          <a:lstStyle/>
          <a:p>
            <a:pPr algn="l">
              <a:lnSpc>
                <a:spcPts val="6160"/>
              </a:lnSpc>
            </a:pPr>
            <a:r>
              <a:rPr lang="en-US" sz="4400" b="1" dirty="0">
                <a:solidFill>
                  <a:srgbClr val="000000"/>
                </a:solidFill>
                <a:latin typeface="Söhne Halbfett" panose="020B0303030202060203" pitchFamily="34" charset="77"/>
              </a:rPr>
              <a:t>First, closely read the section on </a:t>
            </a:r>
          </a:p>
        </p:txBody>
      </p:sp>
      <p:sp>
        <p:nvSpPr>
          <p:cNvPr id="9" name="TextBox 9"/>
          <p:cNvSpPr txBox="1"/>
          <p:nvPr/>
        </p:nvSpPr>
        <p:spPr>
          <a:xfrm>
            <a:off x="1456156" y="1505089"/>
            <a:ext cx="5993573" cy="720647"/>
          </a:xfrm>
          <a:prstGeom prst="rect">
            <a:avLst/>
          </a:prstGeom>
        </p:spPr>
        <p:txBody>
          <a:bodyPr lIns="0" tIns="0" rIns="0" bIns="0" rtlCol="0" anchor="t">
            <a:spAutoFit/>
          </a:bodyPr>
          <a:lstStyle/>
          <a:p>
            <a:pPr algn="l">
              <a:lnSpc>
                <a:spcPts val="6160"/>
              </a:lnSpc>
            </a:pPr>
            <a:r>
              <a:rPr lang="en-US" sz="4400" b="1" dirty="0">
                <a:solidFill>
                  <a:srgbClr val="000000"/>
                </a:solidFill>
                <a:latin typeface="Söhne Halbfett" panose="020B0303030202060203" pitchFamily="34" charset="77"/>
              </a:rPr>
              <a:t>Particulate matter (PM)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AA0107747FA45A0D9922540CEA3F4" ma:contentTypeVersion="14" ma:contentTypeDescription="Create a new document." ma:contentTypeScope="" ma:versionID="133441365628e073d9cf6bd8f01c95b3">
  <xsd:schema xmlns:xsd="http://www.w3.org/2001/XMLSchema" xmlns:xs="http://www.w3.org/2001/XMLSchema" xmlns:p="http://schemas.microsoft.com/office/2006/metadata/properties" xmlns:ns2="65634313-b77f-46d3-949a-66a1a889ab0a" xmlns:ns3="e924b98b-8f54-4d16-aed8-85823a6093fa" targetNamespace="http://schemas.microsoft.com/office/2006/metadata/properties" ma:root="true" ma:fieldsID="ca68fd000d0ff7c5855ca94c9ddc25cc" ns2:_="" ns3:_="">
    <xsd:import namespace="65634313-b77f-46d3-949a-66a1a889ab0a"/>
    <xsd:import namespace="e924b98b-8f54-4d16-aed8-85823a6093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34313-b77f-46d3-949a-66a1a889a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f085fcf-3737-4e34-9483-f90fca4434d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24b98b-8f54-4d16-aed8-85823a6093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c3a615b-c02a-42b0-bd5d-84ca1c7a9b39}" ma:internalName="TaxCatchAll" ma:showField="CatchAllData" ma:web="e924b98b-8f54-4d16-aed8-85823a6093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634313-b77f-46d3-949a-66a1a889ab0a">
      <Terms xmlns="http://schemas.microsoft.com/office/infopath/2007/PartnerControls"/>
    </lcf76f155ced4ddcb4097134ff3c332f>
    <TaxCatchAll xmlns="e924b98b-8f54-4d16-aed8-85823a6093fa" xsi:nil="true"/>
  </documentManagement>
</p:properties>
</file>

<file path=customXml/itemProps1.xml><?xml version="1.0" encoding="utf-8"?>
<ds:datastoreItem xmlns:ds="http://schemas.openxmlformats.org/officeDocument/2006/customXml" ds:itemID="{B6A12747-D1FF-49A4-8801-185B0D2135B1}"/>
</file>

<file path=customXml/itemProps2.xml><?xml version="1.0" encoding="utf-8"?>
<ds:datastoreItem xmlns:ds="http://schemas.openxmlformats.org/officeDocument/2006/customXml" ds:itemID="{3DDDB2B1-463E-436F-BD70-86CA61F92336}">
  <ds:schemaRefs>
    <ds:schemaRef ds:uri="http://schemas.microsoft.com/sharepoint/v3/contenttype/forms"/>
  </ds:schemaRefs>
</ds:datastoreItem>
</file>

<file path=customXml/itemProps3.xml><?xml version="1.0" encoding="utf-8"?>
<ds:datastoreItem xmlns:ds="http://schemas.openxmlformats.org/officeDocument/2006/customXml" ds:itemID="{A888184B-7708-4CDB-ADD7-6D2A3DC3773B}">
  <ds:schemaRefs>
    <ds:schemaRef ds:uri="http://schemas.microsoft.com/office/2006/metadata/properties"/>
    <ds:schemaRef ds:uri="http://schemas.microsoft.com/office/infopath/2007/PartnerControls"/>
    <ds:schemaRef ds:uri="97b9d21a-925a-49e9-93d7-9782020f3462"/>
    <ds:schemaRef ds:uri="f405e823-ec5d-4772-af58-273ea8b79ff6"/>
  </ds:schemaRefs>
</ds:datastoreItem>
</file>

<file path=docProps/app.xml><?xml version="1.0" encoding="utf-8"?>
<Properties xmlns="http://schemas.openxmlformats.org/officeDocument/2006/extended-properties" xmlns:vt="http://schemas.openxmlformats.org/officeDocument/2006/docPropsVTypes">
  <TotalTime>0</TotalTime>
  <Words>780</Words>
  <Application>Microsoft Office PowerPoint</Application>
  <PresentationFormat>Widescreen</PresentationFormat>
  <Paragraphs>91</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Söhne Halbfett</vt:lpstr>
      <vt:lpstr>Aptos</vt:lpstr>
      <vt:lpstr>Söhne 2</vt:lpstr>
      <vt:lpstr>Söhne 1</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ALUK - KS3 Geography - What is the most dangerous form of air pollution? Lesson Presentation</dc:title>
  <dc:creator>Faye Booth</dc:creator>
  <cp:lastModifiedBy>Faye Booth</cp:lastModifiedBy>
  <cp:revision>31</cp:revision>
  <dcterms:created xsi:type="dcterms:W3CDTF">2006-08-16T00:00:00Z</dcterms:created>
  <dcterms:modified xsi:type="dcterms:W3CDTF">2024-05-28T10:49:23Z</dcterms:modified>
  <dc:identifier>DAGGCaFRwyA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0x010100EE5AA0107747FA45A0D9922540CEA3F4</vt:lpwstr>
  </property>
  <property fmtid="{D5CDD505-2E9C-101B-9397-08002B2CF9AE}" pid="3" name="MediaServiceImageTags">
    <vt:lpwstr/>
  </property>
</Properties>
</file>